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3"/>
  </p:notesMasterIdLst>
  <p:sldIdLst>
    <p:sldId id="257" r:id="rId5"/>
    <p:sldId id="266" r:id="rId6"/>
    <p:sldId id="263" r:id="rId7"/>
    <p:sldId id="264" r:id="rId8"/>
    <p:sldId id="265" r:id="rId9"/>
    <p:sldId id="261" r:id="rId10"/>
    <p:sldId id="262" r:id="rId11"/>
    <p:sldId id="267" r:id="rId12"/>
    <p:sldId id="274" r:id="rId13"/>
    <p:sldId id="271" r:id="rId14"/>
    <p:sldId id="270" r:id="rId15"/>
    <p:sldId id="276" r:id="rId16"/>
    <p:sldId id="272" r:id="rId17"/>
    <p:sldId id="282" r:id="rId18"/>
    <p:sldId id="275" r:id="rId19"/>
    <p:sldId id="283" r:id="rId20"/>
    <p:sldId id="284" r:id="rId21"/>
    <p:sldId id="285" r:id="rId22"/>
    <p:sldId id="268" r:id="rId23"/>
    <p:sldId id="269" r:id="rId24"/>
    <p:sldId id="286" r:id="rId25"/>
    <p:sldId id="277" r:id="rId26"/>
    <p:sldId id="2076137223" r:id="rId27"/>
    <p:sldId id="2076137224" r:id="rId28"/>
    <p:sldId id="2076137225" r:id="rId29"/>
    <p:sldId id="2076137222" r:id="rId30"/>
    <p:sldId id="2076137221" r:id="rId31"/>
    <p:sldId id="207613722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55520E-1E69-7A1D-47AF-0F5D04CDD0A0}" name="Jon Cooper" initials="JC" userId="S::Jon.Cooper@doe.k12.ga.us::26d2b65b-8ef2-4d0c-8e60-59a06a697f72" providerId="AD"/>
  <p188:author id="{62303F22-12FF-9222-B5C6-8C1BFE002087}" name="Meghan Frick" initials="MF" userId="S::Meghan.Frick@doe.k12.ga.us::2ae45435-bb2d-4646-9a3b-631cb3205c75" providerId="AD"/>
  <p188:author id="{0506094B-3B24-FF00-D804-53A339F05F92}" name="Matt Jones" initials="MJ" userId="S::Matt.Jones@doe.k12.ga.us::97ddb226-6e47-4052-be69-1b4df3feaeac" providerId="AD"/>
  <p188:author id="{39CCB85A-2055-4AE1-0D93-5C73C83119A6}" name="Matt Cardoza" initials="MC" userId="S::Matt.Cardoza@doe.k12.ga.us::8c42e8df-21de-476a-bbe4-c2a9e16ea4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9EF428-E219-40CD-8A78-9BCA574FF0C1}" v="17" dt="2025-04-09T20:31:18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2"/>
    <p:restoredTop sz="87910" autoAdjust="0"/>
  </p:normalViewPr>
  <p:slideViewPr>
    <p:cSldViewPr snapToGrid="0" snapToObjects="1">
      <p:cViewPr varScale="1">
        <p:scale>
          <a:sx n="84" d="100"/>
          <a:sy n="84" d="100"/>
        </p:scale>
        <p:origin x="3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BEEB5-1189-0F47-85AE-A195F49F1D4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93D03-D739-414F-B15C-2D698D18C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4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93D03-D739-414F-B15C-2D698D18CB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93D03-D739-414F-B15C-2D698D18CB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D33D8D-2AE0-1242-AE06-6B40B1F64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179657-2069-F447-8141-E4DFD444F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103" y="308919"/>
            <a:ext cx="10109771" cy="3139259"/>
          </a:xfr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9591D-FD30-DA4A-9960-35B7116A8B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5103" y="3602037"/>
            <a:ext cx="10109771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Include current date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8CBC52-6530-314A-A122-86F461DE64DC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BA626F-0360-B049-B513-BD8E2BBBBEBB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49F8A3-6F6B-6D46-B9A4-E1C19702D98A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0F61DC3-9D1B-714F-B210-BCA30A4217AB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E58E05-B6C9-3A4C-82A6-5FA3E744B351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D61F54-3B12-194D-873E-CCB90FFCC80C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6A559-EDFE-2C40-8470-D8C650891B78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372149-325C-9345-88B6-7B5DFBFFD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1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idd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D36227E-182E-2670-12E4-8E8898F9ED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363" y="980435"/>
            <a:ext cx="2895578" cy="55068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593EF9-3A2A-62AC-99B1-FBF9F7F39D0D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281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idd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2F50904-0D63-38A5-9E5F-3EFB24087B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007" y="907530"/>
            <a:ext cx="2179653" cy="55329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DFB0CD-8782-1422-A325-5CCE45085FC1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6921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High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A453F-6500-75C0-56B0-B337C3E6C0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796"/>
          <a:stretch/>
        </p:blipFill>
        <p:spPr>
          <a:xfrm>
            <a:off x="216524" y="504599"/>
            <a:ext cx="2725969" cy="58089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14BEFD-4818-DB30-A33B-4C731D9B4966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0377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High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41AB71C-EF26-AB40-B6A5-1A01E5180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733"/>
          <a:stretch/>
        </p:blipFill>
        <p:spPr>
          <a:xfrm>
            <a:off x="101600" y="599440"/>
            <a:ext cx="2874458" cy="5714140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C608AF-DC26-665A-650D-E6F387AB61DE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6255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isabilitie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umbrella, hat&#10;&#10;Description automatically generated">
            <a:extLst>
              <a:ext uri="{FF2B5EF4-FFF2-40B4-BE49-F238E27FC236}">
                <a16:creationId xmlns:a16="http://schemas.microsoft.com/office/drawing/2014/main" id="{5FD7F6A4-D639-1D44-AFE9-CC0FCEC40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539"/>
          <a:stretch/>
        </p:blipFill>
        <p:spPr>
          <a:xfrm>
            <a:off x="0" y="1135338"/>
            <a:ext cx="4184374" cy="5193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530" y="665047"/>
            <a:ext cx="7443800" cy="19873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95529" y="2841946"/>
            <a:ext cx="7443801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E35998-19AD-5DC8-0D74-4E79618F8DDA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0630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isabilitie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umbrella, helmet, hat&#10;&#10;Description automatically generated">
            <a:extLst>
              <a:ext uri="{FF2B5EF4-FFF2-40B4-BE49-F238E27FC236}">
                <a16:creationId xmlns:a16="http://schemas.microsoft.com/office/drawing/2014/main" id="{89D7C78A-6854-A849-A801-294A1C0AE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57"/>
          <a:stretch/>
        </p:blipFill>
        <p:spPr>
          <a:xfrm>
            <a:off x="7790996" y="1068288"/>
            <a:ext cx="4401004" cy="5249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C1DC9E-E8B2-D747-A215-2B86C89FCFE5}"/>
              </a:ext>
            </a:extLst>
          </p:cNvPr>
          <p:cNvSpPr/>
          <p:nvPr userDrawn="1"/>
        </p:nvSpPr>
        <p:spPr>
          <a:xfrm>
            <a:off x="8407897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04" y="677404"/>
            <a:ext cx="7198799" cy="19873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505" y="2841946"/>
            <a:ext cx="7198799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94C8D7-CE32-CE44-AA98-755454A3A1C2}"/>
              </a:ext>
            </a:extLst>
          </p:cNvPr>
          <p:cNvGrpSpPr/>
          <p:nvPr userDrawn="1"/>
        </p:nvGrpSpPr>
        <p:grpSpPr>
          <a:xfrm rot="10800000">
            <a:off x="3005961" y="6313578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5DE533-51EA-3D49-9C03-14DC69679354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12ED5D-7CD9-5741-B9D5-5B76973F24E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4DA276-7B32-684F-88ED-9DCC6143510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86B2FB-C4DF-DF4C-9237-74F5513C2B4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E8E7B1-79ED-E949-8233-3435A7912CA1}"/>
              </a:ext>
            </a:extLst>
          </p:cNvPr>
          <p:cNvSpPr txBox="1"/>
          <p:nvPr userDrawn="1"/>
        </p:nvSpPr>
        <p:spPr>
          <a:xfrm>
            <a:off x="11475605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BBB21C-8A8F-4D43-9986-4863EF078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694" y="5900336"/>
            <a:ext cx="1310904" cy="718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CD2A9B-4444-FD5B-CF6F-33916D1355CC}"/>
              </a:ext>
            </a:extLst>
          </p:cNvPr>
          <p:cNvSpPr txBox="1"/>
          <p:nvPr userDrawn="1"/>
        </p:nvSpPr>
        <p:spPr>
          <a:xfrm>
            <a:off x="2915206" y="6354188"/>
            <a:ext cx="8555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DB8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graduating students who are ready to learn, ready to live, and ready to lead.</a:t>
            </a:r>
          </a:p>
        </p:txBody>
      </p:sp>
    </p:spTree>
    <p:extLst>
      <p:ext uri="{BB962C8B-B14F-4D97-AF65-F5344CB8AC3E}">
        <p14:creationId xmlns:p14="http://schemas.microsoft.com/office/powerpoint/2010/main" val="3892165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isabilities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B7BB8DA-5F63-A042-B256-EB375975B9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5482" y="979995"/>
            <a:ext cx="4158908" cy="53485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C1DC9E-E8B2-D747-A215-2B86C89FCFE5}"/>
              </a:ext>
            </a:extLst>
          </p:cNvPr>
          <p:cNvSpPr/>
          <p:nvPr userDrawn="1"/>
        </p:nvSpPr>
        <p:spPr>
          <a:xfrm>
            <a:off x="8407897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04" y="677404"/>
            <a:ext cx="7198799" cy="19873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505" y="2841946"/>
            <a:ext cx="7198799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94C8D7-CE32-CE44-AA98-755454A3A1C2}"/>
              </a:ext>
            </a:extLst>
          </p:cNvPr>
          <p:cNvGrpSpPr/>
          <p:nvPr userDrawn="1"/>
        </p:nvGrpSpPr>
        <p:grpSpPr>
          <a:xfrm rot="10800000">
            <a:off x="3005961" y="6313578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5DE533-51EA-3D49-9C03-14DC69679354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12ED5D-7CD9-5741-B9D5-5B76973F24E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4DA276-7B32-684F-88ED-9DCC6143510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86B2FB-C4DF-DF4C-9237-74F5513C2B4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E8E7B1-79ED-E949-8233-3435A7912CA1}"/>
              </a:ext>
            </a:extLst>
          </p:cNvPr>
          <p:cNvSpPr txBox="1"/>
          <p:nvPr userDrawn="1"/>
        </p:nvSpPr>
        <p:spPr>
          <a:xfrm>
            <a:off x="11475605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BBB21C-8A8F-4D43-9986-4863EF078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694" y="5900336"/>
            <a:ext cx="1310904" cy="718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E0CBFE-D2E1-0EEB-A684-70DBB298ADAA}"/>
              </a:ext>
            </a:extLst>
          </p:cNvPr>
          <p:cNvSpPr txBox="1"/>
          <p:nvPr userDrawn="1"/>
        </p:nvSpPr>
        <p:spPr>
          <a:xfrm>
            <a:off x="2915206" y="6354188"/>
            <a:ext cx="8555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DB8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graduating students who are ready to learn, ready to live, and ready to lead.</a:t>
            </a:r>
          </a:p>
        </p:txBody>
      </p:sp>
    </p:spTree>
    <p:extLst>
      <p:ext uri="{BB962C8B-B14F-4D97-AF65-F5344CB8AC3E}">
        <p14:creationId xmlns:p14="http://schemas.microsoft.com/office/powerpoint/2010/main" val="1330432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isabilities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19" y="3634136"/>
            <a:ext cx="10096161" cy="1318041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7920" y="5035704"/>
            <a:ext cx="10096160" cy="998101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5" name="Picture 1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35025F92-6F17-8C4F-811D-EC8770916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20"/>
          <a:stretch/>
        </p:blipFill>
        <p:spPr>
          <a:xfrm>
            <a:off x="3379142" y="9474"/>
            <a:ext cx="5433716" cy="35841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53AEBC-09A3-CCB1-1473-2AFB358E7854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2729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isabilities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045FCEF-7DD3-FA43-BD20-737F7CEEE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20"/>
          <a:stretch/>
        </p:blipFill>
        <p:spPr>
          <a:xfrm>
            <a:off x="7630268" y="1393822"/>
            <a:ext cx="4561732" cy="50215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C1DC9E-E8B2-D747-A215-2B86C89FCFE5}"/>
              </a:ext>
            </a:extLst>
          </p:cNvPr>
          <p:cNvSpPr/>
          <p:nvPr userDrawn="1"/>
        </p:nvSpPr>
        <p:spPr>
          <a:xfrm>
            <a:off x="8407897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04" y="640333"/>
            <a:ext cx="7198799" cy="19873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505" y="2916088"/>
            <a:ext cx="7198799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94C8D7-CE32-CE44-AA98-755454A3A1C2}"/>
              </a:ext>
            </a:extLst>
          </p:cNvPr>
          <p:cNvGrpSpPr/>
          <p:nvPr userDrawn="1"/>
        </p:nvGrpSpPr>
        <p:grpSpPr>
          <a:xfrm rot="10800000">
            <a:off x="3005961" y="6313578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5DE533-51EA-3D49-9C03-14DC69679354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12ED5D-7CD9-5741-B9D5-5B76973F24E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4DA276-7B32-684F-88ED-9DCC6143510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86B2FB-C4DF-DF4C-9237-74F5513C2B4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E8E7B1-79ED-E949-8233-3435A7912CA1}"/>
              </a:ext>
            </a:extLst>
          </p:cNvPr>
          <p:cNvSpPr txBox="1"/>
          <p:nvPr userDrawn="1"/>
        </p:nvSpPr>
        <p:spPr>
          <a:xfrm>
            <a:off x="11475605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BBB21C-8A8F-4D43-9986-4863EF078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694" y="5900336"/>
            <a:ext cx="1310904" cy="718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A4295E-8251-908B-3F4C-04EB2DAD7AEC}"/>
              </a:ext>
            </a:extLst>
          </p:cNvPr>
          <p:cNvSpPr txBox="1"/>
          <p:nvPr userDrawn="1"/>
        </p:nvSpPr>
        <p:spPr>
          <a:xfrm>
            <a:off x="2915206" y="6354188"/>
            <a:ext cx="8555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DB8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graduating students who are ready to learn, ready to live, and ready to lead.</a:t>
            </a:r>
          </a:p>
        </p:txBody>
      </p:sp>
    </p:spTree>
    <p:extLst>
      <p:ext uri="{BB962C8B-B14F-4D97-AF65-F5344CB8AC3E}">
        <p14:creationId xmlns:p14="http://schemas.microsoft.com/office/powerpoint/2010/main" val="355490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A6980-D001-A04C-A711-17C6436B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92" y="725764"/>
            <a:ext cx="10155258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A0E84-26B4-CF4A-9B8A-8FE4CE88B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192" y="3702952"/>
            <a:ext cx="10155258" cy="12367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1CDB5D-E207-2542-BDCE-33614D184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677C477-C855-B04D-A35A-996E84E00F05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9586D58-39F8-5E46-A02D-39EE80D2F178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785722B-B8C5-8F41-8376-79561CFA8C14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BB8C3B-1B16-3C48-8DBD-5CB463ECF8BC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6B9F5C-6C72-ED4D-9E0A-B11647644EBA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283FE05-0BCE-124A-92FC-D7CD1D09A9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1C573A-B6AA-AD44-A246-E9B309C2CFE1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BD1A5-0547-B954-70CE-5DB935CE91EC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65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CC59-6D58-3245-9A8E-D789AEE4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4" y="365125"/>
            <a:ext cx="10207906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1F4A6-D337-D74B-9D16-26A55442E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92" y="1825625"/>
            <a:ext cx="10207907" cy="413567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16AF50-2D63-2840-932E-F9F826E10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19D4BD-15D4-C541-A432-13C6719DB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F5F5A58-9164-234F-89A4-62E74793C90B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758328-D10A-A149-8922-C097747F7DA1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AF6AFC-E5D5-6C48-89D0-2FA9DFFD49F8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48B0CF-B6CF-F941-8116-4D560B812269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F5AA3D-F927-7546-A84D-682A6E58F8E6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F6C591-4F1D-9E43-AF6C-648D8F706B0C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E5459-E53E-B726-836E-71730E3D368D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2315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8B70E16-E646-A842-945B-CC0849DCD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46F0A3-27A7-D946-8A9D-84D6C05D6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C35F5A8-7B72-C840-B7FB-643C09A11EFB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65F714-91C2-814E-B057-4D55B33450E7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B213A6A-7E76-3042-834C-825CE97144DE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394062-B705-DF48-B693-61F07BBE741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5F638D-F77C-5C42-BC39-2A64B6B44C1C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881F22B-A32A-9449-9F86-A8788A4D69D3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F28BF5-099C-16C8-B8A5-C19BAC1EF6E7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1078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4B641-817A-354F-9ADD-1E67E822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3" y="365125"/>
            <a:ext cx="10335228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6BF7-0B31-9D48-8985-A79867633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8574" y="1825625"/>
            <a:ext cx="4899949" cy="413567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179FB-AE92-AF4C-89CC-B01B8FA75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57800" cy="413567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74E512-2892-954C-8A0B-0EDD95590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DB970E-79C8-D74D-BFCC-444D5F9B4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0A55FC2-6AD0-9644-B0F2-A09BF6FDE9B7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942E08-2E08-6E46-8D1F-B96E29B550DC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2D4B15-1B3A-A340-A117-2069694508F8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0803A9C-D477-9E42-BDFF-6825F91E2FC8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924F1A-DDED-E143-946C-381E1C934C8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93A56F7-04D2-9E40-89C3-CEFC15FBFC39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F93B0-FCD3-A948-697E-3BD38A856B64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0316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BA3B-A499-2E47-8150-D181B46A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0" y="365125"/>
            <a:ext cx="10336818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83529-DAFC-1147-A5D6-70E708ABC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572" y="1681163"/>
            <a:ext cx="49790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63D84-4173-B044-B43C-57F1E2B24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8570" y="2505075"/>
            <a:ext cx="4979005" cy="34562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CEEE3-B129-2241-8865-37C8D5BFC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681163"/>
            <a:ext cx="516096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83B2E-7114-A944-8756-A48A33684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505075"/>
            <a:ext cx="5160961" cy="34562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6A9678-B7BA-8147-A2C1-D57175E9A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4F96D9-83CF-3F4C-B2D8-64A40D438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2E748F2-67A8-8140-A236-9274093CD681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2387102-CA84-2C4E-BB9B-197A478CAD6D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115AF3-4CC3-5D4B-8908-34F013BA13DE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362F276-5889-4C41-A34E-25278A62131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3F5D4A8-0CD2-5F49-B6DE-5C7BD562943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1828883-381B-D647-84FA-CBFC528EEAED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6E1F97-7D36-62D2-EFE0-749EF39BBE74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4744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8B60-4320-BD41-A23D-9881A7DDC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97" y="365125"/>
            <a:ext cx="10346803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ED1145-C602-C24B-B1AB-F385B8A34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9A0B55-BA00-394D-92D2-AB7833C6D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5B08848-CECB-E748-A3CA-CE695AFBE475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CCB325-71CD-8E4B-A00D-622871C42111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F771F7-8F1C-A044-94C0-679FEE50F013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D224A36-1EDE-3349-8FF6-84C64F5AB1A4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8717E4-FB0F-1143-AB47-C4A364C045BE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3CB88EA-E652-8C43-AF58-F9F7C4005AD0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C19CB-96FF-472E-707F-3968F74F2DEF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3342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5A93-23C3-0746-A715-D64C3AD2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13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1BE06-20B9-5947-B648-4DF552BBB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4A443-8FC6-1342-B280-DB3551A63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34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0EED81-B82A-B747-AE28-CB73B8C2E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E93CD1-E881-424A-B8FF-22DB41E08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78F804A-2072-1D44-8377-B5662A69B560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F60F1C-6E2D-2542-B253-365280E7CE06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51B1AF-95E6-9B43-AB7C-104D79B69FDB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449035B-37ED-9946-B912-A069C9028A02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A931A9-D254-C04D-BB0A-5B6E8F37C01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DEBA5B8-6C4F-4344-92B1-FC67CC88F8FC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F5FFA-364F-08AB-479C-02CA4522179F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3209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C0B69-71D6-4445-AF21-1F5367AC9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8F0B79-0C5F-C446-A2DD-FD0EBFCBB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1428C91C-012E-9445-80D1-A3C3DF89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13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735E7FF-08F1-C14B-8703-3F75F329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34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6A0C610-EB47-4143-AA2A-BA7BADD52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CB1FFBC-61FF-9A41-B6A9-0733BB47074F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0563FDA-9870-154E-90CD-D8BF9E467629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146C673-354A-5A45-A2DE-5B707450E5F9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9C93BD-1BE7-DB43-9F49-3FA711B2CE3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62B19FE-AF25-EE4E-81D5-C5A12A9EE31D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F03FD2-8155-3641-85C5-8F6BEF86AAB6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9EEC58-BD5C-7749-033C-9FE064106599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1710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0C99-323D-B54B-977E-C6B2D8A1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2" y="365125"/>
            <a:ext cx="10335228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99C75-9876-0B46-AEC2-8E12066D4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18570" y="1825625"/>
            <a:ext cx="10335229" cy="4048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0535AB-C9B3-2448-A691-A060D8085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242A62-A080-0747-BEFD-E28A32789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1AA8735-EC2F-2842-81EB-3E8B021C521A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6AB9FD-17D2-7147-B0EB-37687BCF258A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BB6FD5-4B6B-AA4F-BAC6-4B90AAA4CCDA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E99926-89B7-9941-B16D-9DC3C9A4259A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9843EEC-4B42-054E-A1A3-C944651ACB3C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64F6C23-B09A-CC47-A01E-71D0078947FC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45E41F-E962-107F-9140-3FDB7DB49617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5511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2BF20-1D85-0340-896C-175051B23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29440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F3749-B231-4344-BD8F-44301C84D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996" y="365125"/>
            <a:ext cx="7565503" cy="55294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548ACB-CE25-5747-95D3-4D92963AA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6425B4-BE9D-AC47-8A12-2F41D2F8D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E1CA8C8-F587-2148-B835-FE8EFB9CD2F0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79A7F5-1E38-1442-A70A-77374F052959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27568B-5692-B744-BE33-34339ADF1CCC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E0D8E0-D7A2-0B41-AFED-AC34D6C32C8D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6FFCEF-FF59-EE47-8918-A6147954A3EE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799ED43-E454-FF47-A65F-17A947FA3458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43323-38B2-8534-7439-C078D50685AB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9704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CC59-6D58-3245-9A8E-D789AEE43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0198" y="742728"/>
            <a:ext cx="6198020" cy="1325563"/>
          </a:xfrm>
        </p:spPr>
        <p:txBody>
          <a:bodyPr anchor="ctr"/>
          <a:lstStyle/>
          <a:p>
            <a:r>
              <a:rPr lang="en-US" dirty="0"/>
              <a:t>Contact Information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1F4A6-D337-D74B-9D16-26A55442E9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0197" y="2244435"/>
            <a:ext cx="6198020" cy="371685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br>
              <a:rPr lang="en-US" dirty="0"/>
            </a:br>
            <a:r>
              <a:rPr lang="en-US" dirty="0"/>
              <a:t>Title/Position</a:t>
            </a:r>
            <a:br>
              <a:rPr lang="en-US" dirty="0"/>
            </a:br>
            <a:r>
              <a:rPr lang="en-US" dirty="0"/>
              <a:t>Office/Division/Program</a:t>
            </a:r>
            <a:br>
              <a:rPr lang="en-US" dirty="0"/>
            </a:br>
            <a:r>
              <a:rPr lang="en-US" dirty="0"/>
              <a:t>Phone: 404.XXX.XXXX</a:t>
            </a:r>
            <a:br>
              <a:rPr lang="en-US" dirty="0"/>
            </a:br>
            <a:r>
              <a:rPr lang="en-US" dirty="0"/>
              <a:t>Cell Phone: 404.XXX.XXXX</a:t>
            </a:r>
            <a:br>
              <a:rPr lang="en-US" dirty="0"/>
            </a:br>
            <a:r>
              <a:rPr lang="en-US" dirty="0"/>
              <a:t>email@doe.k12.ga.us</a:t>
            </a:r>
            <a:br>
              <a:rPr lang="en-US" dirty="0"/>
            </a:br>
            <a:r>
              <a:rPr lang="en-US" dirty="0"/>
              <a:t>Optional social media information</a:t>
            </a:r>
            <a:br>
              <a:rPr lang="en-US" dirty="0"/>
            </a:br>
            <a:r>
              <a:rPr lang="en-US" dirty="0"/>
              <a:t>Optional photo – place in space to right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16AF50-2D63-2840-932E-F9F826E10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19D4BD-15D4-C541-A432-13C6719DB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F5F5A58-9164-234F-89A4-62E74793C90B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758328-D10A-A149-8922-C097747F7DA1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AF6AFC-E5D5-6C48-89D0-2FA9DFFD49F8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48B0CF-B6CF-F941-8116-4D560B812269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F5AA3D-F927-7546-A84D-682A6E58F8E6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F6C591-4F1D-9E43-AF6C-648D8F706B0C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55F63-7F02-DFB7-BCF9-6E3772301CD0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6272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ECACE1D-D749-1448-B288-BA41DDD90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558" r="5772" b="22682"/>
          <a:stretch/>
        </p:blipFill>
        <p:spPr>
          <a:xfrm>
            <a:off x="4409667" y="0"/>
            <a:ext cx="7782333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0FB2617-9E97-5F41-AC27-C280E9EB05CC}"/>
              </a:ext>
            </a:extLst>
          </p:cNvPr>
          <p:cNvSpPr txBox="1"/>
          <p:nvPr userDrawn="1"/>
        </p:nvSpPr>
        <p:spPr>
          <a:xfrm>
            <a:off x="6055208" y="5285517"/>
            <a:ext cx="5737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PREPARING ALL</a:t>
            </a:r>
          </a:p>
          <a:p>
            <a:pPr algn="ctr"/>
            <a:r>
              <a:rPr lang="en-US" sz="32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STUDENTS FOR LIFE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3018D3C-8322-3948-8F89-460A1FE1C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129" y="4916135"/>
            <a:ext cx="2621923" cy="14367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FDFCB34-42B9-ED45-AEBD-6EF6958D13AA}"/>
              </a:ext>
            </a:extLst>
          </p:cNvPr>
          <p:cNvSpPr txBox="1"/>
          <p:nvPr userDrawn="1"/>
        </p:nvSpPr>
        <p:spPr>
          <a:xfrm>
            <a:off x="502528" y="1084109"/>
            <a:ext cx="28876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 b="1" i="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www.gadoe.org</a:t>
            </a:r>
            <a:endParaRPr lang="en-US" sz="2500" b="1" i="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FA931C-229E-6649-96CF-CD2E46ACEB6F}"/>
              </a:ext>
            </a:extLst>
          </p:cNvPr>
          <p:cNvSpPr txBox="1"/>
          <p:nvPr userDrawn="1"/>
        </p:nvSpPr>
        <p:spPr>
          <a:xfrm>
            <a:off x="2208279" y="1773621"/>
            <a:ext cx="219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8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endParaRPr lang="en-US" sz="180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534DB3-4BB3-EE4A-81E3-882C0321E4A5}"/>
              </a:ext>
            </a:extLst>
          </p:cNvPr>
          <p:cNvSpPr txBox="1"/>
          <p:nvPr userDrawn="1"/>
        </p:nvSpPr>
        <p:spPr>
          <a:xfrm>
            <a:off x="1065278" y="2401594"/>
            <a:ext cx="513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sz="18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/user/</a:t>
            </a:r>
            <a:r>
              <a:rPr lang="en-US" sz="18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GaDOEmedia</a:t>
            </a:r>
            <a:endParaRPr lang="en-US" sz="180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A856A19-2FF6-DA43-88D4-5AAA6D0F1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5421" y="1649807"/>
            <a:ext cx="1648437" cy="5761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E510AEB-0251-6F4D-BEF3-1734B0E0F7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3129" y="2287976"/>
            <a:ext cx="538810" cy="5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4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B9C602-1F54-BC4B-878D-16CEED621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570"/>
          <a:stretch/>
        </p:blipFill>
        <p:spPr>
          <a:xfrm>
            <a:off x="-682" y="-46652"/>
            <a:ext cx="2900189" cy="6360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E20EC4-CD97-1846-9B01-3F910711F97B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CCD7AC2-036B-6941-BDDB-7EEFFED4CE51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653C6B-8C66-7C42-A4A6-5162664D9D69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4F5DC4-64C1-C844-9C9A-C89E3FCF5A7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EAC47C-F1BA-D743-A543-17ABCF4819E7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D73B606-9F07-6C45-A475-C6E521888B0D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00A692-BFE5-BF43-B58F-BD71ECFD96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5EEAF1-9CD4-ABC1-67EB-BA6AEB6D1568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1240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8E2EA7-9B0A-F74C-A822-40A3E7DBD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" b="10499"/>
          <a:stretch/>
        </p:blipFill>
        <p:spPr>
          <a:xfrm>
            <a:off x="249383" y="100457"/>
            <a:ext cx="4588888" cy="67575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FD2752-9C3D-D24A-8560-57C632C9E58E}"/>
              </a:ext>
            </a:extLst>
          </p:cNvPr>
          <p:cNvSpPr txBox="1"/>
          <p:nvPr userDrawn="1"/>
        </p:nvSpPr>
        <p:spPr>
          <a:xfrm>
            <a:off x="4791920" y="1492304"/>
            <a:ext cx="62338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Offering a holistic education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 our state.</a:t>
            </a:r>
          </a:p>
          <a:p>
            <a:pPr algn="l"/>
            <a:endParaRPr lang="en-US" sz="2400" dirty="0">
              <a:solidFill>
                <a:srgbClr val="44883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F83A88-BE27-FE4D-9A58-5536A430F353}"/>
              </a:ext>
            </a:extLst>
          </p:cNvPr>
          <p:cNvSpPr txBox="1"/>
          <p:nvPr userDrawn="1"/>
        </p:nvSpPr>
        <p:spPr>
          <a:xfrm>
            <a:off x="4429005" y="4969573"/>
            <a:ext cx="288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www.gadoe.org</a:t>
            </a:r>
            <a:endParaRPr lang="en-US" sz="2400" b="1" i="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AB7B59-DF88-0C44-9399-1C0861BBB9F6}"/>
              </a:ext>
            </a:extLst>
          </p:cNvPr>
          <p:cNvSpPr txBox="1"/>
          <p:nvPr userDrawn="1"/>
        </p:nvSpPr>
        <p:spPr>
          <a:xfrm>
            <a:off x="5882508" y="5583943"/>
            <a:ext cx="1903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6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endParaRPr lang="en-US" sz="160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A32536-CB82-6C40-BA18-133C8317701D}"/>
              </a:ext>
            </a:extLst>
          </p:cNvPr>
          <p:cNvSpPr txBox="1"/>
          <p:nvPr userDrawn="1"/>
        </p:nvSpPr>
        <p:spPr>
          <a:xfrm>
            <a:off x="4920192" y="6076845"/>
            <a:ext cx="3136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sz="16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/user/</a:t>
            </a:r>
            <a:r>
              <a:rPr lang="en-US" sz="16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GaDOEmedia</a:t>
            </a:r>
            <a:endParaRPr lang="en-US" sz="160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83A3B4-65C2-B841-ABCB-556BC839D8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8538" y="4969574"/>
            <a:ext cx="2806185" cy="15377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E41D77-5E70-8A40-8333-FCB105C655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42796" y="5488432"/>
            <a:ext cx="1462862" cy="5112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8DA98D-B8E9-2A47-8143-28D49C551F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42899" y="5995822"/>
            <a:ext cx="478153" cy="4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01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8EA9F8-4EB4-4141-A55A-AFFD7351C26B}"/>
              </a:ext>
            </a:extLst>
          </p:cNvPr>
          <p:cNvSpPr txBox="1"/>
          <p:nvPr userDrawn="1"/>
        </p:nvSpPr>
        <p:spPr>
          <a:xfrm>
            <a:off x="823947" y="647661"/>
            <a:ext cx="67726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Preparing ALL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DB8CF"/>
                </a:solidFill>
                <a:latin typeface="Arial Black" panose="020B0A04020102020204" pitchFamily="34" charset="0"/>
              </a:rPr>
              <a:t>for life</a:t>
            </a:r>
            <a:r>
              <a:rPr lang="en-US" sz="5400" dirty="0">
                <a:solidFill>
                  <a:srgbClr val="3DB8CF"/>
                </a:solidFill>
                <a:latin typeface="Arial Black" panose="020B0A04020102020204" pitchFamily="34" charset="0"/>
              </a:rPr>
              <a:t>.</a:t>
            </a:r>
            <a:endParaRPr lang="en-US" sz="8800" dirty="0">
              <a:solidFill>
                <a:srgbClr val="3DB8CF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466700-001A-1944-9CB8-C38F1267CF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91" y="4969574"/>
            <a:ext cx="2806185" cy="1537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49CB94-2EA3-EA4E-A3E8-31D86DBED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37" b="9350"/>
          <a:stretch/>
        </p:blipFill>
        <p:spPr>
          <a:xfrm>
            <a:off x="8057020" y="142096"/>
            <a:ext cx="3927162" cy="67159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CC7ABE-AE1E-5147-8902-937CDCDE3AFC}"/>
              </a:ext>
            </a:extLst>
          </p:cNvPr>
          <p:cNvSpPr txBox="1"/>
          <p:nvPr userDrawn="1"/>
        </p:nvSpPr>
        <p:spPr>
          <a:xfrm>
            <a:off x="867691" y="2936238"/>
            <a:ext cx="288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www.gadoe.org</a:t>
            </a:r>
            <a:endParaRPr lang="en-US" sz="2400" b="1" i="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CDB1F1-E1A3-294F-B166-8DD886BD96FA}"/>
              </a:ext>
            </a:extLst>
          </p:cNvPr>
          <p:cNvSpPr txBox="1"/>
          <p:nvPr userDrawn="1"/>
        </p:nvSpPr>
        <p:spPr>
          <a:xfrm>
            <a:off x="2444834" y="3503800"/>
            <a:ext cx="288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endParaRPr lang="en-US" sz="200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AC2528-BBA1-FA40-94D3-AC9BD46C7885}"/>
              </a:ext>
            </a:extLst>
          </p:cNvPr>
          <p:cNvSpPr txBox="1"/>
          <p:nvPr userDrawn="1"/>
        </p:nvSpPr>
        <p:spPr>
          <a:xfrm>
            <a:off x="1386525" y="3996856"/>
            <a:ext cx="5665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sz="20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/user/</a:t>
            </a:r>
            <a:r>
              <a:rPr lang="en-US" sz="20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GaDOEmedia</a:t>
            </a:r>
            <a:endParaRPr lang="en-US" sz="200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99CE37-65B0-4940-BA7B-E1091D7E11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129" y="3455097"/>
            <a:ext cx="1462862" cy="5112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BAB10A-A074-074B-B3E2-497C2826E4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9232" y="3962487"/>
            <a:ext cx="478153" cy="4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0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781A20-A2BE-4B42-8064-F9B450D08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31"/>
          <a:stretch/>
        </p:blipFill>
        <p:spPr>
          <a:xfrm>
            <a:off x="0" y="661645"/>
            <a:ext cx="3201730" cy="588202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D0304-95F2-3DAF-3263-B07ACBEB6D89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65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53EC34-2F36-E44A-9A57-AD70BB3D4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29"/>
          <a:stretch/>
        </p:blipFill>
        <p:spPr>
          <a:xfrm>
            <a:off x="9451240" y="575421"/>
            <a:ext cx="2740760" cy="5880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C1DC9E-E8B2-D747-A215-2B86C89FCFE5}"/>
              </a:ext>
            </a:extLst>
          </p:cNvPr>
          <p:cNvSpPr/>
          <p:nvPr userDrawn="1"/>
        </p:nvSpPr>
        <p:spPr>
          <a:xfrm>
            <a:off x="8407897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03" y="665047"/>
            <a:ext cx="8372835" cy="19873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505" y="2841946"/>
            <a:ext cx="8372832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E45EDE-C757-6544-A7DD-F5A4716C796F}"/>
              </a:ext>
            </a:extLst>
          </p:cNvPr>
          <p:cNvSpPr txBox="1"/>
          <p:nvPr userDrawn="1"/>
        </p:nvSpPr>
        <p:spPr>
          <a:xfrm>
            <a:off x="2915206" y="6354188"/>
            <a:ext cx="8555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DB8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graduating students who are ready to learn, ready to live, and ready to lead.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94C8D7-CE32-CE44-AA98-755454A3A1C2}"/>
              </a:ext>
            </a:extLst>
          </p:cNvPr>
          <p:cNvGrpSpPr/>
          <p:nvPr userDrawn="1"/>
        </p:nvGrpSpPr>
        <p:grpSpPr>
          <a:xfrm rot="10800000">
            <a:off x="3005961" y="6313578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5DE533-51EA-3D49-9C03-14DC69679354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12ED5D-7CD9-5741-B9D5-5B76973F24E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4DA276-7B32-684F-88ED-9DCC6143510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86B2FB-C4DF-DF4C-9237-74F5513C2B4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E8E7B1-79ED-E949-8233-3435A7912CA1}"/>
              </a:ext>
            </a:extLst>
          </p:cNvPr>
          <p:cNvSpPr txBox="1"/>
          <p:nvPr userDrawn="1"/>
        </p:nvSpPr>
        <p:spPr>
          <a:xfrm>
            <a:off x="11475605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BBB21C-8A8F-4D43-9986-4863EF078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694" y="5900336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7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5C45B6-46B0-184E-B18F-A2920A9AB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973"/>
          <a:stretch/>
        </p:blipFill>
        <p:spPr>
          <a:xfrm>
            <a:off x="8359316" y="1166200"/>
            <a:ext cx="3832684" cy="569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11" y="665047"/>
            <a:ext cx="8156392" cy="19873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511" y="2841946"/>
            <a:ext cx="8156392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285805-BC06-6048-92FB-92AA0CDB2774}"/>
              </a:ext>
            </a:extLst>
          </p:cNvPr>
          <p:cNvSpPr/>
          <p:nvPr userDrawn="1"/>
        </p:nvSpPr>
        <p:spPr>
          <a:xfrm>
            <a:off x="5643182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1E1373-7937-2D41-AA02-6110B044F58F}"/>
              </a:ext>
            </a:extLst>
          </p:cNvPr>
          <p:cNvSpPr/>
          <p:nvPr userDrawn="1"/>
        </p:nvSpPr>
        <p:spPr>
          <a:xfrm>
            <a:off x="5643181" y="6354188"/>
            <a:ext cx="3073873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5BEC16-9E99-3A47-9C9B-240C70D382D9}"/>
              </a:ext>
            </a:extLst>
          </p:cNvPr>
          <p:cNvGrpSpPr/>
          <p:nvPr userDrawn="1"/>
        </p:nvGrpSpPr>
        <p:grpSpPr>
          <a:xfrm>
            <a:off x="2" y="6313580"/>
            <a:ext cx="8638902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6E2621-548B-B248-A4EE-018114110B86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7EDAD6-2D3C-D54A-BB31-5AEEA25107FF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E636B7-92A6-EA45-8DB5-6BABC9AF0A89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28E30D-8498-324D-B321-3E24F0817316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C944A91-C8AA-2847-85D3-78555ABC02CF}"/>
              </a:ext>
            </a:extLst>
          </p:cNvPr>
          <p:cNvSpPr txBox="1"/>
          <p:nvPr userDrawn="1"/>
        </p:nvSpPr>
        <p:spPr>
          <a:xfrm>
            <a:off x="11475605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C8894F-E7BD-F947-8561-68BB5B9E3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2694" y="5467482"/>
            <a:ext cx="1310904" cy="718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AFCDB7-A8C1-74DB-4C64-A2E807A5B0E3}"/>
              </a:ext>
            </a:extLst>
          </p:cNvPr>
          <p:cNvSpPr txBox="1"/>
          <p:nvPr userDrawn="1"/>
        </p:nvSpPr>
        <p:spPr>
          <a:xfrm>
            <a:off x="372973" y="6354188"/>
            <a:ext cx="8555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DB8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graduating students who are ready to learn, ready to live, and ready to lead.</a:t>
            </a:r>
          </a:p>
        </p:txBody>
      </p:sp>
    </p:spTree>
    <p:extLst>
      <p:ext uri="{BB962C8B-B14F-4D97-AF65-F5344CB8AC3E}">
        <p14:creationId xmlns:p14="http://schemas.microsoft.com/office/powerpoint/2010/main" val="186876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73EFB-3179-894F-AF60-3B5447DFF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88" b="13764"/>
          <a:stretch/>
        </p:blipFill>
        <p:spPr>
          <a:xfrm>
            <a:off x="0" y="1484521"/>
            <a:ext cx="5243802" cy="4829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333633"/>
            <a:ext cx="10664079" cy="16798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7311" y="2272081"/>
            <a:ext cx="6622020" cy="245723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CE7E7B-4B24-094C-871A-7212D713BF16}"/>
              </a:ext>
            </a:extLst>
          </p:cNvPr>
          <p:cNvSpPr txBox="1"/>
          <p:nvPr userDrawn="1"/>
        </p:nvSpPr>
        <p:spPr>
          <a:xfrm>
            <a:off x="762179" y="6360437"/>
            <a:ext cx="677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Offering a holistic education to </a:t>
            </a:r>
            <a:r>
              <a:rPr lang="en-US" sz="1400" dirty="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in our state.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A57C96-3294-4645-BCFF-553D44360C35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1E0B0A-46A3-3244-95AE-9E847C9A2AA5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F75C0E-7DC7-074E-9B0E-3DD13048845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F0CB4E-DC96-B846-B0AE-8FF4E69FDEF7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A955CAB-B66C-164E-B593-B44C8B1DF11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94180BD-900A-F64B-B2AA-1F2A94E9B167}"/>
              </a:ext>
            </a:extLst>
          </p:cNvPr>
          <p:cNvSpPr txBox="1"/>
          <p:nvPr userDrawn="1"/>
        </p:nvSpPr>
        <p:spPr>
          <a:xfrm>
            <a:off x="0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4E6F59-9F9A-504E-BA04-B332BBD2B9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3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Eleme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2C214-9B58-89D9-CC3F-918EFF5B6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56" y="1371599"/>
            <a:ext cx="3092939" cy="511569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42F52-7A4F-BAD3-2770-724395F85EB3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889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Eleme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CC496-56AE-D7BA-E5A3-ADDAD05BD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16" y="1265063"/>
            <a:ext cx="3077604" cy="52222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4A1E0F-3714-B49C-548B-17EE96AD79C4}"/>
              </a:ext>
            </a:extLst>
          </p:cNvPr>
          <p:cNvSpPr txBox="1"/>
          <p:nvPr userDrawn="1"/>
        </p:nvSpPr>
        <p:spPr>
          <a:xfrm>
            <a:off x="837317" y="6399856"/>
            <a:ext cx="9150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Woods, Georgia’s School Superintendent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Georgia Department of Education </a:t>
            </a:r>
            <a:r>
              <a:rPr lang="en-US" sz="1150" b="1" dirty="0">
                <a:solidFill>
                  <a:srgbClr val="118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1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ALL Students for Life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893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F79BD0-8707-0E44-988E-38DBD59E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78A1-AE6C-BC48-91DE-D41D7CA16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56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5" r:id="rId8"/>
    <p:sldLayoutId id="2147483686" r:id="rId9"/>
    <p:sldLayoutId id="2147483687" r:id="rId10"/>
    <p:sldLayoutId id="2147483689" r:id="rId11"/>
    <p:sldLayoutId id="2147483690" r:id="rId12"/>
    <p:sldLayoutId id="2147483688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91" r:id="rId28"/>
    <p:sldLayoutId id="2147483677" r:id="rId29"/>
    <p:sldLayoutId id="2147483678" r:id="rId30"/>
    <p:sldLayoutId id="2147483679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4488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0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0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A3E8-57FC-1143-B912-B2FAC43E4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750" y="907181"/>
            <a:ext cx="10109771" cy="1094445"/>
          </a:xfrm>
        </p:spPr>
        <p:txBody>
          <a:bodyPr/>
          <a:lstStyle/>
          <a:p>
            <a:r>
              <a:rPr lang="en-US" dirty="0"/>
              <a:t>Spring Bootstrap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D1F68-F0CA-584E-9CC7-504294CC5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103" y="4391130"/>
            <a:ext cx="10109771" cy="1662537"/>
          </a:xfrm>
        </p:spPr>
        <p:txBody>
          <a:bodyPr/>
          <a:lstStyle/>
          <a:p>
            <a:r>
              <a:rPr lang="en-US" dirty="0"/>
              <a:t>Richard Woods</a:t>
            </a:r>
          </a:p>
          <a:p>
            <a:r>
              <a:rPr lang="en-US" dirty="0"/>
              <a:t>State School Superintendent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853BAD-DFB6-26F2-E3C5-9760ECB86965}"/>
              </a:ext>
            </a:extLst>
          </p:cNvPr>
          <p:cNvGrpSpPr/>
          <p:nvPr/>
        </p:nvGrpSpPr>
        <p:grpSpPr>
          <a:xfrm>
            <a:off x="649274" y="2165166"/>
            <a:ext cx="11542725" cy="2062424"/>
            <a:chOff x="1392853" y="2165166"/>
            <a:chExt cx="9704472" cy="1619434"/>
          </a:xfrm>
        </p:grpSpPr>
        <p:pic>
          <p:nvPicPr>
            <p:cNvPr id="7" name="Picture 6" descr="A person in a uniform smiling&#10;&#10;AI-generated content may be incorrect.">
              <a:extLst>
                <a:ext uri="{FF2B5EF4-FFF2-40B4-BE49-F238E27FC236}">
                  <a16:creationId xmlns:a16="http://schemas.microsoft.com/office/drawing/2014/main" id="{C0381383-5435-0719-D8C7-9F8AA36A8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853" y="2165166"/>
              <a:ext cx="2426118" cy="161943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3A999E-BEBE-558F-3C40-45B059ACC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8971" y="2165166"/>
              <a:ext cx="2426118" cy="1619434"/>
            </a:xfrm>
            <a:prstGeom prst="rect">
              <a:avLst/>
            </a:prstGeom>
          </p:spPr>
        </p:pic>
        <p:pic>
          <p:nvPicPr>
            <p:cNvPr id="11" name="Picture 10" descr="A group of children standing in a line&#10;&#10;AI-generated content may be incorrect.">
              <a:extLst>
                <a:ext uri="{FF2B5EF4-FFF2-40B4-BE49-F238E27FC236}">
                  <a16:creationId xmlns:a16="http://schemas.microsoft.com/office/drawing/2014/main" id="{C0D0BC8F-773C-9610-6FDC-627A15175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71207" y="2165166"/>
              <a:ext cx="2426118" cy="1619434"/>
            </a:xfrm>
            <a:prstGeom prst="rect">
              <a:avLst/>
            </a:prstGeom>
          </p:spPr>
        </p:pic>
        <p:pic>
          <p:nvPicPr>
            <p:cNvPr id="13" name="Picture 12" descr="A person in a graduation gown&#10;&#10;AI-generated content may be incorrect.">
              <a:extLst>
                <a:ext uri="{FF2B5EF4-FFF2-40B4-BE49-F238E27FC236}">
                  <a16:creationId xmlns:a16="http://schemas.microsoft.com/office/drawing/2014/main" id="{5EBC4B0F-A8D8-B767-729D-21C2B1584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45089" y="2165166"/>
              <a:ext cx="2426118" cy="1619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515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35B8B-C9A5-7868-44CA-750C3AAF1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F2AA5-29C8-93F9-6687-9FD85312E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4" y="365126"/>
            <a:ext cx="10207906" cy="792466"/>
          </a:xfrm>
        </p:spPr>
        <p:txBody>
          <a:bodyPr>
            <a:normAutofit fontScale="90000"/>
          </a:bodyPr>
          <a:lstStyle/>
          <a:p>
            <a:r>
              <a:rPr lang="en-US" dirty="0"/>
              <a:t>CTAE Responds to Workforce Needs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FA3A1-A3E2-D313-BC9D-607A453D8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950" y="1254869"/>
            <a:ext cx="4958100" cy="477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78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12F798-A9EE-7018-EE70-0D4EBCABD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20" y="251336"/>
            <a:ext cx="5845004" cy="116266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589ECE-FA33-83F4-A831-7E10389B7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20" y="1777850"/>
            <a:ext cx="5845004" cy="11498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F33BF-5100-0C57-607B-26A892FA1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20" y="3291555"/>
            <a:ext cx="5845004" cy="11494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BC26B-CF71-2D0A-CCE7-277AA72A4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320" y="4804868"/>
            <a:ext cx="5845004" cy="127650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 descr="A person in a suit&#10;&#10;Description automatically generated">
            <a:extLst>
              <a:ext uri="{FF2B5EF4-FFF2-40B4-BE49-F238E27FC236}">
                <a16:creationId xmlns:a16="http://schemas.microsoft.com/office/drawing/2014/main" id="{2A13D976-7509-B63A-42D7-BE56E6367E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30" t="12127" r="22837" b="6362"/>
          <a:stretch/>
        </p:blipFill>
        <p:spPr>
          <a:xfrm flipH="1">
            <a:off x="7351102" y="683489"/>
            <a:ext cx="1740853" cy="238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7C3263-30D9-4D4A-F7DA-B3C4B985CD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0" r="11436"/>
          <a:stretch/>
        </p:blipFill>
        <p:spPr>
          <a:xfrm>
            <a:off x="9735585" y="678898"/>
            <a:ext cx="1914676" cy="238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Kia Unveils New Logo and Slogan">
            <a:extLst>
              <a:ext uri="{FF2B5EF4-FFF2-40B4-BE49-F238E27FC236}">
                <a16:creationId xmlns:a16="http://schemas.microsoft.com/office/drawing/2014/main" id="{42C74920-19DA-ADB6-C93B-351168A48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02" y="3268154"/>
            <a:ext cx="1876775" cy="119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3EBE3FD-FDA3-AFBB-588E-0DF0258C0067}"/>
              </a:ext>
            </a:extLst>
          </p:cNvPr>
          <p:cNvSpPr txBox="1">
            <a:spLocks/>
          </p:cNvSpPr>
          <p:nvPr/>
        </p:nvSpPr>
        <p:spPr>
          <a:xfrm>
            <a:off x="7351102" y="4225077"/>
            <a:ext cx="1876775" cy="16212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b="1" dirty="0">
              <a:latin typeface="+mn-lt"/>
              <a:ea typeface="+mn-ea"/>
              <a:cs typeface="+mn-cs"/>
            </a:endParaRPr>
          </a:p>
          <a:p>
            <a:pPr algn="ctr">
              <a:lnSpc>
                <a:spcPct val="120000"/>
              </a:lnSpc>
            </a:pPr>
            <a:r>
              <a:rPr lang="en-US" sz="2100" b="1" dirty="0">
                <a:latin typeface="Arial"/>
                <a:ea typeface="+mn-ea"/>
                <a:cs typeface="Arial"/>
              </a:rPr>
              <a:t>Stuart Countess</a:t>
            </a:r>
          </a:p>
          <a:p>
            <a:pPr algn="ctr">
              <a:lnSpc>
                <a:spcPct val="120000"/>
              </a:lnSpc>
            </a:pPr>
            <a:r>
              <a:rPr lang="en-US" sz="2100" i="1" dirty="0">
                <a:latin typeface="Arial"/>
                <a:ea typeface="+mn-ea"/>
                <a:cs typeface="Arial"/>
              </a:rPr>
              <a:t>President and CEO KIA Georgia</a:t>
            </a:r>
          </a:p>
          <a:p>
            <a:pPr algn="ctr">
              <a:lnSpc>
                <a:spcPct val="120000"/>
              </a:lnSpc>
            </a:pPr>
            <a:endParaRPr lang="en-US" sz="13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3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1C3C5625-618A-1173-BC59-EE8AAE35A4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1322" y="3112284"/>
            <a:ext cx="1415826" cy="1355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8C29EDE-9CAF-6F9E-46F2-E7E6AB779C0C}"/>
              </a:ext>
            </a:extLst>
          </p:cNvPr>
          <p:cNvSpPr txBox="1">
            <a:spLocks/>
          </p:cNvSpPr>
          <p:nvPr/>
        </p:nvSpPr>
        <p:spPr>
          <a:xfrm>
            <a:off x="9920847" y="4676770"/>
            <a:ext cx="1876775" cy="13553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Joseph </a:t>
            </a:r>
            <a:r>
              <a:rPr lang="en-US" sz="2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Lillyblad</a:t>
            </a:r>
            <a:endParaRPr lang="en-US" sz="2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100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 of Education and Workforce Development</a:t>
            </a:r>
            <a:endParaRPr lang="en-US" sz="13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3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F447-BDE5-4A05-97A9-018D9644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162" y="212083"/>
            <a:ext cx="597475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 &amp; Industry Advisory Committees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74A85-D2E4-4B3A-F2CD-DC3309A3E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135" y="212083"/>
            <a:ext cx="4365154" cy="566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86708EFE-0AE3-5A0B-3B25-822C3E9EF32E}"/>
              </a:ext>
            </a:extLst>
          </p:cNvPr>
          <p:cNvSpPr txBox="1"/>
          <p:nvPr/>
        </p:nvSpPr>
        <p:spPr>
          <a:xfrm>
            <a:off x="2134951" y="1769221"/>
            <a:ext cx="23987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“A Blueprint”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Best Practices</a:t>
            </a:r>
          </a:p>
        </p:txBody>
      </p:sp>
      <p:pic>
        <p:nvPicPr>
          <p:cNvPr id="10" name="Graphic 3" descr="Puzzle with solid fill">
            <a:extLst>
              <a:ext uri="{FF2B5EF4-FFF2-40B4-BE49-F238E27FC236}">
                <a16:creationId xmlns:a16="http://schemas.microsoft.com/office/drawing/2014/main" id="{8E28BA29-CCA7-05A3-FAFD-C0B798D3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3150" y="1669689"/>
            <a:ext cx="552675" cy="504089"/>
          </a:xfrm>
          <a:prstGeom prst="rect">
            <a:avLst/>
          </a:prstGeom>
        </p:spPr>
      </p:pic>
      <p:pic>
        <p:nvPicPr>
          <p:cNvPr id="11" name="Graphic 6" descr="Circles with lines with solid fill">
            <a:extLst>
              <a:ext uri="{FF2B5EF4-FFF2-40B4-BE49-F238E27FC236}">
                <a16:creationId xmlns:a16="http://schemas.microsoft.com/office/drawing/2014/main" id="{9B88FA2F-42E7-8FAE-1D8B-FCE7C181F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82650" y="2807028"/>
            <a:ext cx="650997" cy="581526"/>
          </a:xfrm>
          <a:prstGeom prst="rect">
            <a:avLst/>
          </a:prstGeom>
        </p:spPr>
      </p:pic>
      <p:pic>
        <p:nvPicPr>
          <p:cNvPr id="12" name="Graphic 8" descr="Blueprint with solid fill">
            <a:extLst>
              <a:ext uri="{FF2B5EF4-FFF2-40B4-BE49-F238E27FC236}">
                <a16:creationId xmlns:a16="http://schemas.microsoft.com/office/drawing/2014/main" id="{3E287613-EC03-2D97-130C-C3CBCA6638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150" y="4160236"/>
            <a:ext cx="541788" cy="581526"/>
          </a:xfrm>
          <a:prstGeom prst="rect">
            <a:avLst/>
          </a:prstGeom>
        </p:spPr>
      </p:pic>
      <p:pic>
        <p:nvPicPr>
          <p:cNvPr id="13" name="Graphic 10" descr="Playbook with solid fill">
            <a:extLst>
              <a:ext uri="{FF2B5EF4-FFF2-40B4-BE49-F238E27FC236}">
                <a16:creationId xmlns:a16="http://schemas.microsoft.com/office/drawing/2014/main" id="{5713153D-AF5E-82FC-13DB-964369B349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08982" y="5513444"/>
            <a:ext cx="730123" cy="741947"/>
          </a:xfrm>
          <a:prstGeom prst="rect">
            <a:avLst/>
          </a:prstGeom>
        </p:spPr>
      </p:pic>
      <p:pic>
        <p:nvPicPr>
          <p:cNvPr id="14" name="x_Picture 1">
            <a:extLst>
              <a:ext uri="{FF2B5EF4-FFF2-40B4-BE49-F238E27FC236}">
                <a16:creationId xmlns:a16="http://schemas.microsoft.com/office/drawing/2014/main" id="{6335B92C-9678-D224-C99F-5FC5F221F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89" y="2345156"/>
            <a:ext cx="2175018" cy="216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96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81C27-B55E-237A-9590-D1E51492E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4" y="365125"/>
            <a:ext cx="10207906" cy="889743"/>
          </a:xfrm>
        </p:spPr>
        <p:txBody>
          <a:bodyPr/>
          <a:lstStyle/>
          <a:p>
            <a:r>
              <a:rPr lang="en-US" dirty="0"/>
              <a:t>Alignment</a:t>
            </a:r>
          </a:p>
        </p:txBody>
      </p:sp>
      <p:pic>
        <p:nvPicPr>
          <p:cNvPr id="4" name="Picture 3" descr="A blue and white cover with a logo&#10;&#10;Description automatically generated">
            <a:extLst>
              <a:ext uri="{FF2B5EF4-FFF2-40B4-BE49-F238E27FC236}">
                <a16:creationId xmlns:a16="http://schemas.microsoft.com/office/drawing/2014/main" id="{1B29D9C6-6B9C-DC61-CB85-DBC6ABF2E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893" y="1332689"/>
            <a:ext cx="3730196" cy="484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914B222-4E3F-6D74-235B-D724F4FC2EA0}"/>
              </a:ext>
            </a:extLst>
          </p:cNvPr>
          <p:cNvGrpSpPr/>
          <p:nvPr/>
        </p:nvGrpSpPr>
        <p:grpSpPr>
          <a:xfrm>
            <a:off x="5415450" y="292543"/>
            <a:ext cx="5868636" cy="4916994"/>
            <a:chOff x="5582169" y="1016908"/>
            <a:chExt cx="5018701" cy="4096512"/>
          </a:xfrm>
        </p:grpSpPr>
        <p:pic>
          <p:nvPicPr>
            <p:cNvPr id="6" name="Picture 5" descr="A diagram of a company's company&#10;&#10;Description automatically generated">
              <a:extLst>
                <a:ext uri="{FF2B5EF4-FFF2-40B4-BE49-F238E27FC236}">
                  <a16:creationId xmlns:a16="http://schemas.microsoft.com/office/drawing/2014/main" id="{61263AF7-A601-D373-81C8-85C54A1F4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2169" y="1252739"/>
              <a:ext cx="5018701" cy="37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5176A47-6B98-1FB3-06D0-09AE92312A8F}"/>
                </a:ext>
              </a:extLst>
            </p:cNvPr>
            <p:cNvSpPr/>
            <p:nvPr/>
          </p:nvSpPr>
          <p:spPr>
            <a:xfrm>
              <a:off x="6042992" y="1087085"/>
              <a:ext cx="4389120" cy="393192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 w="57150">
                  <a:solidFill>
                    <a:srgbClr val="143153"/>
                  </a:solidFill>
                </a:ln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6A8FED-1D98-9EE1-8AE1-BCB91A2FAD97}"/>
                </a:ext>
              </a:extLst>
            </p:cNvPr>
            <p:cNvSpPr/>
            <p:nvPr/>
          </p:nvSpPr>
          <p:spPr>
            <a:xfrm>
              <a:off x="5965620" y="1016908"/>
              <a:ext cx="4553712" cy="4096512"/>
            </a:xfrm>
            <a:prstGeom prst="ellipse">
              <a:avLst/>
            </a:prstGeom>
            <a:noFill/>
            <a:ln w="80010">
              <a:solidFill>
                <a:srgbClr val="B2D23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1026" name="Picture 2" descr="Home - Carl Vinson Institute of Government">
            <a:extLst>
              <a:ext uri="{FF2B5EF4-FFF2-40B4-BE49-F238E27FC236}">
                <a16:creationId xmlns:a16="http://schemas.microsoft.com/office/drawing/2014/main" id="{3AB28D4D-E613-A851-8E75-146843304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85" y="5209537"/>
            <a:ext cx="3732453" cy="94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13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BF9E-5CF4-BE2F-619A-46721B5E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Development Partnership Designation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B3EF5-D251-62EC-8B0C-1AD93CC489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48" t="34916" r="7348" b="4050"/>
          <a:stretch/>
        </p:blipFill>
        <p:spPr>
          <a:xfrm>
            <a:off x="1145893" y="1867710"/>
            <a:ext cx="5809383" cy="4216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ontact Us - Georgia Economic Developers Association">
            <a:extLst>
              <a:ext uri="{FF2B5EF4-FFF2-40B4-BE49-F238E27FC236}">
                <a16:creationId xmlns:a16="http://schemas.microsoft.com/office/drawing/2014/main" id="{A4FAE742-6AC8-27D8-E4CA-9F2106237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63" y="2327688"/>
            <a:ext cx="2139270" cy="28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ision - MediaStudio View Media">
            <a:extLst>
              <a:ext uri="{FF2B5EF4-FFF2-40B4-BE49-F238E27FC236}">
                <a16:creationId xmlns:a16="http://schemas.microsoft.com/office/drawing/2014/main" id="{F37BFAB1-49D0-453A-3C64-3BB773EA5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26" y="2447961"/>
            <a:ext cx="2265755" cy="257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8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8E9A3-DF12-2DD1-20B7-037F9D46D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field of corn&#10;&#10;AI-generated content may be incorrect.">
            <a:extLst>
              <a:ext uri="{FF2B5EF4-FFF2-40B4-BE49-F238E27FC236}">
                <a16:creationId xmlns:a16="http://schemas.microsoft.com/office/drawing/2014/main" id="{50637605-ED09-E628-0BFE-EC39A2B512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41" b="7841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C068C98-BE0F-6536-2E89-834D260B8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66162"/>
            <a:ext cx="12191999" cy="938442"/>
          </a:xfrm>
          <a:solidFill>
            <a:srgbClr val="2F5597">
              <a:alpha val="80000"/>
            </a:srgb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CTAE = Opportunity</a:t>
            </a:r>
          </a:p>
        </p:txBody>
      </p:sp>
    </p:spTree>
    <p:extLst>
      <p:ext uri="{BB962C8B-B14F-4D97-AF65-F5344CB8AC3E}">
        <p14:creationId xmlns:p14="http://schemas.microsoft.com/office/powerpoint/2010/main" val="155978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DFB5-FE73-19D5-E4CA-DC6FD249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4" y="365125"/>
            <a:ext cx="10207906" cy="841105"/>
          </a:xfrm>
        </p:spPr>
        <p:txBody>
          <a:bodyPr>
            <a:normAutofit/>
          </a:bodyPr>
          <a:lstStyle/>
          <a:p>
            <a:r>
              <a:rPr lang="en-US" dirty="0"/>
              <a:t>CTAE+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3F49B-323C-3257-7FFB-7C082A13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93" y="1593516"/>
            <a:ext cx="3331514" cy="4367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What is CTAE+?</a:t>
            </a:r>
          </a:p>
          <a:p>
            <a:pPr marL="0" indent="0">
              <a:buNone/>
            </a:pPr>
            <a:r>
              <a:rPr lang="en-US" sz="2400" dirty="0"/>
              <a:t>High school students who complete an identified CTAE pathway earn CTAE pathway credit and core credit for graduation.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186C629-CAF7-405D-5AD0-01EB34C319FC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75" y="1593516"/>
            <a:ext cx="7265979" cy="398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39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D8AD2-0C93-82B1-689A-025044754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30BF-4D76-CE42-9985-38FC69BF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4" y="239001"/>
            <a:ext cx="10207906" cy="828133"/>
          </a:xfrm>
        </p:spPr>
        <p:txBody>
          <a:bodyPr>
            <a:normAutofit/>
          </a:bodyPr>
          <a:lstStyle/>
          <a:p>
            <a:r>
              <a:rPr lang="en-US" dirty="0"/>
              <a:t>CTAE+ </a:t>
            </a:r>
            <a:r>
              <a:rPr lang="en-US" sz="4000" b="0" i="1" dirty="0"/>
              <a:t>(cont.)</a:t>
            </a:r>
            <a:endParaRPr lang="en-US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AA827-656C-0005-9198-CC7AA3466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94" y="1157591"/>
            <a:ext cx="6110940" cy="4853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Recognizes the academic application in CTAE coursework</a:t>
            </a:r>
          </a:p>
          <a:p>
            <a:r>
              <a:rPr lang="en-US" sz="2400" dirty="0"/>
              <a:t>Multiple pathways identified for core credit:</a:t>
            </a:r>
          </a:p>
          <a:p>
            <a:pPr lvl="1"/>
            <a:r>
              <a:rPr lang="en-US" dirty="0"/>
              <a:t>14 in mathematics</a:t>
            </a:r>
          </a:p>
          <a:p>
            <a:pPr lvl="1"/>
            <a:r>
              <a:rPr lang="en-US" dirty="0"/>
              <a:t>8 in English Language Arts (ELA)</a:t>
            </a:r>
          </a:p>
          <a:p>
            <a:pPr lvl="1"/>
            <a:r>
              <a:rPr lang="en-US" dirty="0"/>
              <a:t>8 in science</a:t>
            </a:r>
          </a:p>
          <a:p>
            <a:r>
              <a:rPr lang="en-US" sz="2400" dirty="0"/>
              <a:t>Meets the admission requirement for TCSG institutions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New! </a:t>
            </a:r>
            <a:r>
              <a:rPr lang="en-US" sz="2400" dirty="0"/>
              <a:t>CTAE+ now satisfies the 2</a:t>
            </a:r>
            <a:r>
              <a:rPr lang="en-US" sz="2400" baseline="30000" dirty="0"/>
              <a:t>nd</a:t>
            </a:r>
            <a:r>
              <a:rPr lang="en-US" sz="2400" dirty="0"/>
              <a:t> core requirement for the Accelerated Career Diploma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8D6EB-2A7D-66D9-06FF-EEF48A924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579" y="239001"/>
            <a:ext cx="4302539" cy="5425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778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44699-D944-7200-8A5D-0CCA7133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Expanding Postsecondary Opportunities for Students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18BA70-0939-CC08-68E4-BE133E0B3C20}"/>
              </a:ext>
            </a:extLst>
          </p:cNvPr>
          <p:cNvSpPr/>
          <p:nvPr/>
        </p:nvSpPr>
        <p:spPr>
          <a:xfrm>
            <a:off x="1145894" y="1896894"/>
            <a:ext cx="2686804" cy="428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Articulated Credit</a:t>
            </a:r>
          </a:p>
          <a:p>
            <a:pPr algn="ctr"/>
            <a:r>
              <a:rPr lang="en-US" sz="23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earn CTAE and college credit by successfully completing identified pathways and being successful on EOPAs.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2BB193-6121-FB79-5F63-B8A82DCAC1A6}"/>
              </a:ext>
            </a:extLst>
          </p:cNvPr>
          <p:cNvSpPr/>
          <p:nvPr/>
        </p:nvSpPr>
        <p:spPr>
          <a:xfrm>
            <a:off x="3918277" y="1896892"/>
            <a:ext cx="2686804" cy="428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Accelerated Career Diploma</a:t>
            </a:r>
          </a:p>
          <a:p>
            <a:pPr algn="ctr"/>
            <a:r>
              <a:rPr lang="en-US" sz="23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can jumpstart their technical college careers by completing 9 required credits and earning 2 TCCs, tech diploma, or an associates.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2930A-2953-B5C4-B60E-87E7338E72FB}"/>
              </a:ext>
            </a:extLst>
          </p:cNvPr>
          <p:cNvSpPr/>
          <p:nvPr/>
        </p:nvSpPr>
        <p:spPr>
          <a:xfrm>
            <a:off x="6690660" y="1896894"/>
            <a:ext cx="2686804" cy="428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Demand Careers</a:t>
            </a:r>
          </a:p>
          <a:p>
            <a:pPr algn="ctr"/>
            <a:r>
              <a:rPr lang="en-US" sz="23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have access to a unified list of high demand careers in the state. Schools receive an additional ½ credit on CCRPI for alignment.</a:t>
            </a:r>
          </a:p>
        </p:txBody>
      </p:sp>
    </p:spTree>
    <p:extLst>
      <p:ext uri="{BB962C8B-B14F-4D97-AF65-F5344CB8AC3E}">
        <p14:creationId xmlns:p14="http://schemas.microsoft.com/office/powerpoint/2010/main" val="28043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78421-3150-270F-E5DA-92DA2A502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844A-88B4-8EEB-C2C6-90A2472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Demand</a:t>
            </a:r>
            <a:endParaRPr lang="en-US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02B46-E7A0-260F-DC6B-5E896E3E1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92" y="1825625"/>
            <a:ext cx="5332729" cy="4135670"/>
          </a:xfrm>
        </p:spPr>
        <p:txBody>
          <a:bodyPr>
            <a:normAutofit/>
          </a:bodyPr>
          <a:lstStyle/>
          <a:p>
            <a:r>
              <a:rPr lang="en-US" sz="2400" dirty="0"/>
              <a:t>Requires the State Workforce Development Board to develop, approve, and annually publish a High Demand Career List – (December 2024)</a:t>
            </a:r>
          </a:p>
          <a:p>
            <a:r>
              <a:rPr lang="en-US" sz="2400" dirty="0"/>
              <a:t>Identify careers that are most critical to current and future workforce needs</a:t>
            </a:r>
          </a:p>
          <a:p>
            <a:r>
              <a:rPr lang="en-US" sz="2400" dirty="0"/>
              <a:t>Statewide list (March 14, 2025) AND Region Lists (June 18, 2025) </a:t>
            </a:r>
          </a:p>
          <a:p>
            <a:r>
              <a:rPr lang="en-US" sz="2400" dirty="0"/>
              <a:t>Schools earn 1.5 points on CCRPI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B0A25-DABD-7405-E408-A78B2FC4B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054" y="175120"/>
            <a:ext cx="4407040" cy="5667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958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12FF-DE74-B155-1F54-8544CB2F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820" y="736914"/>
            <a:ext cx="598797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2025 Legislative Priorities: A Safe, Successful, and Supported Georgia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9219AC-F51D-BB84-1FA2-6B8AF2777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821" y="4874270"/>
            <a:ext cx="5987979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Thank you to the General Assembly and Governor Kemp for their support of public education.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ECA4FA-0743-599C-CA3C-775786570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3330" r="4162" b="3739"/>
          <a:stretch/>
        </p:blipFill>
        <p:spPr bwMode="auto">
          <a:xfrm>
            <a:off x="723861" y="184255"/>
            <a:ext cx="4558124" cy="60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84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403E4-803B-B817-D9B2-2009F86CF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B757E-0134-CD7C-D371-D213C61B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Expanding Postsecondary Opportunities for Students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110E1C-7EEF-D658-9539-6B011AF551CF}"/>
              </a:ext>
            </a:extLst>
          </p:cNvPr>
          <p:cNvSpPr/>
          <p:nvPr/>
        </p:nvSpPr>
        <p:spPr>
          <a:xfrm>
            <a:off x="1145894" y="1896894"/>
            <a:ext cx="4321051" cy="428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Modernized Career Clusters</a:t>
            </a:r>
          </a:p>
          <a:p>
            <a:pPr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guide and framework will be rolled out to CTAE leaders and educators at the upcoming GACTE conference.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A4C8A5-04DE-BA65-468F-99EF0F8FD397}"/>
              </a:ext>
            </a:extLst>
          </p:cNvPr>
          <p:cNvSpPr/>
          <p:nvPr/>
        </p:nvSpPr>
        <p:spPr>
          <a:xfrm>
            <a:off x="5542796" y="1896893"/>
            <a:ext cx="4321051" cy="428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Perkins/WIO Combined Plan</a:t>
            </a:r>
          </a:p>
          <a:p>
            <a:pPr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effort between GaDOE and TCSG. Will be recommended to the SBOE for approval in May.</a:t>
            </a:r>
          </a:p>
        </p:txBody>
      </p:sp>
    </p:spTree>
    <p:extLst>
      <p:ext uri="{BB962C8B-B14F-4D97-AF65-F5344CB8AC3E}">
        <p14:creationId xmlns:p14="http://schemas.microsoft.com/office/powerpoint/2010/main" val="127897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F8DA2-1382-ABCC-86E4-F8F66827A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3" y="316487"/>
            <a:ext cx="10207906" cy="811921"/>
          </a:xfrm>
        </p:spPr>
        <p:txBody>
          <a:bodyPr>
            <a:normAutofit/>
          </a:bodyPr>
          <a:lstStyle/>
          <a:p>
            <a:r>
              <a:rPr lang="en-US" dirty="0"/>
              <a:t>High Demand </a:t>
            </a:r>
            <a:r>
              <a:rPr lang="en-US" sz="4800" b="0" i="1" dirty="0"/>
              <a:t>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B113-1CBE-A72D-7BCB-D2E3246A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93" y="1215957"/>
            <a:ext cx="7073980" cy="4745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Includes High Demand Career list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Replaces existing career clusters with new modernized career clusters. (from 17 to 14)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Cleans up and renames BRIDGE Bill to Top State for Talent Act.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Renames “graduation plan” to “individual college and career plan”.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Provides grant funds of $1,250,000 in FY 26 budget for equipment to align with HDCL.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Adds State Board of Ed to Articulation agreements and encourages Board of Regents to work with TCSG.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Expands need to provide counseling in grades 6-12.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 err="1"/>
              <a:t>GaFutures</a:t>
            </a:r>
            <a:r>
              <a:rPr lang="en-US" sz="3800" dirty="0"/>
              <a:t> required for 9th graders.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Ga Match program codified.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6506C-FC59-07D6-BBB2-2B231AC6BF76}"/>
              </a:ext>
            </a:extLst>
          </p:cNvPr>
          <p:cNvSpPr txBox="1"/>
          <p:nvPr/>
        </p:nvSpPr>
        <p:spPr>
          <a:xfrm>
            <a:off x="8219873" y="1128408"/>
            <a:ext cx="3715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State for Talent Act</a:t>
            </a:r>
          </a:p>
        </p:txBody>
      </p:sp>
    </p:spTree>
    <p:extLst>
      <p:ext uri="{BB962C8B-B14F-4D97-AF65-F5344CB8AC3E}">
        <p14:creationId xmlns:p14="http://schemas.microsoft.com/office/powerpoint/2010/main" val="869325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888E9-55BB-424D-DE60-4B1F86BE7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graduation cap and gown&#10;&#10;AI-generated content may be incorrect.">
            <a:extLst>
              <a:ext uri="{FF2B5EF4-FFF2-40B4-BE49-F238E27FC236}">
                <a16:creationId xmlns:a16="http://schemas.microsoft.com/office/drawing/2014/main" id="{6B72914A-DCB6-87AD-642F-956B60A443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06" b="80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55BC49B-8557-6959-2DFF-D0D36C258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66162"/>
            <a:ext cx="12191999" cy="938442"/>
          </a:xfrm>
          <a:solidFill>
            <a:srgbClr val="2F5597">
              <a:alpha val="80000"/>
            </a:srgb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CTAE = ROI</a:t>
            </a:r>
          </a:p>
        </p:txBody>
      </p:sp>
    </p:spTree>
    <p:extLst>
      <p:ext uri="{BB962C8B-B14F-4D97-AF65-F5344CB8AC3E}">
        <p14:creationId xmlns:p14="http://schemas.microsoft.com/office/powerpoint/2010/main" val="2748746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1276-0065-D14A-A609-9B7C839B1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236FE-BC53-D288-7369-E28E04FF3F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background with circles and lines&#10;&#10;Description automatically generated">
            <a:extLst>
              <a:ext uri="{FF2B5EF4-FFF2-40B4-BE49-F238E27FC236}">
                <a16:creationId xmlns:a16="http://schemas.microsoft.com/office/drawing/2014/main" id="{A91C53CB-9B00-B8DB-BEB4-0B9DCEC7B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7" r="5218" b="13411"/>
          <a:stretch/>
        </p:blipFill>
        <p:spPr>
          <a:xfrm>
            <a:off x="499760" y="0"/>
            <a:ext cx="11692240" cy="6858000"/>
          </a:xfrm>
          <a:prstGeom prst="rect">
            <a:avLst/>
          </a:prstGeom>
        </p:spPr>
      </p:pic>
      <p:pic>
        <p:nvPicPr>
          <p:cNvPr id="6" name="Picture 5" descr="A blue background with circles and lines&#10;&#10;Description automatically generated">
            <a:extLst>
              <a:ext uri="{FF2B5EF4-FFF2-40B4-BE49-F238E27FC236}">
                <a16:creationId xmlns:a16="http://schemas.microsoft.com/office/drawing/2014/main" id="{13320AC4-E3F5-B5B4-8A2E-9C4C1DC2C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7" r="97268" b="13411"/>
          <a:stretch/>
        </p:blipFill>
        <p:spPr>
          <a:xfrm flipH="1">
            <a:off x="-1" y="0"/>
            <a:ext cx="499759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72E4863-D964-4644-6715-F116A7280AA1}"/>
              </a:ext>
            </a:extLst>
          </p:cNvPr>
          <p:cNvSpPr/>
          <p:nvPr/>
        </p:nvSpPr>
        <p:spPr>
          <a:xfrm>
            <a:off x="9558868" y="624457"/>
            <a:ext cx="2548466" cy="605574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F88805-73AB-5F9A-46DC-ADF995E52CBD}"/>
              </a:ext>
            </a:extLst>
          </p:cNvPr>
          <p:cNvSpPr txBox="1"/>
          <p:nvPr/>
        </p:nvSpPr>
        <p:spPr>
          <a:xfrm>
            <a:off x="9558868" y="694267"/>
            <a:ext cx="254846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Georgia’s CTAE 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CTAE’s academic and workforce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State and district level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Great data for superintendents, CTAE educators, community chambers and business leaders, and policymakers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C7F738-2369-A507-0F19-45118275F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385" y="4956514"/>
            <a:ext cx="1661432" cy="1644650"/>
          </a:xfrm>
          <a:prstGeom prst="rect">
            <a:avLst/>
          </a:prstGeom>
        </p:spPr>
      </p:pic>
      <p:pic>
        <p:nvPicPr>
          <p:cNvPr id="10" name="Picture 9" descr="A close-up of a tv&#10;&#10;Description automatically generated">
            <a:extLst>
              <a:ext uri="{FF2B5EF4-FFF2-40B4-BE49-F238E27FC236}">
                <a16:creationId xmlns:a16="http://schemas.microsoft.com/office/drawing/2014/main" id="{71914DF2-CC34-3F0C-1BA4-3371DA77F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"/>
          <a:stretch/>
        </p:blipFill>
        <p:spPr>
          <a:xfrm>
            <a:off x="279492" y="-1"/>
            <a:ext cx="9308026" cy="645367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F52EB63-A377-A460-C0C5-E4273C630EE6}"/>
              </a:ext>
            </a:extLst>
          </p:cNvPr>
          <p:cNvSpPr/>
          <p:nvPr/>
        </p:nvSpPr>
        <p:spPr>
          <a:xfrm>
            <a:off x="166176" y="5979541"/>
            <a:ext cx="9308026" cy="65036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gadoe.org/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ctae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-advantage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1AD27B-8B53-A6B8-0A7E-AB691AD81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277" y="646760"/>
            <a:ext cx="7799523" cy="4410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8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1276-0065-D14A-A609-9B7C839B1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236FE-BC53-D288-7369-E28E04FF3F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background with circles and lines&#10;&#10;Description automatically generated">
            <a:extLst>
              <a:ext uri="{FF2B5EF4-FFF2-40B4-BE49-F238E27FC236}">
                <a16:creationId xmlns:a16="http://schemas.microsoft.com/office/drawing/2014/main" id="{A91C53CB-9B00-B8DB-BEB4-0B9DCEC7B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7" r="5218" b="13411"/>
          <a:stretch/>
        </p:blipFill>
        <p:spPr>
          <a:xfrm>
            <a:off x="499760" y="0"/>
            <a:ext cx="11692240" cy="6858000"/>
          </a:xfrm>
          <a:prstGeom prst="rect">
            <a:avLst/>
          </a:prstGeom>
        </p:spPr>
      </p:pic>
      <p:pic>
        <p:nvPicPr>
          <p:cNvPr id="6" name="Picture 5" descr="A blue background with circles and lines&#10;&#10;Description automatically generated">
            <a:extLst>
              <a:ext uri="{FF2B5EF4-FFF2-40B4-BE49-F238E27FC236}">
                <a16:creationId xmlns:a16="http://schemas.microsoft.com/office/drawing/2014/main" id="{13320AC4-E3F5-B5B4-8A2E-9C4C1DC2C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7" r="97268" b="13411"/>
          <a:stretch/>
        </p:blipFill>
        <p:spPr>
          <a:xfrm flipH="1">
            <a:off x="-1" y="0"/>
            <a:ext cx="499759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1AD27B-8B53-A6B8-0A7E-AB691AD810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687" r="53158"/>
          <a:stretch/>
        </p:blipFill>
        <p:spPr>
          <a:xfrm>
            <a:off x="1917812" y="350895"/>
            <a:ext cx="5642922" cy="519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72E4863-D964-4644-6715-F116A7280AA1}"/>
              </a:ext>
            </a:extLst>
          </p:cNvPr>
          <p:cNvSpPr/>
          <p:nvPr/>
        </p:nvSpPr>
        <p:spPr>
          <a:xfrm>
            <a:off x="9508066" y="0"/>
            <a:ext cx="2548466" cy="6857999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F88805-73AB-5F9A-46DC-ADF995E52CBD}"/>
              </a:ext>
            </a:extLst>
          </p:cNvPr>
          <p:cNvSpPr txBox="1"/>
          <p:nvPr/>
        </p:nvSpPr>
        <p:spPr>
          <a:xfrm>
            <a:off x="9529117" y="354599"/>
            <a:ext cx="254846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Georgia’s CTAE 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CTAE’s impact on increasing literacy rates and graduation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CTAE’s impact on increasing post-secondary rates – going into the workforce, military, technical colleges, and universities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C7F738-2369-A507-0F19-45118275F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2634" y="4718966"/>
            <a:ext cx="1661432" cy="1644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735849-27C3-3AC9-FD3F-BBBE0CEDE618}"/>
              </a:ext>
            </a:extLst>
          </p:cNvPr>
          <p:cNvSpPr/>
          <p:nvPr/>
        </p:nvSpPr>
        <p:spPr>
          <a:xfrm>
            <a:off x="0" y="5979541"/>
            <a:ext cx="9474202" cy="65036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+23.6% impact on post-secondary placement rates</a:t>
            </a:r>
          </a:p>
        </p:txBody>
      </p:sp>
    </p:spTree>
    <p:extLst>
      <p:ext uri="{BB962C8B-B14F-4D97-AF65-F5344CB8AC3E}">
        <p14:creationId xmlns:p14="http://schemas.microsoft.com/office/powerpoint/2010/main" val="137266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1276-0065-D14A-A609-9B7C839B1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236FE-BC53-D288-7369-E28E04FF3F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background with circles and lines&#10;&#10;Description automatically generated">
            <a:extLst>
              <a:ext uri="{FF2B5EF4-FFF2-40B4-BE49-F238E27FC236}">
                <a16:creationId xmlns:a16="http://schemas.microsoft.com/office/drawing/2014/main" id="{A91C53CB-9B00-B8DB-BEB4-0B9DCEC7B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7" r="5218" b="13411"/>
          <a:stretch/>
        </p:blipFill>
        <p:spPr>
          <a:xfrm>
            <a:off x="499760" y="0"/>
            <a:ext cx="11692240" cy="6858000"/>
          </a:xfrm>
          <a:prstGeom prst="rect">
            <a:avLst/>
          </a:prstGeom>
        </p:spPr>
      </p:pic>
      <p:pic>
        <p:nvPicPr>
          <p:cNvPr id="6" name="Picture 5" descr="A blue background with circles and lines&#10;&#10;Description automatically generated">
            <a:extLst>
              <a:ext uri="{FF2B5EF4-FFF2-40B4-BE49-F238E27FC236}">
                <a16:creationId xmlns:a16="http://schemas.microsoft.com/office/drawing/2014/main" id="{13320AC4-E3F5-B5B4-8A2E-9C4C1DC2C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7" r="97268" b="13411"/>
          <a:stretch/>
        </p:blipFill>
        <p:spPr>
          <a:xfrm flipH="1">
            <a:off x="-1" y="0"/>
            <a:ext cx="499759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72E4863-D964-4644-6715-F116A7280AA1}"/>
              </a:ext>
            </a:extLst>
          </p:cNvPr>
          <p:cNvSpPr/>
          <p:nvPr/>
        </p:nvSpPr>
        <p:spPr>
          <a:xfrm>
            <a:off x="9508066" y="0"/>
            <a:ext cx="2548466" cy="6857999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F88805-73AB-5F9A-46DC-ADF995E52CBD}"/>
              </a:ext>
            </a:extLst>
          </p:cNvPr>
          <p:cNvSpPr txBox="1"/>
          <p:nvPr/>
        </p:nvSpPr>
        <p:spPr>
          <a:xfrm>
            <a:off x="9529117" y="354599"/>
            <a:ext cx="254846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Georgia’s CTAE 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29,000 WBL students supported in the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with over 21,000 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Earning over $121 million dollars annually for the local and state economy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C7F738-2369-A507-0F19-45118275F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634" y="4718966"/>
            <a:ext cx="1661432" cy="1644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9BA755-49BB-859F-B8F2-C84C7E4C7E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115" t="23687" r="16544"/>
          <a:stretch/>
        </p:blipFill>
        <p:spPr>
          <a:xfrm>
            <a:off x="2465747" y="231617"/>
            <a:ext cx="4694879" cy="5574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DCF242-F3A6-F74C-C911-4F483DF1932D}"/>
              </a:ext>
            </a:extLst>
          </p:cNvPr>
          <p:cNvSpPr/>
          <p:nvPr/>
        </p:nvSpPr>
        <p:spPr>
          <a:xfrm>
            <a:off x="59266" y="5979541"/>
            <a:ext cx="9414935" cy="65036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$121 million in annual earnings by WBL students</a:t>
            </a:r>
          </a:p>
        </p:txBody>
      </p:sp>
    </p:spTree>
    <p:extLst>
      <p:ext uri="{BB962C8B-B14F-4D97-AF65-F5344CB8AC3E}">
        <p14:creationId xmlns:p14="http://schemas.microsoft.com/office/powerpoint/2010/main" val="98517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78028-6D43-A622-3373-2FB8339A3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C32E-E2F9-4B5A-7CA3-A4B54F269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E550B-CFA0-4E5C-8D5A-84E1F0759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background with circles and lines&#10;&#10;Description automatically generated">
            <a:extLst>
              <a:ext uri="{FF2B5EF4-FFF2-40B4-BE49-F238E27FC236}">
                <a16:creationId xmlns:a16="http://schemas.microsoft.com/office/drawing/2014/main" id="{AEDA98BA-8A45-66A6-4FF8-5C6CB57A6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7" r="5218" b="13411"/>
          <a:stretch/>
        </p:blipFill>
        <p:spPr>
          <a:xfrm>
            <a:off x="499760" y="0"/>
            <a:ext cx="11692240" cy="6858000"/>
          </a:xfrm>
          <a:prstGeom prst="rect">
            <a:avLst/>
          </a:prstGeom>
        </p:spPr>
      </p:pic>
      <p:pic>
        <p:nvPicPr>
          <p:cNvPr id="6" name="Picture 5" descr="A blue background with circles and lines&#10;&#10;Description automatically generated">
            <a:extLst>
              <a:ext uri="{FF2B5EF4-FFF2-40B4-BE49-F238E27FC236}">
                <a16:creationId xmlns:a16="http://schemas.microsoft.com/office/drawing/2014/main" id="{BD3E5FB0-9B6C-90EE-DB1C-A0786F241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7" r="97268" b="13411"/>
          <a:stretch/>
        </p:blipFill>
        <p:spPr>
          <a:xfrm flipH="1">
            <a:off x="-1" y="0"/>
            <a:ext cx="499759" cy="6858000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4B65872-C176-65AE-CE4D-E4823DD47D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6" y="1932668"/>
            <a:ext cx="1917035" cy="22256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C8CF04-629A-081F-22FF-AEE307E4ADE3}"/>
              </a:ext>
            </a:extLst>
          </p:cNvPr>
          <p:cNvSpPr txBox="1"/>
          <p:nvPr/>
        </p:nvSpPr>
        <p:spPr>
          <a:xfrm>
            <a:off x="2232763" y="2459771"/>
            <a:ext cx="9959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STATE FOR BUSINESS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AE9554-93A9-26B8-CCC6-F6E617524C69}"/>
              </a:ext>
            </a:extLst>
          </p:cNvPr>
          <p:cNvSpPr txBox="1"/>
          <p:nvPr/>
        </p:nvSpPr>
        <p:spPr>
          <a:xfrm>
            <a:off x="1998921" y="1849547"/>
            <a:ext cx="24175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90B6B0-B52E-665B-B04F-D3827742125E}"/>
              </a:ext>
            </a:extLst>
          </p:cNvPr>
          <p:cNvSpPr/>
          <p:nvPr/>
        </p:nvSpPr>
        <p:spPr>
          <a:xfrm>
            <a:off x="4414560" y="2186789"/>
            <a:ext cx="7254487" cy="56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E0161B-D43E-BBEA-8B47-55E202C61213}"/>
              </a:ext>
            </a:extLst>
          </p:cNvPr>
          <p:cNvSpPr/>
          <p:nvPr/>
        </p:nvSpPr>
        <p:spPr>
          <a:xfrm>
            <a:off x="2291130" y="3685357"/>
            <a:ext cx="9377917" cy="52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GaDOE Logos">
            <a:extLst>
              <a:ext uri="{FF2B5EF4-FFF2-40B4-BE49-F238E27FC236}">
                <a16:creationId xmlns:a16="http://schemas.microsoft.com/office/drawing/2014/main" id="{7EA652F4-9E82-E70D-96ED-19070DA91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" y="5666216"/>
            <a:ext cx="1977656" cy="105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BC53603-A22C-B7D9-E70A-CB759B4559F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398" t="5514" r="10872" b="11133"/>
          <a:stretch/>
        </p:blipFill>
        <p:spPr>
          <a:xfrm rot="291011">
            <a:off x="8719073" y="3571980"/>
            <a:ext cx="3058996" cy="3082081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521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10648-1675-C73A-2C3B-86C7E7DC3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64D6-6C6B-F49B-B291-68B74964CB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4F654-2AD2-00CD-B6F1-DBEC3C5A3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background with circles and lines&#10;&#10;Description automatically generated">
            <a:extLst>
              <a:ext uri="{FF2B5EF4-FFF2-40B4-BE49-F238E27FC236}">
                <a16:creationId xmlns:a16="http://schemas.microsoft.com/office/drawing/2014/main" id="{DA662DAB-B1A2-1AFC-9E79-5739E806F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7" r="5218" b="13411"/>
          <a:stretch/>
        </p:blipFill>
        <p:spPr>
          <a:xfrm>
            <a:off x="499760" y="0"/>
            <a:ext cx="11692240" cy="6858000"/>
          </a:xfrm>
          <a:prstGeom prst="rect">
            <a:avLst/>
          </a:prstGeom>
        </p:spPr>
      </p:pic>
      <p:pic>
        <p:nvPicPr>
          <p:cNvPr id="6" name="Picture 5" descr="A blue background with circles and lines&#10;&#10;Description automatically generated">
            <a:extLst>
              <a:ext uri="{FF2B5EF4-FFF2-40B4-BE49-F238E27FC236}">
                <a16:creationId xmlns:a16="http://schemas.microsoft.com/office/drawing/2014/main" id="{1E9F1719-DA2B-3875-A0B8-2DFABD3DA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7" r="97268" b="13411"/>
          <a:stretch/>
        </p:blipFill>
        <p:spPr>
          <a:xfrm flipH="1">
            <a:off x="-1" y="0"/>
            <a:ext cx="499759" cy="6858000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0565DFF-E0DA-FEB8-30B3-CCC6E7FE20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6" y="1932668"/>
            <a:ext cx="1917035" cy="22256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CE7AF0-E3CE-D1C1-F6AD-DE29D6725A8F}"/>
              </a:ext>
            </a:extLst>
          </p:cNvPr>
          <p:cNvSpPr txBox="1"/>
          <p:nvPr/>
        </p:nvSpPr>
        <p:spPr>
          <a:xfrm>
            <a:off x="2291131" y="2447343"/>
            <a:ext cx="9715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STATE FOR CTAE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75CFA-7589-D5F7-020E-D5CD1D8730D4}"/>
              </a:ext>
            </a:extLst>
          </p:cNvPr>
          <p:cNvSpPr txBox="1"/>
          <p:nvPr/>
        </p:nvSpPr>
        <p:spPr>
          <a:xfrm>
            <a:off x="1998921" y="1849547"/>
            <a:ext cx="24175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C45775-8E3B-D0EB-A9A7-CEB5AF7A3A94}"/>
              </a:ext>
            </a:extLst>
          </p:cNvPr>
          <p:cNvSpPr/>
          <p:nvPr/>
        </p:nvSpPr>
        <p:spPr>
          <a:xfrm>
            <a:off x="4414560" y="2186789"/>
            <a:ext cx="7254487" cy="56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9012F6-D2E9-0113-8533-E8F5EFD72388}"/>
              </a:ext>
            </a:extLst>
          </p:cNvPr>
          <p:cNvSpPr/>
          <p:nvPr/>
        </p:nvSpPr>
        <p:spPr>
          <a:xfrm>
            <a:off x="2291130" y="3685357"/>
            <a:ext cx="9377917" cy="52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GaDOE Logos">
            <a:extLst>
              <a:ext uri="{FF2B5EF4-FFF2-40B4-BE49-F238E27FC236}">
                <a16:creationId xmlns:a16="http://schemas.microsoft.com/office/drawing/2014/main" id="{CD7EB731-EC67-2DF5-440D-F01C792F9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" y="5666216"/>
            <a:ext cx="1977656" cy="105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16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23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03F63-53D9-4C35-653D-074DBDFF9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93" y="1499769"/>
            <a:ext cx="6611434" cy="4629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 SAFER GEORGIA</a:t>
            </a:r>
          </a:p>
          <a:p>
            <a:r>
              <a:rPr lang="en-US" sz="2400" dirty="0"/>
              <a:t>School safety coordinator position funded at GaDOE</a:t>
            </a:r>
          </a:p>
          <a:p>
            <a:r>
              <a:rPr lang="en-US" sz="2400" dirty="0"/>
              <a:t>$50 million one-time increase in school safety funding</a:t>
            </a:r>
          </a:p>
          <a:p>
            <a:r>
              <a:rPr lang="en-US" sz="2400" dirty="0"/>
              <a:t>$20.4 million in mental health funding</a:t>
            </a:r>
          </a:p>
          <a:p>
            <a:r>
              <a:rPr lang="en-US" sz="2400" dirty="0"/>
              <a:t>$6.9 million for student advocates</a:t>
            </a:r>
          </a:p>
          <a:p>
            <a:r>
              <a:rPr lang="en-US" sz="2400" dirty="0"/>
              <a:t>HB 268 established additional school safety practices; enhances record sharing among schools; and mandates a crisis alert system in every school</a:t>
            </a:r>
          </a:p>
          <a:p>
            <a:r>
              <a:rPr lang="en-US" sz="2400" dirty="0"/>
              <a:t>HB 340 bans the use of cellphones in K-8</a:t>
            </a:r>
          </a:p>
          <a:p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5FCF1475-8B70-FDC9-CBF2-4E493ED2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4" y="174206"/>
            <a:ext cx="10207906" cy="1325563"/>
          </a:xfrm>
        </p:spPr>
        <p:txBody>
          <a:bodyPr>
            <a:normAutofit/>
          </a:bodyPr>
          <a:lstStyle/>
          <a:p>
            <a:r>
              <a:rPr lang="en-US" sz="2000" dirty="0"/>
              <a:t>GaDOE PRIORITIES</a:t>
            </a:r>
            <a:br>
              <a:rPr lang="en-US" dirty="0"/>
            </a:br>
            <a:r>
              <a:rPr lang="en-US" dirty="0"/>
              <a:t>Legislative Highlights</a:t>
            </a:r>
          </a:p>
        </p:txBody>
      </p:sp>
      <p:pic>
        <p:nvPicPr>
          <p:cNvPr id="6" name="Picture 5" descr="A person in uniform talking to a person&#10;&#10;AI-generated content may be incorrect.">
            <a:extLst>
              <a:ext uri="{FF2B5EF4-FFF2-40B4-BE49-F238E27FC236}">
                <a16:creationId xmlns:a16="http://schemas.microsoft.com/office/drawing/2014/main" id="{EFD7170A-3811-5C8F-4359-C7C0E31B6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183" y="1499768"/>
            <a:ext cx="4281435" cy="428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8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73519-5FF2-216D-A806-87B817FC2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0F3B3-3ADF-5AC7-EA7D-EAD051E6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93" y="1499769"/>
            <a:ext cx="5686986" cy="4629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 SUCCESSFUL GEORGIA</a:t>
            </a:r>
          </a:p>
          <a:p>
            <a:r>
              <a:rPr lang="en-US" sz="2400" dirty="0"/>
              <a:t>Full QBE funding</a:t>
            </a:r>
          </a:p>
          <a:p>
            <a:r>
              <a:rPr lang="en-US" sz="2400" dirty="0"/>
              <a:t>$18.4 million to support literacy efforts</a:t>
            </a:r>
          </a:p>
          <a:p>
            <a:r>
              <a:rPr lang="en-US" sz="2400" dirty="0"/>
              <a:t>$1.25 million to support high demand CTAE labs in schools</a:t>
            </a:r>
          </a:p>
          <a:p>
            <a:r>
              <a:rPr lang="en-US" sz="2400" dirty="0"/>
              <a:t>HB 192 Top State for Talent legislation promotes stronger alignment between education and high demand careers</a:t>
            </a:r>
          </a:p>
          <a:p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65239E92-3DF7-7B81-1D4C-3D8BA51A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4" y="174206"/>
            <a:ext cx="10207906" cy="1325563"/>
          </a:xfrm>
        </p:spPr>
        <p:txBody>
          <a:bodyPr>
            <a:normAutofit/>
          </a:bodyPr>
          <a:lstStyle/>
          <a:p>
            <a:r>
              <a:rPr lang="en-US" sz="2000" dirty="0"/>
              <a:t>GaDOE PRIORITIES</a:t>
            </a:r>
            <a:br>
              <a:rPr lang="en-US" dirty="0"/>
            </a:br>
            <a:r>
              <a:rPr lang="en-US" dirty="0"/>
              <a:t>Legislative Highlights</a:t>
            </a:r>
          </a:p>
        </p:txBody>
      </p:sp>
      <p:pic>
        <p:nvPicPr>
          <p:cNvPr id="2" name="Picture 1" descr="A person welding a piece of metal&#10;&#10;AI-generated content may be incorrect.">
            <a:extLst>
              <a:ext uri="{FF2B5EF4-FFF2-40B4-BE49-F238E27FC236}">
                <a16:creationId xmlns:a16="http://schemas.microsoft.com/office/drawing/2014/main" id="{93DC4EDB-03F8-7904-F657-28D00D52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443" r="7983"/>
          <a:stretch/>
        </p:blipFill>
        <p:spPr>
          <a:xfrm>
            <a:off x="7485183" y="1499769"/>
            <a:ext cx="4281435" cy="4290256"/>
          </a:xfrm>
          <a:prstGeom prst="rect">
            <a:avLst/>
          </a:prstGeom>
        </p:spPr>
      </p:pic>
      <p:pic>
        <p:nvPicPr>
          <p:cNvPr id="6" name="Picture 5" descr="A group of children raising their hands in a classroom&#10;&#10;AI-generated content may be incorrect.">
            <a:extLst>
              <a:ext uri="{FF2B5EF4-FFF2-40B4-BE49-F238E27FC236}">
                <a16:creationId xmlns:a16="http://schemas.microsoft.com/office/drawing/2014/main" id="{ED1BFC26-8BF0-17BB-0D49-BE9B74813F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551" r="11185"/>
          <a:stretch/>
        </p:blipFill>
        <p:spPr>
          <a:xfrm>
            <a:off x="7485183" y="1489714"/>
            <a:ext cx="4281435" cy="431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7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D23F2-E5A1-F0B8-BCDA-6EF3766FB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D9637-2B3D-96BA-9C53-7279609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93" y="1499769"/>
            <a:ext cx="6119065" cy="4629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 SUPPORTED GEORGIA</a:t>
            </a:r>
          </a:p>
          <a:p>
            <a:r>
              <a:rPr lang="en-US" sz="2400" dirty="0"/>
              <a:t>$2.3 million for school social workers</a:t>
            </a:r>
          </a:p>
          <a:p>
            <a:r>
              <a:rPr lang="en-US" sz="2400" dirty="0"/>
              <a:t>$10.3 million in transportation funding</a:t>
            </a:r>
          </a:p>
          <a:p>
            <a:r>
              <a:rPr lang="en-US" sz="2400" dirty="0"/>
              <a:t>$15.2 million to support the education of students in poverty</a:t>
            </a:r>
          </a:p>
          <a:p>
            <a:r>
              <a:rPr lang="en-US" sz="2400" dirty="0"/>
              <a:t>$12.5 million to support afterschool and extended learning opportunities</a:t>
            </a:r>
          </a:p>
          <a:p>
            <a:r>
              <a:rPr lang="en-US" sz="2400" dirty="0"/>
              <a:t>$176 million in capital outlay facilities funding</a:t>
            </a:r>
          </a:p>
          <a:p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E7D550C-BA04-BCFB-3ADB-EDAB6DC19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4" y="174206"/>
            <a:ext cx="10207906" cy="1325563"/>
          </a:xfrm>
        </p:spPr>
        <p:txBody>
          <a:bodyPr>
            <a:normAutofit/>
          </a:bodyPr>
          <a:lstStyle/>
          <a:p>
            <a:r>
              <a:rPr lang="en-US" sz="2000" dirty="0"/>
              <a:t>GaDOE PRIORITIES</a:t>
            </a:r>
            <a:br>
              <a:rPr lang="en-US" dirty="0"/>
            </a:br>
            <a:r>
              <a:rPr lang="en-US" dirty="0"/>
              <a:t>Legislative Highlights</a:t>
            </a:r>
          </a:p>
        </p:txBody>
      </p:sp>
      <p:pic>
        <p:nvPicPr>
          <p:cNvPr id="2" name="Picture 1" descr="A group of children raising their hands in a classroom&#10;&#10;AI-generated content may be incorrect.">
            <a:extLst>
              <a:ext uri="{FF2B5EF4-FFF2-40B4-BE49-F238E27FC236}">
                <a16:creationId xmlns:a16="http://schemas.microsoft.com/office/drawing/2014/main" id="{7A2A336B-9BC2-11F2-6EAD-0DFC9B644C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51" r="11185"/>
          <a:stretch/>
        </p:blipFill>
        <p:spPr>
          <a:xfrm>
            <a:off x="7485183" y="1489714"/>
            <a:ext cx="4281435" cy="431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2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15FDB-CDAA-A7B1-3763-02CC682A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305" y="240610"/>
            <a:ext cx="6339674" cy="1095746"/>
          </a:xfrm>
        </p:spPr>
        <p:txBody>
          <a:bodyPr>
            <a:normAutofit fontScale="90000"/>
          </a:bodyPr>
          <a:lstStyle/>
          <a:p>
            <a:r>
              <a:rPr lang="en-US" sz="2600" dirty="0"/>
              <a:t>APPLICATION OPEN:</a:t>
            </a:r>
            <a:br>
              <a:rPr lang="en-US" dirty="0"/>
            </a:br>
            <a:r>
              <a:rPr lang="en-US" dirty="0"/>
              <a:t>John Hancock Award</a:t>
            </a:r>
          </a:p>
        </p:txBody>
      </p:sp>
      <p:pic>
        <p:nvPicPr>
          <p:cNvPr id="8" name="Content Placeholder 7" descr="A close-up of a certificate&#10;&#10;AI-generated content may be incorrect.">
            <a:extLst>
              <a:ext uri="{FF2B5EF4-FFF2-40B4-BE49-F238E27FC236}">
                <a16:creationId xmlns:a16="http://schemas.microsoft.com/office/drawing/2014/main" id="{8A44A9F8-8751-6FBD-BC34-AD036292A8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46089" y="90613"/>
            <a:ext cx="3042139" cy="6084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57D84-741E-622B-BDCF-FE9E53F2F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6305" y="1420790"/>
            <a:ext cx="7871040" cy="311276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Special recognition for elementary schools that demonstrate excellence in cursive writing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John Hancock Banner &amp; Proficiency Ribbon: </a:t>
            </a:r>
            <a:r>
              <a:rPr lang="en-US" dirty="0"/>
              <a:t>Awarded to schools where 90% of third-grade students can write their name in cursive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John Hancock Banner &amp; Ribbon of Distinction: </a:t>
            </a:r>
            <a:r>
              <a:rPr lang="en-US" dirty="0"/>
              <a:t>Awarded to schools where 90% of third-grade students can write both their name and the Preamble to the U.S. Constitution in cursive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6688EE-2A03-BD69-E0EE-AA9360EA7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463" y="4726380"/>
            <a:ext cx="1529643" cy="15296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C35D47-549F-3EF8-0AB7-112CAC8AA369}"/>
              </a:ext>
            </a:extLst>
          </p:cNvPr>
          <p:cNvSpPr txBox="1"/>
          <p:nvPr/>
        </p:nvSpPr>
        <p:spPr>
          <a:xfrm>
            <a:off x="4046305" y="4997967"/>
            <a:ext cx="280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Hinking of Betty" pitchFamily="2" charset="0"/>
              </a:rPr>
              <a:t>Submission Link: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8E8D80-2172-E312-AF48-8900AD9D9448}"/>
              </a:ext>
            </a:extLst>
          </p:cNvPr>
          <p:cNvSpPr txBox="1"/>
          <p:nvPr/>
        </p:nvSpPr>
        <p:spPr>
          <a:xfrm>
            <a:off x="8167106" y="4863402"/>
            <a:ext cx="3860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Submissions due by June 1, 2025 or the last day of the school district’s academic year, whichever is sooner.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DFCA-2409-5FCA-8466-E5037EFE6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3" y="365125"/>
            <a:ext cx="10717902" cy="765995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District Deadlines &amp; To-Dos Dashboard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044F1-AACD-D333-5B3C-549DA0900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8574" y="1255713"/>
            <a:ext cx="3975458" cy="2070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Real-time updates on upcoming deadlines and to-dos for districts and schools, all in one place.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21A123-E073-EA42-AB25-01087CAC3B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2609" y="1315050"/>
            <a:ext cx="7024591" cy="4271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A6B35A-FB18-2E8A-2B2A-6E456BDC8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821" y="3974655"/>
            <a:ext cx="1819656" cy="1819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1DD61F-CB6E-ADA0-2682-BE503287B497}"/>
              </a:ext>
            </a:extLst>
          </p:cNvPr>
          <p:cNvSpPr txBox="1"/>
          <p:nvPr/>
        </p:nvSpPr>
        <p:spPr>
          <a:xfrm>
            <a:off x="1018573" y="3049006"/>
            <a:ext cx="3704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Hinking of Betty" pitchFamily="2" charset="0"/>
              </a:rPr>
              <a:t>View the dashboard:</a:t>
            </a:r>
          </a:p>
        </p:txBody>
      </p:sp>
    </p:spTree>
    <p:extLst>
      <p:ext uri="{BB962C8B-B14F-4D97-AF65-F5344CB8AC3E}">
        <p14:creationId xmlns:p14="http://schemas.microsoft.com/office/powerpoint/2010/main" val="369093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CE410A-0234-F0FE-6147-172F87B92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CTAE Delivers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064518-6A5D-78FB-CA13-391EA4622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Barbara Wall</a:t>
            </a:r>
          </a:p>
          <a:p>
            <a:r>
              <a:rPr lang="en-US" b="0" i="1" dirty="0"/>
              <a:t>Deputy Superintendent for Career, Technical, and Agricultural Education (CTAE)</a:t>
            </a:r>
          </a:p>
        </p:txBody>
      </p:sp>
    </p:spTree>
    <p:extLst>
      <p:ext uri="{BB962C8B-B14F-4D97-AF65-F5344CB8AC3E}">
        <p14:creationId xmlns:p14="http://schemas.microsoft.com/office/powerpoint/2010/main" val="334516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elding machine with sparks&#10;&#10;AI-generated content may be incorrect.">
            <a:extLst>
              <a:ext uri="{FF2B5EF4-FFF2-40B4-BE49-F238E27FC236}">
                <a16:creationId xmlns:a16="http://schemas.microsoft.com/office/drawing/2014/main" id="{AECAFD4E-6AF3-FA63-A813-2BC06A9520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5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AD08BF14-7358-B1BA-32B6-7229B3CC8C62}"/>
              </a:ext>
            </a:extLst>
          </p:cNvPr>
          <p:cNvSpPr txBox="1">
            <a:spLocks/>
          </p:cNvSpPr>
          <p:nvPr/>
        </p:nvSpPr>
        <p:spPr>
          <a:xfrm>
            <a:off x="0" y="4066162"/>
            <a:ext cx="12191999" cy="938442"/>
          </a:xfrm>
          <a:prstGeom prst="rect">
            <a:avLst/>
          </a:prstGeom>
          <a:solidFill>
            <a:srgbClr val="2F5597">
              <a:alpha val="80000"/>
            </a:srgb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44883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CTAE = Workforce</a:t>
            </a:r>
          </a:p>
        </p:txBody>
      </p:sp>
    </p:spTree>
    <p:extLst>
      <p:ext uri="{BB962C8B-B14F-4D97-AF65-F5344CB8AC3E}">
        <p14:creationId xmlns:p14="http://schemas.microsoft.com/office/powerpoint/2010/main" val="38647720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b0e79-2a7d-444e-9b13-3cb9842f8202" xsi:nil="true"/>
    <lcf76f155ced4ddcb4097134ff3c332f xmlns="6649577e-3bb2-4ff8-971d-403e0bef04f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1FEB1A131AE4098AA7260C28A9535" ma:contentTypeVersion="14" ma:contentTypeDescription="Create a new document." ma:contentTypeScope="" ma:versionID="9bea5e99c454f7d68b357c1d49cd8c25">
  <xsd:schema xmlns:xsd="http://www.w3.org/2001/XMLSchema" xmlns:xs="http://www.w3.org/2001/XMLSchema" xmlns:p="http://schemas.microsoft.com/office/2006/metadata/properties" xmlns:ns2="6649577e-3bb2-4ff8-971d-403e0bef04fd" xmlns:ns3="f30b0e79-2a7d-444e-9b13-3cb9842f8202" targetNamespace="http://schemas.microsoft.com/office/2006/metadata/properties" ma:root="true" ma:fieldsID="bf1b58c06432bb562ca45f1c0b18f45a" ns2:_="" ns3:_="">
    <xsd:import namespace="6649577e-3bb2-4ff8-971d-403e0bef04fd"/>
    <xsd:import namespace="f30b0e79-2a7d-444e-9b13-3cb9842f820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9577e-3bb2-4ff8-971d-403e0bef04f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21972d4-a1fe-45f5-bf00-df2efbce1a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b0e79-2a7d-444e-9b13-3cb9842f820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0ffcf70-5add-44bc-aa8f-1ab9aa7dd152}" ma:internalName="TaxCatchAll" ma:showField="CatchAllData" ma:web="f30b0e79-2a7d-444e-9b13-3cb9842f82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58C2A5-6E07-42AB-9338-AF81098D3B7B}">
  <ds:schemaRefs>
    <ds:schemaRef ds:uri="http://schemas.microsoft.com/office/2006/metadata/properties"/>
    <ds:schemaRef ds:uri="http://schemas.microsoft.com/office/infopath/2007/PartnerControls"/>
    <ds:schemaRef ds:uri="f30b0e79-2a7d-444e-9b13-3cb9842f8202"/>
    <ds:schemaRef ds:uri="6649577e-3bb2-4ff8-971d-403e0bef04fd"/>
  </ds:schemaRefs>
</ds:datastoreItem>
</file>

<file path=customXml/itemProps2.xml><?xml version="1.0" encoding="utf-8"?>
<ds:datastoreItem xmlns:ds="http://schemas.openxmlformats.org/officeDocument/2006/customXml" ds:itemID="{80F38D81-4C64-44BE-8502-68EC23F91E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216DC8-1F0D-4843-B39A-7EF808979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49577e-3bb2-4ff8-971d-403e0bef04fd"/>
    <ds:schemaRef ds:uri="f30b0e79-2a7d-444e-9b13-3cb9842f8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</TotalTime>
  <Words>898</Words>
  <Application>Microsoft Office PowerPoint</Application>
  <PresentationFormat>Widescreen</PresentationFormat>
  <Paragraphs>125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THinking of Betty</vt:lpstr>
      <vt:lpstr>1_Office Theme</vt:lpstr>
      <vt:lpstr>Spring Bootstrap 2025</vt:lpstr>
      <vt:lpstr>2025 Legislative Priorities: A Safe, Successful, and Supported Georgia</vt:lpstr>
      <vt:lpstr>GaDOE PRIORITIES Legislative Highlights</vt:lpstr>
      <vt:lpstr>GaDOE PRIORITIES Legislative Highlights</vt:lpstr>
      <vt:lpstr>GaDOE PRIORITIES Legislative Highlights</vt:lpstr>
      <vt:lpstr>APPLICATION OPEN: John Hancock Award</vt:lpstr>
      <vt:lpstr>District Deadlines &amp; To-Dos Dashboard</vt:lpstr>
      <vt:lpstr>CTAE Delivers</vt:lpstr>
      <vt:lpstr>PowerPoint Presentation</vt:lpstr>
      <vt:lpstr>CTAE Responds to Workforce Needs</vt:lpstr>
      <vt:lpstr>PowerPoint Presentation</vt:lpstr>
      <vt:lpstr>Business &amp; Industry Advisory Committees</vt:lpstr>
      <vt:lpstr>Alignment</vt:lpstr>
      <vt:lpstr>Economic Development Partnership Designation</vt:lpstr>
      <vt:lpstr>CTAE = Opportunity</vt:lpstr>
      <vt:lpstr>CTAE+</vt:lpstr>
      <vt:lpstr>CTAE+ (cont.)</vt:lpstr>
      <vt:lpstr>Expanding Postsecondary Opportunities for Students</vt:lpstr>
      <vt:lpstr>High Demand</vt:lpstr>
      <vt:lpstr>Expanding Postsecondary Opportunities for Students</vt:lpstr>
      <vt:lpstr>High Demand (cont.)</vt:lpstr>
      <vt:lpstr>CTAE = ROI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Clay</dc:creator>
  <cp:lastModifiedBy>Meghan Frick</cp:lastModifiedBy>
  <cp:revision>24</cp:revision>
  <dcterms:created xsi:type="dcterms:W3CDTF">2019-04-12T18:00:08Z</dcterms:created>
  <dcterms:modified xsi:type="dcterms:W3CDTF">2025-04-10T14:04:40Z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0x010100A961FEB1A131AE4098AA7260C28A9535</vt:lpwstr>
  </property>
</Properties>
</file>