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3_0.xml" ContentType="application/vnd.ms-powerpoint.comments+xml"/>
  <Override PartName="/ppt/comments/modernComment_105_0.xml" ContentType="application/vnd.ms-powerpoint.comments+xml"/>
  <Override PartName="/ppt/comments/modernComment_10C_65323521.xml" ContentType="application/vnd.ms-powerpoint.comments+xml"/>
  <Override PartName="/ppt/comments/modernComment_10B_E630E67C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70" r:id="rId14"/>
    <p:sldId id="271" r:id="rId15"/>
    <p:sldId id="272" r:id="rId16"/>
    <p:sldId id="273" r:id="rId17"/>
    <p:sldId id="267" r:id="rId18"/>
    <p:sldId id="266" r:id="rId19"/>
  </p:sldIdLst>
  <p:sldSz cx="18288000" cy="10287000"/>
  <p:notesSz cx="6858000" cy="9144000"/>
  <p:embeddedFontLst>
    <p:embeddedFont>
      <p:font typeface="Fairwater Script" panose="02000507000000020003" pitchFamily="2" charset="0"/>
      <p:regular r:id="rId21"/>
      <p:bold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pitchFamily="2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old" panose="02000000000000000000" pitchFamily="2" charset="0"/>
      <p:regular r:id="rId33"/>
      <p:bold r:id="rId34"/>
    </p:embeddedFont>
    <p:embeddedFont>
      <p:font typeface="Sifonn" panose="020B0604020202020204" charset="0"/>
      <p:regular r:id="rId35"/>
    </p:embeddedFont>
    <p:embeddedFont>
      <p:font typeface="Times" panose="020206030504050203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C6924F-A238-3779-263D-E211FD722D9C}" name="April Aldridge" initials="AA" userId="S::april.aldridge@doe.k12.ga.us::51fea092-e012-4b17-b41a-83de1092f53e" providerId="AD"/>
  <p188:author id="{166BD979-BAAF-FE24-E599-86478D620C5C}" name="Amy Denty" initials="" userId="S::Amy.Denty@doe.k12.ga.us::cb3e72e2-2f06-4202-8a01-65da3836e6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64E71-23C7-4873-B11B-1FDFA7E7A19F}" v="9" dt="2025-04-14T00:06:11.594"/>
    <p1510:client id="{972C04A1-764C-8F5A-A0E7-445249BB932F}" v="13" dt="2025-04-14T09:52:34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26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viewProps" Target="viewProps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C1B415-5C83-435B-8173-DDB627946ECF}" authorId="{F3C6924F-A238-3779-263D-E211FD722D9C}" status="resolved" created="2025-04-10T21:47:03.928" complete="100000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maybe the following- according to my golf experts :)
#2 - In the Fairway
#3  - Approach Shot 
#4 - Read the Green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8C3247-2925-4DD4-A088-91DE913A9301}" authorId="{F3C6924F-A238-3779-263D-E211FD722D9C}" created="2025-04-10T21:47:41.805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US"/>
          <a:t>not sure about mulligan - means a "do over" - not really a good thing in golf</a:t>
        </a:r>
      </a:p>
    </p188:txBody>
  </p188:cm>
</p188:cmLst>
</file>

<file path=ppt/comments/modernComment_10B_E630E6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B805D1-970C-474F-B5A2-FA43FC8E1A99}" authorId="{F3C6924F-A238-3779-263D-E211FD722D9C}" status="resolved" created="2025-04-12T13:40:53.957" startDate="2025-04-12T13:40:53.957" dueDate="2025-04-12T13:40:53.957" assignedTo="{166BD979-BAAF-FE24-E599-86478D620C5C}" complete="100000" title="@Amy Denty I don't love this slide but I have redone it 10 times - too much! too little! Feel free to help me!">
    <pc:sldMkLst xmlns:pc="http://schemas.microsoft.com/office/powerpoint/2013/main/command">
      <pc:docMk/>
      <pc:sldMk cId="3861964412" sldId="267"/>
    </pc:sldMkLst>
    <p188:txBody>
      <a:bodyPr/>
      <a:lstStyle/>
      <a:p>
        <a:r>
          <a:rPr lang="en-US"/>
          <a:t>[@Amy Denty] I don't love this slide but I have redone it 10 times - too much! too little! Feel free to help me!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4-12T13:40:53.957" id="{E5EA0C21-0F94-4A8B-B063-B3B7CF894ABD}">
              <p228:atrbtn authorId="{F3C6924F-A238-3779-263D-E211FD722D9C}"/>
              <p228:anchr>
                <p228:comment id="{C8B805D1-970C-474F-B5A2-FA43FC8E1A99}"/>
              </p228:anchr>
              <p228:add/>
            </p228:event>
            <p228:event time="2025-04-12T13:40:53.957" id="{C4121C8B-065F-4738-8302-4C8599BE66A1}">
              <p228:atrbtn authorId="{F3C6924F-A238-3779-263D-E211FD722D9C}"/>
              <p228:anchr>
                <p228:comment id="{C8B805D1-970C-474F-B5A2-FA43FC8E1A99}"/>
              </p228:anchr>
              <p228:asgn authorId="{166BD979-BAAF-FE24-E599-86478D620C5C}"/>
            </p228:event>
            <p228:event time="2025-04-12T13:40:53.957" id="{D0310FB7-C823-46B0-A310-88C9FFA5E11E}">
              <p228:atrbtn authorId="{F3C6924F-A238-3779-263D-E211FD722D9C}"/>
              <p228:anchr>
                <p228:comment id="{C8B805D1-970C-474F-B5A2-FA43FC8E1A99}"/>
              </p228:anchr>
              <p228:title val="@Amy Denty I don't love this slide but I have redone it 10 times - too much! too little! Feel free to help me!"/>
            </p228:event>
            <p228:event time="2025-04-12T13:40:53.957" id="{A2141CC6-BBFE-42A1-A202-E07293DFEE24}">
              <p228:atrbtn authorId="{F3C6924F-A238-3779-263D-E211FD722D9C}"/>
              <p228:anchr>
                <p228:comment id="{C8B805D1-970C-474F-B5A2-FA43FC8E1A99}"/>
              </p228:anchr>
              <p228:date stDt="2025-04-12T13:40:53.957" endDt="2025-04-12T13:40:53.957"/>
            </p228:event>
            <p228:event time="2025-04-14T00:08:15.953" id="{68B46FE9-CE15-4BA3-881F-EACB499FE4EE}">
              <p228:atrbtn authorId="{166BD979-BAAF-FE24-E599-86478D620C5C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0C_653235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BDB53E-6342-4501-AF67-ED68D92E53FA}" authorId="{F3C6924F-A238-3779-263D-E211FD722D9C}" status="resolved" created="2025-04-12T13:41:29.552" startDate="2025-04-12T13:41:29.552" dueDate="2025-04-12T13:41:29.552" assignedTo="{166BD979-BAAF-FE24-E599-86478D620C5C}" complete="100000" title="@Amy Denty see what you think - make any changes to this section that you want to :)">
    <pc:sldMkLst xmlns:pc="http://schemas.microsoft.com/office/powerpoint/2013/main/command">
      <pc:docMk/>
      <pc:sldMk cId="1697789217" sldId="268"/>
    </pc:sldMkLst>
    <p188:txBody>
      <a:bodyPr/>
      <a:lstStyle/>
      <a:p>
        <a:r>
          <a:rPr lang="en-US"/>
          <a:t>[@Amy Denty] see what you think - make any changes to this section that you want to :)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4-12T13:41:29.552" id="{A29EB4DA-9B4E-4F5C-9320-A3A6EA9C880C}">
              <p228:atrbtn authorId="{F3C6924F-A238-3779-263D-E211FD722D9C}"/>
              <p228:anchr>
                <p228:comment id="{89BDB53E-6342-4501-AF67-ED68D92E53FA}"/>
              </p228:anchr>
              <p228:add/>
            </p228:event>
            <p228:event time="2025-04-12T13:41:29.552" id="{E742FF88-933C-431D-8786-D10184369CF8}">
              <p228:atrbtn authorId="{F3C6924F-A238-3779-263D-E211FD722D9C}"/>
              <p228:anchr>
                <p228:comment id="{89BDB53E-6342-4501-AF67-ED68D92E53FA}"/>
              </p228:anchr>
              <p228:asgn authorId="{166BD979-BAAF-FE24-E599-86478D620C5C}"/>
            </p228:event>
            <p228:event time="2025-04-12T13:41:29.552" id="{7E849B33-1542-4AD9-9173-708CED6DA79F}">
              <p228:atrbtn authorId="{F3C6924F-A238-3779-263D-E211FD722D9C}"/>
              <p228:anchr>
                <p228:comment id="{89BDB53E-6342-4501-AF67-ED68D92E53FA}"/>
              </p228:anchr>
              <p228:title val="@Amy Denty see what you think - make any changes to this section that you want to :)"/>
            </p228:event>
            <p228:event time="2025-04-12T13:41:29.552" id="{65CBA982-5ACA-4EA4-B308-6F4FD768AEC2}">
              <p228:atrbtn authorId="{F3C6924F-A238-3779-263D-E211FD722D9C}"/>
              <p228:anchr>
                <p228:comment id="{89BDB53E-6342-4501-AF67-ED68D92E53FA}"/>
              </p228:anchr>
              <p228:date stDt="2025-04-12T13:41:29.552" endDt="2025-04-12T13:41:29.552"/>
            </p228:event>
            <p228:event time="2025-04-14T00:06:55.437" id="{153A66D4-3B30-40D1-90FB-068149A38142}">
              <p228:atrbtn authorId="{166BD979-BAAF-FE24-E599-86478D620C5C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6B15F-D933-490F-80B3-36907B22B0AF}" type="datetimeFigureOut"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9D7D-F6F0-46DF-919E-8E8EF61B385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5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microsoft.com/office/2018/10/relationships/comments" Target="../comments/modernComment_10C_653235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rl.gadoe.org/oot7s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s://nam02.safelinks.protection.outlook.com/?url=https%3A%2F%2Furl.gadoe.org%2Fugny1&amp;data=05%7C02%7CRobin.Cartright%40doe.k12.ga.us%7C1d7ee6516e2a4d3b20b608dd47b02050%7C1aa55c8303434ecbbd39bd7f43876bd7%7C0%7C0%7C638745543959461737%7CUnknown%7CTWFpbGZsb3d8eyJFbXB0eU1hcGkiOnRydWUsIlYiOiIwLjAuMDAwMCIsIlAiOiJXaW4zMiIsIkFOIjoiTWFpbCIsIldUIjoyfQ%3D%3D%7C0%7C%7C%7C&amp;sdata=7SvNAS%2F72mooeHSnjL1rUlwA6mjBFXz1iaC3TbSQ4Dg%3D&amp;reserved=0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12" Type="http://schemas.openxmlformats.org/officeDocument/2006/relationships/hyperlink" Target="https://www.gpb.org/education/learn/lets-learn-ga/instructional-support/english-language-arts/handwriting/print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hyperlink" Target="https://www.gpb.org/education/learn/lets-learn-ga/instructional-support/english-language-arts/handwriting/cursive/lowercase-downcurve" TargetMode="External"/><Relationship Id="rId5" Type="http://schemas.openxmlformats.org/officeDocument/2006/relationships/image" Target="../media/image41.png"/><Relationship Id="rId10" Type="http://schemas.openxmlformats.org/officeDocument/2006/relationships/hyperlink" Target="https://nam02.safelinks.protection.outlook.com/?url=https%3A%2F%2Furl.gadoe.org%2Fcw0up&amp;data=05%7C02%7CRobin.Cartright%40doe.k12.ga.us%7C1d7ee6516e2a4d3b20b608dd47b02050%7C1aa55c8303434ecbbd39bd7f43876bd7%7C0%7C0%7C638745543959438976%7CUnknown%7CTWFpbGZsb3d8eyJFbXB0eU1hcGkiOnRydWUsIlYiOiIwLjAuMDAwMCIsIlAiOiJXaW4zMiIsIkFOIjoiTWFpbCIsIldUIjoyfQ%3D%3D%7C0%7C%7C%7C&amp;sdata=TCid4FuFaVZw1pTgY5DS9D70gBQV2%2BVtWMsmepiC5cA%3D&amp;reserved=0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9.png"/><Relationship Id="rId7" Type="http://schemas.openxmlformats.org/officeDocument/2006/relationships/hyperlink" Target="https://url.gadoe.org/xmig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hyperlink" Target="https://url.gadoe.org/cvc2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rl.gadoe.org/960n0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5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hyperlink" Target="https://url.gadoe.org/32xdx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lor2.gadoe.org/gadoe/file/8f7505b0-3569-4346-8e31-cef62356dbba/1/Session%201_Implementing_the_K-12_ELA%20Standards_Implementation_Resources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8/10/relationships/comments" Target="../comments/modernComment_10B_E630E67C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pb.org/education/georgia-edtalks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microsoft.com/office/2018/10/relationships/comments" Target="../comments/modernComment_103_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18/10/relationships/comments" Target="../comments/modernComment_105_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A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757" y="329319"/>
            <a:ext cx="17642487" cy="9628362"/>
            <a:chOff x="0" y="0"/>
            <a:chExt cx="148933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9331" cy="812800"/>
            </a:xfrm>
            <a:custGeom>
              <a:avLst/>
              <a:gdLst/>
              <a:ahLst/>
              <a:cxnLst/>
              <a:rect l="l" t="t" r="r" b="b"/>
              <a:pathLst>
                <a:path w="1489331" h="812800">
                  <a:moveTo>
                    <a:pt x="0" y="0"/>
                  </a:moveTo>
                  <a:lnTo>
                    <a:pt x="1489331" y="0"/>
                  </a:lnTo>
                  <a:lnTo>
                    <a:pt x="14893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4571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2757" y="329319"/>
            <a:ext cx="17642487" cy="9628362"/>
            <a:chOff x="0" y="0"/>
            <a:chExt cx="148933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89331" cy="812800"/>
            </a:xfrm>
            <a:custGeom>
              <a:avLst/>
              <a:gdLst/>
              <a:ahLst/>
              <a:cxnLst/>
              <a:rect l="l" t="t" r="r" b="b"/>
              <a:pathLst>
                <a:path w="1489331" h="812800">
                  <a:moveTo>
                    <a:pt x="0" y="0"/>
                  </a:moveTo>
                  <a:lnTo>
                    <a:pt x="1489331" y="0"/>
                  </a:lnTo>
                  <a:lnTo>
                    <a:pt x="148933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t="-21431" r="-19545" b="-247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380649" y="640743"/>
            <a:ext cx="5569252" cy="2574333"/>
          </a:xfrm>
          <a:custGeom>
            <a:avLst/>
            <a:gdLst/>
            <a:ahLst/>
            <a:cxnLst/>
            <a:rect l="l" t="t" r="r" b="b"/>
            <a:pathLst>
              <a:path w="4903953" h="2229070">
                <a:moveTo>
                  <a:pt x="0" y="0"/>
                </a:moveTo>
                <a:lnTo>
                  <a:pt x="4903954" y="0"/>
                </a:lnTo>
                <a:lnTo>
                  <a:pt x="4903954" y="2229069"/>
                </a:lnTo>
                <a:lnTo>
                  <a:pt x="0" y="2229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221" t="-74256" r="-103817" b="-242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5183" y="2067249"/>
            <a:ext cx="10560185" cy="200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2"/>
              </a:lnSpc>
            </a:pPr>
            <a:r>
              <a:rPr lang="en-US" sz="889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THE             OF LITERACY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511" y="4213160"/>
            <a:ext cx="7963110" cy="245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65"/>
              </a:lnSpc>
            </a:pPr>
            <a:r>
              <a:rPr lang="en-US" sz="4689" spc="1008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Driving Implementation Forward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FED0-719F-707C-8EDD-4BD5495A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CD17CB-9BD4-F410-1DEA-6EE39C1C88AE}"/>
              </a:ext>
            </a:extLst>
          </p:cNvPr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26D973-8D00-6837-647E-10CEFCD3F8D6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3E20864-B9D8-D5A3-5ECF-A1E4B795FBA6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EE0EAC28-1B36-03E7-9958-6108FF80E561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D5AB888-3F97-9D47-FD79-B9548E7BF6C7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1D0D9F8-23D8-CB9E-8F5D-766ADBD42ED2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3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957B313E-95F6-1DCC-AA4B-879F2CC23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227" y="5173182"/>
            <a:ext cx="2923732" cy="34759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187524D-E6A0-2AAC-4E3C-91E4C0216AA6}"/>
              </a:ext>
            </a:extLst>
          </p:cNvPr>
          <p:cNvSpPr>
            <a:spLocks noGrp="1"/>
          </p:cNvSpPr>
          <p:nvPr/>
        </p:nvSpPr>
        <p:spPr>
          <a:xfrm>
            <a:off x="9338058" y="187760"/>
            <a:ext cx="6716554" cy="12850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488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Poppins Bold"/>
                <a:cs typeface="Arial"/>
              </a:rPr>
              <a:t>Understanding Georgia's </a:t>
            </a:r>
            <a:endParaRPr lang="en-US" sz="4000">
              <a:latin typeface="Poppins Bold"/>
            </a:endParaRPr>
          </a:p>
          <a:p>
            <a:r>
              <a:rPr lang="en-US" sz="4000">
                <a:latin typeface="Poppins Bold"/>
                <a:cs typeface="Arial"/>
              </a:rPr>
              <a:t>K-12 ELA Standards Course</a:t>
            </a:r>
            <a:endParaRPr lang="en-US" sz="4000">
              <a:latin typeface="Poppins Bold"/>
            </a:endParaRPr>
          </a:p>
        </p:txBody>
      </p:sp>
      <p:pic>
        <p:nvPicPr>
          <p:cNvPr id="15" name="Picture 14" descr="GaLearns Home">
            <a:extLst>
              <a:ext uri="{FF2B5EF4-FFF2-40B4-BE49-F238E27FC236}">
                <a16:creationId xmlns:a16="http://schemas.microsoft.com/office/drawing/2014/main" id="{B68C3991-3CF2-607E-2B25-233EC0D38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2658" y="8650584"/>
            <a:ext cx="4619846" cy="1474159"/>
          </a:xfrm>
          <a:prstGeom prst="rect">
            <a:avLst/>
          </a:prstGeom>
        </p:spPr>
      </p:pic>
      <p:pic>
        <p:nvPicPr>
          <p:cNvPr id="16" name="Picture 15" descr="A screen shot of a course&#10;&#10;Description automatically generated">
            <a:extLst>
              <a:ext uri="{FF2B5EF4-FFF2-40B4-BE49-F238E27FC236}">
                <a16:creationId xmlns:a16="http://schemas.microsoft.com/office/drawing/2014/main" id="{1E92FC3C-55FA-B05D-A3DB-7302776ED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317" y="1819718"/>
            <a:ext cx="2895600" cy="2571750"/>
          </a:xfrm>
          <a:prstGeom prst="rect">
            <a:avLst/>
          </a:prstGeom>
        </p:spPr>
      </p:pic>
      <p:pic>
        <p:nvPicPr>
          <p:cNvPr id="17" name="Picture 16" descr="A screen shot of a course&#10;&#10;AI-generated content may be incorrect.">
            <a:extLst>
              <a:ext uri="{FF2B5EF4-FFF2-40B4-BE49-F238E27FC236}">
                <a16:creationId xmlns:a16="http://schemas.microsoft.com/office/drawing/2014/main" id="{D0FB141F-7307-6B79-0CF1-35E13541A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6254" y="1826030"/>
            <a:ext cx="2947656" cy="2567984"/>
          </a:xfrm>
          <a:prstGeom prst="rect">
            <a:avLst/>
          </a:prstGeom>
        </p:spPr>
      </p:pic>
      <p:pic>
        <p:nvPicPr>
          <p:cNvPr id="18" name="Picture 17" descr="A screenshot of a course&#10;&#10;AI-generated content may be incorrect.">
            <a:extLst>
              <a:ext uri="{FF2B5EF4-FFF2-40B4-BE49-F238E27FC236}">
                <a16:creationId xmlns:a16="http://schemas.microsoft.com/office/drawing/2014/main" id="{6F3DB9DC-7C16-F7C2-928A-3614E55EB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6478" y="1818280"/>
            <a:ext cx="3144136" cy="2583489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E1A7A30D-1BA9-15D0-A263-49E7BC99108E}"/>
              </a:ext>
            </a:extLst>
          </p:cNvPr>
          <p:cNvSpPr txBox="1"/>
          <p:nvPr/>
        </p:nvSpPr>
        <p:spPr>
          <a:xfrm>
            <a:off x="8759015" y="4769046"/>
            <a:ext cx="9030298" cy="41344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3200">
                <a:latin typeface="Poppins"/>
                <a:cs typeface="Arial"/>
              </a:rPr>
              <a:t>A three-module Georgia Learns course based on the information shared during the January and March Leader Tours but modified for teachers. </a:t>
            </a:r>
            <a:endParaRPr lang="en-US" sz="3200">
              <a:latin typeface="Poppins"/>
              <a:ea typeface="Calibri"/>
              <a:cs typeface="Calibri"/>
            </a:endParaRPr>
          </a:p>
          <a:p>
            <a:pPr algn="ctr"/>
            <a:r>
              <a:rPr lang="en-US" sz="3200">
                <a:latin typeface="Poppins"/>
                <a:cs typeface="Arial"/>
              </a:rPr>
              <a:t>While the intended audience of the course is new teachers, leaders and teachers at all experience levels can benefit from the information in these modules.</a:t>
            </a:r>
            <a:endParaRPr lang="en-US">
              <a:latin typeface="Poppins"/>
            </a:endParaRPr>
          </a:p>
        </p:txBody>
      </p:sp>
      <p:pic>
        <p:nvPicPr>
          <p:cNvPr id="20" name="Picture 19" descr="PLC Opportunity Icon">
            <a:extLst>
              <a:ext uri="{FF2B5EF4-FFF2-40B4-BE49-F238E27FC236}">
                <a16:creationId xmlns:a16="http://schemas.microsoft.com/office/drawing/2014/main" id="{3A3FF81F-651D-8B55-9199-EA621F487A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3559" y="328390"/>
            <a:ext cx="10763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892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3B7F00-0654-1DEA-6DB0-8952A40C6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363" y="5329570"/>
            <a:ext cx="6422507" cy="4580860"/>
          </a:xfrm>
          <a:prstGeom prst="rect">
            <a:avLst/>
          </a:prstGeom>
        </p:spPr>
      </p:pic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17242D17-97B9-DBE9-E9D6-95E8494F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181" y="5146600"/>
            <a:ext cx="2985755" cy="3511403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99D20E-9D7A-7640-46B8-8877B42B3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86829"/>
            <a:ext cx="7894676" cy="4304668"/>
          </a:xfrm>
          <a:prstGeom prst="rect">
            <a:avLst/>
          </a:prstGeom>
        </p:spPr>
      </p:pic>
      <p:pic>
        <p:nvPicPr>
          <p:cNvPr id="10" name="Picture 9" descr="A green and black sign with a light bulb and text&#10;&#10;AI-generated content may be incorrect.">
            <a:extLst>
              <a:ext uri="{FF2B5EF4-FFF2-40B4-BE49-F238E27FC236}">
                <a16:creationId xmlns:a16="http://schemas.microsoft.com/office/drawing/2014/main" id="{DA7621FC-0A6D-4E75-078B-4E9599B18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143" y="4338859"/>
            <a:ext cx="7551109" cy="2406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37F43B-16B3-0C6E-599B-FE140EC57957}"/>
              </a:ext>
            </a:extLst>
          </p:cNvPr>
          <p:cNvSpPr txBox="1"/>
          <p:nvPr/>
        </p:nvSpPr>
        <p:spPr>
          <a:xfrm>
            <a:off x="9108558" y="6237767"/>
            <a:ext cx="54934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Poppins"/>
                <a:ea typeface="Calibri"/>
                <a:cs typeface="Calibri"/>
              </a:rPr>
              <a:t>Remember to LOG IN to access all resources!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F88C49D-AF95-3B83-9831-27107662B560}"/>
              </a:ext>
            </a:extLst>
          </p:cNvPr>
          <p:cNvSpPr/>
          <p:nvPr/>
        </p:nvSpPr>
        <p:spPr>
          <a:xfrm rot="-720000">
            <a:off x="14949245" y="233072"/>
            <a:ext cx="2312579" cy="637954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GaDOE SUITCASE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FC079-C1D5-6DC8-D4CD-5777BCAB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71B71D-36BE-E547-C5B4-BD89E7CD4DA6}"/>
              </a:ext>
            </a:extLst>
          </p:cNvPr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918DCE-38B2-46D9-2025-65DA62B0A227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651DE84-41B1-3F9C-10BF-C6E286721687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2CDD1F0B-98D4-733A-BC07-E199B550E83D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54B5AF4-D583-34B6-B127-1F55A9141629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1B132A-9CEC-D67B-28D6-54F213CFBF5A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FE4780D5-9477-4839-BFB9-419B553A6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27" y="5580764"/>
            <a:ext cx="2578174" cy="3059519"/>
          </a:xfrm>
          <a:prstGeom prst="rect">
            <a:avLst/>
          </a:prstGeom>
        </p:spPr>
      </p:pic>
      <p:pic>
        <p:nvPicPr>
          <p:cNvPr id="8" name="Picture 7" descr="A chart of text domain and context&#10;&#10;AI-generated content may be incorrect.">
            <a:extLst>
              <a:ext uri="{FF2B5EF4-FFF2-40B4-BE49-F238E27FC236}">
                <a16:creationId xmlns:a16="http://schemas.microsoft.com/office/drawing/2014/main" id="{294E2807-A2AC-C73A-DBE3-A181C0FC5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722" y="1676732"/>
            <a:ext cx="7981950" cy="42576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874BA1-B4D4-E148-1F09-F919E35905C1}"/>
              </a:ext>
            </a:extLst>
          </p:cNvPr>
          <p:cNvSpPr>
            <a:spLocks noGrp="1"/>
          </p:cNvSpPr>
          <p:nvPr/>
        </p:nvSpPr>
        <p:spPr>
          <a:xfrm>
            <a:off x="8888184" y="351061"/>
            <a:ext cx="9201089" cy="133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44883E"/>
                </a:solidFill>
                <a:latin typeface="Poppins Bold"/>
                <a:cs typeface="Arial"/>
              </a:rPr>
              <a:t>K-12 ELA Learning Progressions</a:t>
            </a:r>
            <a:endParaRPr lang="en-US" b="1">
              <a:solidFill>
                <a:srgbClr val="44883E"/>
              </a:solidFill>
              <a:latin typeface="Poppins Bold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0F6C8F-4B16-CE8F-AA11-2C4B9C18795A}"/>
              </a:ext>
            </a:extLst>
          </p:cNvPr>
          <p:cNvSpPr>
            <a:spLocks noGrp="1"/>
          </p:cNvSpPr>
          <p:nvPr/>
        </p:nvSpPr>
        <p:spPr>
          <a:xfrm>
            <a:off x="9146413" y="6158543"/>
            <a:ext cx="7773953" cy="4126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en-US" b="1">
                <a:latin typeface="Poppins"/>
                <a:cs typeface="Arial"/>
              </a:rPr>
              <a:t>Quick glance at K-12 ELA skill progressions</a:t>
            </a:r>
            <a:endParaRPr lang="en-US" b="1">
              <a:latin typeface="Poppins"/>
              <a:ea typeface="Calibri"/>
              <a:cs typeface="Calibri"/>
            </a:endParaRPr>
          </a:p>
          <a:p>
            <a:pPr marL="800100" lvl="1" indent="-342900">
              <a:lnSpc>
                <a:spcPct val="113999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Poppins"/>
                <a:cs typeface="Arial"/>
              </a:rPr>
              <a:t>Contextualization of skills</a:t>
            </a:r>
            <a:endParaRPr lang="en-US" sz="2400" b="1">
              <a:latin typeface="Poppins"/>
              <a:ea typeface="Calibri"/>
              <a:cs typeface="Calibri"/>
            </a:endParaRPr>
          </a:p>
          <a:p>
            <a:pPr marL="800100" lvl="1" indent="-342900">
              <a:lnSpc>
                <a:spcPct val="113999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Poppins"/>
                <a:cs typeface="Arial"/>
              </a:rPr>
              <a:t>Acceleration </a:t>
            </a:r>
          </a:p>
          <a:p>
            <a:pPr marL="800100" lvl="1" indent="-342900">
              <a:lnSpc>
                <a:spcPct val="113999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Poppins"/>
                <a:cs typeface="Arial"/>
              </a:rPr>
              <a:t>Remediation</a:t>
            </a:r>
          </a:p>
          <a:p>
            <a:pPr marL="800100" lvl="1" indent="-342900">
              <a:lnSpc>
                <a:spcPct val="113999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Poppins"/>
                <a:cs typeface="Arial"/>
              </a:rPr>
              <a:t>Vertical Alignment</a:t>
            </a:r>
            <a:endParaRPr lang="en-US" sz="2400" b="1">
              <a:latin typeface="Poppins"/>
              <a:ea typeface="Calibri"/>
              <a:cs typeface="Calibri"/>
            </a:endParaRPr>
          </a:p>
          <a:p>
            <a:pPr>
              <a:lnSpc>
                <a:spcPct val="113999"/>
              </a:lnSpc>
            </a:pPr>
            <a:r>
              <a:rPr lang="en-US" sz="1400" b="1" i="1">
                <a:latin typeface="Poppins"/>
                <a:cs typeface="Arial"/>
              </a:rPr>
              <a:t>Parallels Mathematics' Learning Progressions document for familiarity</a:t>
            </a:r>
            <a:endParaRPr lang="en-US" sz="1400" b="1" i="1">
              <a:latin typeface="Poppins"/>
            </a:endParaRPr>
          </a:p>
        </p:txBody>
      </p:sp>
      <p:pic>
        <p:nvPicPr>
          <p:cNvPr id="12" name="Picture 11" descr="A qr code with a few squares&#10;&#10;Description automatically generated">
            <a:extLst>
              <a:ext uri="{FF2B5EF4-FFF2-40B4-BE49-F238E27FC236}">
                <a16:creationId xmlns:a16="http://schemas.microsoft.com/office/drawing/2014/main" id="{C0E6777F-8ED3-2C9B-D10F-15629C1E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6622" y="7112407"/>
            <a:ext cx="1333500" cy="1343025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59EB49F-9A7A-DD8F-1070-00C7C02A86D3}"/>
              </a:ext>
            </a:extLst>
          </p:cNvPr>
          <p:cNvSpPr>
            <a:spLocks noGrp="1"/>
          </p:cNvSpPr>
          <p:nvPr/>
        </p:nvSpPr>
        <p:spPr>
          <a:xfrm>
            <a:off x="15700494" y="8621207"/>
            <a:ext cx="2390614" cy="3816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https://url.gadoe.org/oot7s</a:t>
            </a:r>
            <a:r>
              <a:rPr lang="en-US" sz="1500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05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AA17A-12AB-4CE2-8EB3-A90F9BB74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1A2B740-5DA9-DC05-CD54-3CC15F89AAEB}"/>
              </a:ext>
            </a:extLst>
          </p:cNvPr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300C2A8-1ECD-9CDA-C7B8-4E0424B4FDA8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C6B5AD7-3FD9-726A-24B9-5DC9B3D6A4E5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FA640DCE-9A0E-AD45-8B3F-2640C5532924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E999605-98CA-6D41-539E-BAEA57C82680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369050C-554E-3794-A713-42DCDE55768E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0CE8F668-2ED4-46DF-C66F-6176289B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27" y="5456717"/>
            <a:ext cx="2711081" cy="3192426"/>
          </a:xfrm>
          <a:prstGeom prst="rect">
            <a:avLst/>
          </a:prstGeom>
        </p:spPr>
      </p:pic>
      <p:pic>
        <p:nvPicPr>
          <p:cNvPr id="9" name="Picture 8" descr="A person and a child sitting at a whiteboard&#10;&#10;AI-generated content may be incorrect.">
            <a:extLst>
              <a:ext uri="{FF2B5EF4-FFF2-40B4-BE49-F238E27FC236}">
                <a16:creationId xmlns:a16="http://schemas.microsoft.com/office/drawing/2014/main" id="{95495C1B-E1CC-82C9-ABD1-276E5B3BB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445" y="1335161"/>
            <a:ext cx="3190875" cy="41433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CC8A16-D96E-76E0-D7C6-56311A7952C8}"/>
              </a:ext>
            </a:extLst>
          </p:cNvPr>
          <p:cNvSpPr>
            <a:spLocks noGrp="1"/>
          </p:cNvSpPr>
          <p:nvPr/>
        </p:nvSpPr>
        <p:spPr>
          <a:xfrm>
            <a:off x="8353802" y="3689"/>
            <a:ext cx="10497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44883E"/>
                </a:solidFill>
                <a:latin typeface="Poppins Bold"/>
                <a:cs typeface="Arial"/>
              </a:rPr>
              <a:t>Print and Cursive Handwriting Guidance</a:t>
            </a:r>
            <a:endParaRPr lang="en-US" sz="4000" b="1">
              <a:solidFill>
                <a:srgbClr val="44883E"/>
              </a:solidFill>
              <a:latin typeface="Poppins Bold"/>
            </a:endParaRPr>
          </a:p>
        </p:txBody>
      </p:sp>
      <p:pic>
        <p:nvPicPr>
          <p:cNvPr id="13" name="Picture 12" descr="A close-up of a hand writing on a notebook&#10;&#10;AI-generated content may be incorrect.">
            <a:extLst>
              <a:ext uri="{FF2B5EF4-FFF2-40B4-BE49-F238E27FC236}">
                <a16:creationId xmlns:a16="http://schemas.microsoft.com/office/drawing/2014/main" id="{B86AF0A7-336E-A63C-F52C-F8BDDB3865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16"/>
          <a:stretch/>
        </p:blipFill>
        <p:spPr>
          <a:xfrm>
            <a:off x="14192801" y="1404861"/>
            <a:ext cx="3209494" cy="4000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close-up of a paper&#10;&#10;AI-generated content may be incorrect.">
            <a:extLst>
              <a:ext uri="{FF2B5EF4-FFF2-40B4-BE49-F238E27FC236}">
                <a16:creationId xmlns:a16="http://schemas.microsoft.com/office/drawing/2014/main" id="{7ABAFA0F-0CA8-0F0A-C93E-05C3826962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08" t="4297" r="11293" b="11190"/>
          <a:stretch/>
        </p:blipFill>
        <p:spPr>
          <a:xfrm>
            <a:off x="8937377" y="7049665"/>
            <a:ext cx="3598184" cy="2135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close-up of a handwriting on a notebook paper&#10;&#10;AI-generated content may be incorrect.">
            <a:extLst>
              <a:ext uri="{FF2B5EF4-FFF2-40B4-BE49-F238E27FC236}">
                <a16:creationId xmlns:a16="http://schemas.microsoft.com/office/drawing/2014/main" id="{384F87EE-82D4-0B4C-8766-B632CB6A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139" t="4885" r="11120"/>
          <a:stretch/>
        </p:blipFill>
        <p:spPr>
          <a:xfrm>
            <a:off x="14559892" y="6838066"/>
            <a:ext cx="3061577" cy="1978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8EA1DD9-C833-0579-B747-3DB5B12A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6986" y="3938403"/>
            <a:ext cx="1485016" cy="1509685"/>
          </a:xfrm>
          <a:prstGeom prst="rect">
            <a:avLst/>
          </a:prstGeom>
        </p:spPr>
      </p:pic>
      <p:pic>
        <p:nvPicPr>
          <p:cNvPr id="21" name="Picture 20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8779E155-5A10-E0AE-AEC6-0CED30EADF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3426" y="4007226"/>
            <a:ext cx="1591915" cy="16001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09AE92-1F2E-82F9-F3C0-E5C8F5ABCF8F}"/>
              </a:ext>
            </a:extLst>
          </p:cNvPr>
          <p:cNvSpPr txBox="1"/>
          <p:nvPr/>
        </p:nvSpPr>
        <p:spPr>
          <a:xfrm>
            <a:off x="8585100" y="5751466"/>
            <a:ext cx="430890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Poppins"/>
                <a:cs typeface="Arial"/>
                <a:hlinkClick r:id="rId10"/>
              </a:rPr>
              <a:t>Print Handwriting Guidance for Grades K-2</a:t>
            </a:r>
            <a:endParaRPr lang="en-US" sz="2400" b="1">
              <a:latin typeface="Poppins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B97B27-9EF9-F3EC-4EFA-438EDA1E8A4E}"/>
              </a:ext>
            </a:extLst>
          </p:cNvPr>
          <p:cNvSpPr txBox="1"/>
          <p:nvPr/>
        </p:nvSpPr>
        <p:spPr>
          <a:xfrm>
            <a:off x="14307223" y="9183320"/>
            <a:ext cx="358052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Poppins"/>
                <a:cs typeface="Arial"/>
                <a:hlinkClick r:id="rId11"/>
              </a:rPr>
              <a:t>Cursive Letter </a:t>
            </a:r>
            <a:endParaRPr lang="en-US" sz="2400" b="1">
              <a:latin typeface="Poppins"/>
              <a:cs typeface="Arial"/>
            </a:endParaRPr>
          </a:p>
          <a:p>
            <a:pPr algn="ctr"/>
            <a:r>
              <a:rPr lang="en-US" sz="2400" b="1">
                <a:latin typeface="Poppins"/>
                <a:cs typeface="Arial"/>
                <a:hlinkClick r:id="rId11"/>
              </a:rPr>
              <a:t>Handwriting Videos</a:t>
            </a:r>
            <a:endParaRPr lang="en-US" sz="2400">
              <a:latin typeface="Poppins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20C19-D120-AE7F-0445-117AF221B587}"/>
              </a:ext>
            </a:extLst>
          </p:cNvPr>
          <p:cNvSpPr txBox="1"/>
          <p:nvPr/>
        </p:nvSpPr>
        <p:spPr>
          <a:xfrm>
            <a:off x="9028847" y="9334533"/>
            <a:ext cx="34133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Poppins"/>
                <a:cs typeface="Arial"/>
                <a:hlinkClick r:id="rId12"/>
              </a:rPr>
              <a:t>Print Letter </a:t>
            </a:r>
            <a:endParaRPr lang="en-US" sz="2400" b="1">
              <a:latin typeface="Poppins"/>
              <a:cs typeface="Arial"/>
            </a:endParaRPr>
          </a:p>
          <a:p>
            <a:pPr algn="ctr"/>
            <a:r>
              <a:rPr lang="en-US" sz="2400" b="1">
                <a:latin typeface="Poppins"/>
                <a:cs typeface="Arial"/>
                <a:hlinkClick r:id="rId12"/>
              </a:rPr>
              <a:t>Handwriting Videos</a:t>
            </a:r>
            <a:endParaRPr lang="en-US" sz="2400" b="1">
              <a:latin typeface="Poppins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FFC0F1-5B18-2FFD-C8C5-1260ADB4402C}"/>
              </a:ext>
            </a:extLst>
          </p:cNvPr>
          <p:cNvSpPr txBox="1"/>
          <p:nvPr/>
        </p:nvSpPr>
        <p:spPr>
          <a:xfrm>
            <a:off x="13775955" y="5750856"/>
            <a:ext cx="41151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Poppins"/>
                <a:cs typeface="Arial"/>
                <a:hlinkClick r:id="rId13"/>
              </a:rPr>
              <a:t>Cursive Handwriting Guidance for Grades 3-5</a:t>
            </a:r>
            <a:endParaRPr lang="en-US" sz="2400" b="1" dirty="0">
              <a:latin typeface="Poppi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86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A78C4-3BA0-0513-4172-FC6A3DDC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210D9EB-60E6-4631-E4CB-5F429BA73B11}"/>
              </a:ext>
            </a:extLst>
          </p:cNvPr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A866BF-A83E-465B-1C26-4C6020518EF6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D65DDE9-C0C2-6F88-F8D5-DEC51EEACEF7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A7085478-8A5E-9874-3E58-1F2346B3DD14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952151F-DDFB-0A16-456F-F0F1F07DE98A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516ED7C-2E4C-9FEF-239B-AF6868C06A86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A7DBF4C8-7CA5-DC46-E086-E1D4161B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27" y="5456717"/>
            <a:ext cx="2711081" cy="319242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62A9FFA-87C8-55B1-051C-F707CF15F667}"/>
              </a:ext>
            </a:extLst>
          </p:cNvPr>
          <p:cNvSpPr>
            <a:spLocks noGrp="1"/>
          </p:cNvSpPr>
          <p:nvPr/>
        </p:nvSpPr>
        <p:spPr>
          <a:xfrm>
            <a:off x="8549595" y="280283"/>
            <a:ext cx="9164655" cy="1089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44883E"/>
                </a:solidFill>
                <a:latin typeface="Poppins Bold"/>
                <a:cs typeface="Arial"/>
              </a:rPr>
              <a:t>Evidence Documents</a:t>
            </a:r>
            <a:r>
              <a:rPr lang="en-US" b="1">
                <a:latin typeface="Poppins Bold"/>
                <a:cs typeface="Arial"/>
              </a:rPr>
              <a:t> </a:t>
            </a:r>
            <a:r>
              <a:rPr lang="en-US" b="1">
                <a:solidFill>
                  <a:srgbClr val="44883E"/>
                </a:solidFill>
                <a:latin typeface="Poppins Bold"/>
                <a:cs typeface="Arial"/>
              </a:rPr>
              <a:t>for the </a:t>
            </a:r>
            <a:br>
              <a:rPr lang="en-US" b="1">
                <a:latin typeface="Poppins Bold"/>
                <a:cs typeface="Arial"/>
              </a:rPr>
            </a:br>
            <a:r>
              <a:rPr lang="en-US" b="1">
                <a:solidFill>
                  <a:srgbClr val="44883E"/>
                </a:solidFill>
                <a:latin typeface="Poppins Bold"/>
                <a:ea typeface="+mj-lt"/>
                <a:cs typeface="Arial"/>
              </a:rPr>
              <a:t>Foundations and Language Domains</a:t>
            </a:r>
            <a:endParaRPr lang="en-US" b="1">
              <a:solidFill>
                <a:srgbClr val="44883E"/>
              </a:solidFill>
              <a:latin typeface="Poppins Bold"/>
            </a:endParaRPr>
          </a:p>
        </p:txBody>
      </p:sp>
      <p:pic>
        <p:nvPicPr>
          <p:cNvPr id="9" name="Picture 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57B47C5B-1B40-B386-488D-EEBF10A57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393" y="2795588"/>
            <a:ext cx="4029075" cy="4695825"/>
          </a:xfrm>
          <a:prstGeom prst="rect">
            <a:avLst/>
          </a:prstGeom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DB85919A-39CC-0130-3F2F-6962897A7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969" y="2795588"/>
            <a:ext cx="4019550" cy="469582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5F62EEF-217D-900E-C960-BF9C75F0F941}"/>
              </a:ext>
            </a:extLst>
          </p:cNvPr>
          <p:cNvSpPr txBox="1"/>
          <p:nvPr/>
        </p:nvSpPr>
        <p:spPr>
          <a:xfrm>
            <a:off x="9581163" y="1983540"/>
            <a:ext cx="223579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6"/>
                </a:solidFill>
                <a:latin typeface="Poppins Bold"/>
                <a:ea typeface="Calibri" panose="020F0502020204030204"/>
                <a:cs typeface="Calibri" panose="020F0502020204030204"/>
              </a:rPr>
              <a:t>K-2 </a:t>
            </a:r>
          </a:p>
        </p:txBody>
      </p:sp>
      <p:pic>
        <p:nvPicPr>
          <p:cNvPr id="13" name="Picture 1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BC0D125-64D2-AD70-9115-BEBC5C789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206" y="7720456"/>
            <a:ext cx="1428750" cy="1438275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9168182B-3A4E-6A79-7384-0ACC213470D3}"/>
              </a:ext>
            </a:extLst>
          </p:cNvPr>
          <p:cNvSpPr txBox="1"/>
          <p:nvPr/>
        </p:nvSpPr>
        <p:spPr>
          <a:xfrm>
            <a:off x="9237973" y="9354778"/>
            <a:ext cx="292541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https://url.gadoe.org/xmigf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A0E2435F-3B39-F2B3-8BE5-DCC01CFFA4E9}"/>
              </a:ext>
            </a:extLst>
          </p:cNvPr>
          <p:cNvSpPr txBox="1"/>
          <p:nvPr/>
        </p:nvSpPr>
        <p:spPr>
          <a:xfrm>
            <a:off x="14589510" y="1863089"/>
            <a:ext cx="223579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6"/>
                </a:solidFill>
                <a:latin typeface="Poppins Bold"/>
                <a:ea typeface="Calibri" panose="020F0502020204030204"/>
                <a:cs typeface="Calibri" panose="020F0502020204030204"/>
              </a:rPr>
              <a:t>3-5 </a:t>
            </a:r>
          </a:p>
        </p:txBody>
      </p:sp>
      <p:pic>
        <p:nvPicPr>
          <p:cNvPr id="16" name="Picture 1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88592AC-3553-B5AE-D4DE-808DF000FD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369" y="7716358"/>
            <a:ext cx="1428750" cy="1428750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231184D8-A3A2-4923-DF5A-D739C2B405C4}"/>
              </a:ext>
            </a:extLst>
          </p:cNvPr>
          <p:cNvSpPr txBox="1"/>
          <p:nvPr/>
        </p:nvSpPr>
        <p:spPr>
          <a:xfrm>
            <a:off x="14405280" y="9343229"/>
            <a:ext cx="316892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https://url.gadoe.org/cvc2s</a:t>
            </a:r>
          </a:p>
        </p:txBody>
      </p:sp>
      <p:pic>
        <p:nvPicPr>
          <p:cNvPr id="18" name="Picture 17" descr="Available Now PNG Transparent Images Free Download | Vector Files | Pngtree">
            <a:extLst>
              <a:ext uri="{FF2B5EF4-FFF2-40B4-BE49-F238E27FC236}">
                <a16:creationId xmlns:a16="http://schemas.microsoft.com/office/drawing/2014/main" id="{FB4DBD3B-145C-990E-C94F-2EA90E6E3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8520" y="1217982"/>
            <a:ext cx="3865378" cy="27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62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FA2BA-8F37-8CE5-8853-CB2E1094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0A2446-9534-FE4B-DCC0-93BAC5F427B8}"/>
              </a:ext>
            </a:extLst>
          </p:cNvPr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0225E56-D6D5-0FB4-DC17-2E415EAC8CA3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24A6BAB-2E85-FC31-B8E1-58461AB341E6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4D5B8C4-601C-03C9-6FE9-400783EC05C5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6DFB230-760E-BE13-D372-D56B767880B2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DBAB20A-5010-75FE-F622-E929DC00F8EC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9601" r="-20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Georgia Connects">
            <a:extLst>
              <a:ext uri="{FF2B5EF4-FFF2-40B4-BE49-F238E27FC236}">
                <a16:creationId xmlns:a16="http://schemas.microsoft.com/office/drawing/2014/main" id="{713EA337-26EE-5101-41E0-696B877EB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27" y="5456717"/>
            <a:ext cx="2711081" cy="319242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DDEDDAE-D409-5532-28F1-C041D37AD6D5}"/>
              </a:ext>
            </a:extLst>
          </p:cNvPr>
          <p:cNvSpPr>
            <a:spLocks noGrp="1"/>
          </p:cNvSpPr>
          <p:nvPr/>
        </p:nvSpPr>
        <p:spPr>
          <a:xfrm>
            <a:off x="8549595" y="280283"/>
            <a:ext cx="9164655" cy="1089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44883E"/>
                </a:solidFill>
                <a:latin typeface="Arial"/>
                <a:cs typeface="Arial"/>
              </a:rPr>
              <a:t>Evidence Documents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>
                <a:solidFill>
                  <a:srgbClr val="44883E"/>
                </a:solidFill>
                <a:latin typeface="Arial"/>
                <a:cs typeface="Arial"/>
              </a:rPr>
              <a:t>for the </a:t>
            </a:r>
            <a:br>
              <a:rPr lang="en-US" b="1">
                <a:solidFill>
                  <a:srgbClr val="44883E"/>
                </a:solidFill>
                <a:latin typeface="Arial"/>
                <a:cs typeface="Arial"/>
              </a:rPr>
            </a:br>
            <a:r>
              <a:rPr lang="en-US" b="1">
                <a:solidFill>
                  <a:srgbClr val="44883E"/>
                </a:solidFill>
                <a:latin typeface="Arial"/>
                <a:ea typeface="+mj-lt"/>
                <a:cs typeface="Arial"/>
              </a:rPr>
              <a:t>Foundations and Language Domains</a:t>
            </a:r>
            <a:endParaRPr lang="en-US" b="1">
              <a:solidFill>
                <a:srgbClr val="44883E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EA1AC2B-B720-999D-7CFF-2F6617F0AB88}"/>
              </a:ext>
            </a:extLst>
          </p:cNvPr>
          <p:cNvSpPr txBox="1"/>
          <p:nvPr/>
        </p:nvSpPr>
        <p:spPr>
          <a:xfrm>
            <a:off x="9581163" y="1983540"/>
            <a:ext cx="223579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6"/>
                </a:solidFill>
                <a:latin typeface="Poppins Bold"/>
                <a:ea typeface="Calibri" panose="020F0502020204030204"/>
                <a:cs typeface="Calibri" panose="020F0502020204030204"/>
              </a:rPr>
              <a:t>6-8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A64ECC9F-FB24-5C99-EB75-21BA23DC71D9}"/>
              </a:ext>
            </a:extLst>
          </p:cNvPr>
          <p:cNvSpPr txBox="1"/>
          <p:nvPr/>
        </p:nvSpPr>
        <p:spPr>
          <a:xfrm>
            <a:off x="14589510" y="1863089"/>
            <a:ext cx="223579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accent6"/>
                </a:solidFill>
                <a:latin typeface="Poppins Bold"/>
                <a:ea typeface="Calibri" panose="020F0502020204030204"/>
                <a:cs typeface="Calibri" panose="020F0502020204030204"/>
              </a:rPr>
              <a:t>9-12</a:t>
            </a:r>
          </a:p>
        </p:txBody>
      </p:sp>
      <p:pic>
        <p:nvPicPr>
          <p:cNvPr id="19" name="Picture 18" descr="A close-up of a document&#10;&#10;AI-generated content may be incorrect.">
            <a:extLst>
              <a:ext uri="{FF2B5EF4-FFF2-40B4-BE49-F238E27FC236}">
                <a16:creationId xmlns:a16="http://schemas.microsoft.com/office/drawing/2014/main" id="{B8D5235E-FDF1-1202-DB1D-174A50F87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880" y="2972131"/>
            <a:ext cx="3848100" cy="4714875"/>
          </a:xfrm>
          <a:prstGeom prst="rect">
            <a:avLst/>
          </a:prstGeom>
        </p:spPr>
      </p:pic>
      <p:pic>
        <p:nvPicPr>
          <p:cNvPr id="20" name="Picture 19" descr="A close-up of a document&#10;&#10;AI-generated content may be incorrect.">
            <a:extLst>
              <a:ext uri="{FF2B5EF4-FFF2-40B4-BE49-F238E27FC236}">
                <a16:creationId xmlns:a16="http://schemas.microsoft.com/office/drawing/2014/main" id="{C27A92F8-2F57-171E-CE54-33735770F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630" y="2976230"/>
            <a:ext cx="4171950" cy="4724400"/>
          </a:xfrm>
          <a:prstGeom prst="rect">
            <a:avLst/>
          </a:prstGeom>
        </p:spPr>
      </p:pic>
      <p:pic>
        <p:nvPicPr>
          <p:cNvPr id="18" name="Picture 17" descr="Available Now PNG Transparent Images Free Download | Vector Files | Pngtree">
            <a:extLst>
              <a:ext uri="{FF2B5EF4-FFF2-40B4-BE49-F238E27FC236}">
                <a16:creationId xmlns:a16="http://schemas.microsoft.com/office/drawing/2014/main" id="{7B743AF2-1D3C-1BDE-FC37-5056211CA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8520" y="1492656"/>
            <a:ext cx="3431216" cy="2428433"/>
          </a:xfrm>
          <a:prstGeom prst="rect">
            <a:avLst/>
          </a:prstGeom>
        </p:spPr>
      </p:pic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332E7BE-D028-26DC-2C9A-1F5F98718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1886" y="7924247"/>
            <a:ext cx="1438275" cy="1438275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0C719A3E-F0D6-74B5-CB09-804A8EEF110C}"/>
              </a:ext>
            </a:extLst>
          </p:cNvPr>
          <p:cNvSpPr txBox="1"/>
          <p:nvPr/>
        </p:nvSpPr>
        <p:spPr>
          <a:xfrm>
            <a:off x="9643997" y="9494910"/>
            <a:ext cx="29294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https://url.gadoe.org/960n0</a:t>
            </a:r>
          </a:p>
        </p:txBody>
      </p:sp>
      <p:pic>
        <p:nvPicPr>
          <p:cNvPr id="23" name="Picture 2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8237134-FD4D-C67F-2937-1B947C194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9700" y="7924247"/>
            <a:ext cx="1438275" cy="1438275"/>
          </a:xfrm>
          <a:prstGeom prst="rect">
            <a:avLst/>
          </a:prstGeom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1E9E531B-2154-1389-2528-1BEFA120B4EE}"/>
              </a:ext>
            </a:extLst>
          </p:cNvPr>
          <p:cNvSpPr txBox="1"/>
          <p:nvPr/>
        </p:nvSpPr>
        <p:spPr>
          <a:xfrm>
            <a:off x="14775362" y="9493138"/>
            <a:ext cx="301413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76000"/>
                  </a:schemeClr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https://url.gadoe.org/32xdx</a:t>
            </a:r>
          </a:p>
        </p:txBody>
      </p:sp>
    </p:spTree>
    <p:extLst>
      <p:ext uri="{BB962C8B-B14F-4D97-AF65-F5344CB8AC3E}">
        <p14:creationId xmlns:p14="http://schemas.microsoft.com/office/powerpoint/2010/main" val="204739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FDAB5-5829-3305-819C-E0FB4748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56B84C5-AE84-9D98-50F6-DD8DCE7C3395}"/>
              </a:ext>
            </a:extLst>
          </p:cNvPr>
          <p:cNvGrpSpPr/>
          <p:nvPr/>
        </p:nvGrpSpPr>
        <p:grpSpPr>
          <a:xfrm>
            <a:off x="0" y="-661"/>
            <a:ext cx="9532449" cy="10701862"/>
            <a:chOff x="0" y="0"/>
            <a:chExt cx="2158227" cy="281859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331037-0791-E6A6-143E-8993FD8353C0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EAEDE37-D0D1-6653-A6DC-BDD02AC66E15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2C4EAD-920F-8D0A-61E6-69F7E2D1548D}"/>
              </a:ext>
            </a:extLst>
          </p:cNvPr>
          <p:cNvSpPr txBox="1"/>
          <p:nvPr/>
        </p:nvSpPr>
        <p:spPr>
          <a:xfrm>
            <a:off x="10235611" y="5354568"/>
            <a:ext cx="7403803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Poppins Bold"/>
                <a:cs typeface="Poppins"/>
              </a:rPr>
              <a:t>Learn More about</a:t>
            </a:r>
            <a:br>
              <a:rPr lang="en-US" sz="4400" b="1">
                <a:latin typeface="Poppins Bold"/>
                <a:cs typeface="Poppins"/>
              </a:rPr>
            </a:br>
            <a:r>
              <a:rPr lang="en-US" sz="4400" b="1">
                <a:latin typeface="Poppins Bold"/>
                <a:cs typeface="Poppins"/>
              </a:rPr>
              <a:t> what’s available </a:t>
            </a:r>
            <a:endParaRPr lang="en-US" sz="4400" b="1">
              <a:solidFill>
                <a:srgbClr val="00B050"/>
              </a:solidFill>
              <a:latin typeface="Poppins Bold"/>
              <a:ea typeface="Calibri"/>
              <a:cs typeface="Calibri"/>
            </a:endParaRPr>
          </a:p>
          <a:p>
            <a:pPr algn="ctr"/>
            <a:r>
              <a:rPr lang="en-US" sz="4400" b="1">
                <a:latin typeface="Poppins Bold"/>
                <a:cs typeface="Poppins"/>
              </a:rPr>
              <a:t>NOW </a:t>
            </a:r>
            <a:endParaRPr lang="en-US" sz="4400" b="1">
              <a:solidFill>
                <a:srgbClr val="00B050"/>
              </a:solidFill>
              <a:latin typeface="Poppins Bold"/>
              <a:ea typeface="Calibri"/>
              <a:cs typeface="Calibri"/>
            </a:endParaRPr>
          </a:p>
          <a:p>
            <a:pPr algn="ctr"/>
            <a:r>
              <a:rPr lang="en-US" sz="4400" b="1">
                <a:latin typeface="Poppins Bold"/>
                <a:cs typeface="Poppins"/>
              </a:rPr>
              <a:t>to support </a:t>
            </a:r>
            <a:endParaRPr lang="en-US" sz="4400" b="1">
              <a:solidFill>
                <a:srgbClr val="00B050"/>
              </a:solidFill>
              <a:latin typeface="Poppins Bold"/>
              <a:ea typeface="Calibri"/>
              <a:cs typeface="Calibri"/>
            </a:endParaRPr>
          </a:p>
          <a:p>
            <a:pPr algn="ctr"/>
            <a:r>
              <a:rPr lang="en-US" sz="4400" b="1">
                <a:latin typeface="Poppins Bold"/>
                <a:cs typeface="Poppins"/>
              </a:rPr>
              <a:t>implementation </a:t>
            </a:r>
            <a:r>
              <a:rPr lang="en-US" sz="4400">
                <a:latin typeface="Poppins Bold"/>
                <a:cs typeface="Poppins"/>
              </a:rPr>
              <a:t> </a:t>
            </a:r>
            <a:endParaRPr lang="en-US" sz="4400" b="1">
              <a:solidFill>
                <a:srgbClr val="00B050"/>
              </a:solidFill>
              <a:latin typeface="Poppins Bold"/>
              <a:ea typeface="Calibri"/>
              <a:cs typeface="Calibri"/>
            </a:endParaRPr>
          </a:p>
          <a:p>
            <a:pPr algn="ctr"/>
            <a:r>
              <a:rPr lang="en-US" sz="4400" b="1" u="sng">
                <a:solidFill>
                  <a:srgbClr val="00B050"/>
                </a:solidFill>
                <a:latin typeface="Poppins Bold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4400" b="1">
              <a:solidFill>
                <a:srgbClr val="00B050"/>
              </a:solidFill>
              <a:latin typeface="Poppins Bold"/>
              <a:ea typeface="Calibri"/>
              <a:cs typeface="Calibri"/>
            </a:endParaRPr>
          </a:p>
        </p:txBody>
      </p:sp>
      <p:pic>
        <p:nvPicPr>
          <p:cNvPr id="13" name="Picture 12" descr="NH Leather Golf Scorecard Holders — Nelson Hill">
            <a:extLst>
              <a:ext uri="{FF2B5EF4-FFF2-40B4-BE49-F238E27FC236}">
                <a16:creationId xmlns:a16="http://schemas.microsoft.com/office/drawing/2014/main" id="{817B1511-0CFE-5820-A23E-D20F53DF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" y="3864709"/>
            <a:ext cx="9512076" cy="6632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00F797-C30F-B6BF-78E1-5285D62CB78C}"/>
              </a:ext>
            </a:extLst>
          </p:cNvPr>
          <p:cNvSpPr txBox="1"/>
          <p:nvPr/>
        </p:nvSpPr>
        <p:spPr>
          <a:xfrm>
            <a:off x="10437627" y="646813"/>
            <a:ext cx="723899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accent3">
                    <a:lumMod val="76000"/>
                  </a:schemeClr>
                </a:solidFill>
                <a:latin typeface="Poppins Bold"/>
                <a:cs typeface="Poppins Bold"/>
              </a:rPr>
              <a:t>The ELA Implementation Blueprint: Resources for</a:t>
            </a:r>
            <a:r>
              <a:rPr lang="en-US" sz="5400">
                <a:solidFill>
                  <a:srgbClr val="000000"/>
                </a:solidFill>
                <a:latin typeface="Times"/>
                <a:cs typeface="Times"/>
              </a:rPr>
              <a:t> </a:t>
            </a:r>
            <a:r>
              <a:rPr lang="en-US" sz="5400" b="1">
                <a:solidFill>
                  <a:schemeClr val="accent3">
                    <a:lumMod val="76000"/>
                  </a:schemeClr>
                </a:solidFill>
                <a:latin typeface="Poppins Bold"/>
                <a:cs typeface="Poppins Bold"/>
              </a:rPr>
              <a:t>Implementaton</a:t>
            </a:r>
            <a:endParaRPr lang="en-US" b="1">
              <a:solidFill>
                <a:schemeClr val="accent3">
                  <a:lumMod val="76000"/>
                </a:schemeClr>
              </a:solidFill>
              <a:latin typeface="Poppins Bold"/>
              <a:ea typeface="Calibri"/>
              <a:cs typeface="Poppins Bold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22229CE-F08A-85F1-75C4-D7551C8AFAD7}"/>
              </a:ext>
            </a:extLst>
          </p:cNvPr>
          <p:cNvSpPr txBox="1"/>
          <p:nvPr/>
        </p:nvSpPr>
        <p:spPr>
          <a:xfrm>
            <a:off x="585032" y="827028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Teeing Up the new K-12 ELA Standards</a:t>
            </a:r>
          </a:p>
        </p:txBody>
      </p:sp>
      <p:sp>
        <p:nvSpPr>
          <p:cNvPr id="28" name="Freeform 30" descr="A red and white flag&#10;&#10;AI-generated content may be incorrect.">
            <a:extLst>
              <a:ext uri="{FF2B5EF4-FFF2-40B4-BE49-F238E27FC236}">
                <a16:creationId xmlns:a16="http://schemas.microsoft.com/office/drawing/2014/main" id="{8FE90EC4-07B3-C023-5564-DA647058043C}"/>
              </a:ext>
            </a:extLst>
          </p:cNvPr>
          <p:cNvSpPr/>
          <p:nvPr/>
        </p:nvSpPr>
        <p:spPr>
          <a:xfrm rot="21507044">
            <a:off x="10047028" y="433934"/>
            <a:ext cx="788062" cy="1341383"/>
          </a:xfrm>
          <a:custGeom>
            <a:avLst/>
            <a:gdLst/>
            <a:ahLst/>
            <a:cxnLst/>
            <a:rect l="l" t="t" r="r" b="b"/>
            <a:pathLst>
              <a:path w="788062" h="1341383">
                <a:moveTo>
                  <a:pt x="0" y="0"/>
                </a:moveTo>
                <a:lnTo>
                  <a:pt x="788063" y="0"/>
                </a:lnTo>
                <a:lnTo>
                  <a:pt x="788063" y="1341383"/>
                </a:lnTo>
                <a:lnTo>
                  <a:pt x="0" y="134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0" descr="A red and white flag&#10;&#10;AI-generated content may be incorrect.">
            <a:extLst>
              <a:ext uri="{FF2B5EF4-FFF2-40B4-BE49-F238E27FC236}">
                <a16:creationId xmlns:a16="http://schemas.microsoft.com/office/drawing/2014/main" id="{07CA1FC6-B67F-BB16-A9E8-5E45300CE25F}"/>
              </a:ext>
            </a:extLst>
          </p:cNvPr>
          <p:cNvSpPr/>
          <p:nvPr/>
        </p:nvSpPr>
        <p:spPr>
          <a:xfrm rot="21507044">
            <a:off x="16311376" y="8000771"/>
            <a:ext cx="788062" cy="1341383"/>
          </a:xfrm>
          <a:custGeom>
            <a:avLst/>
            <a:gdLst/>
            <a:ahLst/>
            <a:cxnLst/>
            <a:rect l="l" t="t" r="r" b="b"/>
            <a:pathLst>
              <a:path w="788062" h="1341383">
                <a:moveTo>
                  <a:pt x="0" y="0"/>
                </a:moveTo>
                <a:lnTo>
                  <a:pt x="788063" y="0"/>
                </a:lnTo>
                <a:lnTo>
                  <a:pt x="788063" y="1341383"/>
                </a:lnTo>
                <a:lnTo>
                  <a:pt x="0" y="134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89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3D38B-3B9F-1924-9683-2091C4481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7BF7461-C6BC-DEC5-E08C-802461B031E8}"/>
              </a:ext>
            </a:extLst>
          </p:cNvPr>
          <p:cNvSpPr txBox="1"/>
          <p:nvPr/>
        </p:nvSpPr>
        <p:spPr>
          <a:xfrm>
            <a:off x="10209130" y="1917143"/>
            <a:ext cx="6471814" cy="2210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62"/>
              </a:lnSpc>
            </a:pPr>
            <a:endParaRPr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FB1EA28-F0F3-A0E8-7679-D6DF82BBDBDA}"/>
              </a:ext>
            </a:extLst>
          </p:cNvPr>
          <p:cNvSpPr txBox="1"/>
          <p:nvPr/>
        </p:nvSpPr>
        <p:spPr>
          <a:xfrm>
            <a:off x="10209130" y="4001427"/>
            <a:ext cx="6471814" cy="21734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62"/>
              </a:lnSpc>
            </a:pPr>
            <a:endParaRPr/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F685D57-F829-712B-4AD3-0D7BAD1CCA37}"/>
              </a:ext>
            </a:extLst>
          </p:cNvPr>
          <p:cNvGrpSpPr/>
          <p:nvPr/>
        </p:nvGrpSpPr>
        <p:grpSpPr>
          <a:xfrm>
            <a:off x="0" y="-7285"/>
            <a:ext cx="18315062" cy="10690765"/>
            <a:chOff x="0" y="0"/>
            <a:chExt cx="2158227" cy="2818597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F5227A-ADDA-8AF7-692C-573A62B36166}"/>
                </a:ext>
              </a:extLst>
            </p:cNvPr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2A2B446-0934-8839-366B-16C10D9AF6AF}"/>
                </a:ext>
              </a:extLst>
            </p:cNvPr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51FE6DE-895A-FE33-25A2-5778D47DD2AF}"/>
              </a:ext>
            </a:extLst>
          </p:cNvPr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37C7A2A-3DFF-A907-E98D-F2549425F631}"/>
                </a:ext>
              </a:extLst>
            </p:cNvPr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3"/>
              <a:stretch>
                <a:fillRect t="-299" b="-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26ACC1A2-C142-B98E-ADAF-0C492C3C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741" y="2511913"/>
            <a:ext cx="1987624" cy="6371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630D2-9993-1FA7-5181-BC0030367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7383" y="478575"/>
            <a:ext cx="5155463" cy="7050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D1680-5D2D-FBAC-A9E0-5FEC46BDA65F}"/>
              </a:ext>
            </a:extLst>
          </p:cNvPr>
          <p:cNvSpPr txBox="1"/>
          <p:nvPr/>
        </p:nvSpPr>
        <p:spPr>
          <a:xfrm>
            <a:off x="11695813" y="7735185"/>
            <a:ext cx="5130209" cy="2308324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ACCESS 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Georgia EdTALKS 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Professional Learning Bundles</a:t>
            </a:r>
            <a:endParaRPr lang="en-US" sz="3600">
              <a:solidFill>
                <a:schemeClr val="bg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BD957E-4D38-A2D1-668B-1BF886AA55BE}"/>
              </a:ext>
            </a:extLst>
          </p:cNvPr>
          <p:cNvSpPr txBox="1"/>
          <p:nvPr/>
        </p:nvSpPr>
        <p:spPr>
          <a:xfrm>
            <a:off x="992372" y="894906"/>
            <a:ext cx="494413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>
                <a:solidFill>
                  <a:srgbClr val="FFFFFF"/>
                </a:solidFill>
                <a:latin typeface="Sifonn"/>
              </a:rPr>
              <a:t>Supporting the Game</a:t>
            </a:r>
          </a:p>
        </p:txBody>
      </p:sp>
    </p:spTree>
    <p:extLst>
      <p:ext uri="{BB962C8B-B14F-4D97-AF65-F5344CB8AC3E}">
        <p14:creationId xmlns:p14="http://schemas.microsoft.com/office/powerpoint/2010/main" val="38619644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96297" y="3366763"/>
            <a:ext cx="4120986" cy="4120986"/>
          </a:xfrm>
          <a:custGeom>
            <a:avLst/>
            <a:gdLst/>
            <a:ahLst/>
            <a:cxnLst/>
            <a:rect l="l" t="t" r="r" b="b"/>
            <a:pathLst>
              <a:path w="4120986" h="4120986">
                <a:moveTo>
                  <a:pt x="0" y="0"/>
                </a:moveTo>
                <a:lnTo>
                  <a:pt x="4120986" y="0"/>
                </a:lnTo>
                <a:lnTo>
                  <a:pt x="4120986" y="4120986"/>
                </a:lnTo>
                <a:lnTo>
                  <a:pt x="0" y="4120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05473" y="3366763"/>
            <a:ext cx="4120986" cy="4120986"/>
          </a:xfrm>
          <a:custGeom>
            <a:avLst/>
            <a:gdLst/>
            <a:ahLst/>
            <a:cxnLst/>
            <a:rect l="l" t="t" r="r" b="b"/>
            <a:pathLst>
              <a:path w="4120986" h="4120986">
                <a:moveTo>
                  <a:pt x="0" y="0"/>
                </a:moveTo>
                <a:lnTo>
                  <a:pt x="4120986" y="0"/>
                </a:lnTo>
                <a:lnTo>
                  <a:pt x="4120986" y="4120986"/>
                </a:lnTo>
                <a:lnTo>
                  <a:pt x="0" y="4120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15072" y="4693789"/>
            <a:ext cx="6717770" cy="4987944"/>
          </a:xfrm>
          <a:custGeom>
            <a:avLst/>
            <a:gdLst/>
            <a:ahLst/>
            <a:cxnLst/>
            <a:rect l="l" t="t" r="r" b="b"/>
            <a:pathLst>
              <a:path w="6717770" h="4987944">
                <a:moveTo>
                  <a:pt x="0" y="0"/>
                </a:moveTo>
                <a:lnTo>
                  <a:pt x="6717770" y="0"/>
                </a:lnTo>
                <a:lnTo>
                  <a:pt x="6717770" y="4987944"/>
                </a:lnTo>
                <a:lnTo>
                  <a:pt x="0" y="4987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78404" y="9152592"/>
            <a:ext cx="2103939" cy="1058281"/>
          </a:xfrm>
          <a:custGeom>
            <a:avLst/>
            <a:gdLst/>
            <a:ahLst/>
            <a:cxnLst/>
            <a:rect l="l" t="t" r="r" b="b"/>
            <a:pathLst>
              <a:path w="2103939" h="1058281">
                <a:moveTo>
                  <a:pt x="0" y="0"/>
                </a:moveTo>
                <a:lnTo>
                  <a:pt x="2103939" y="0"/>
                </a:lnTo>
                <a:lnTo>
                  <a:pt x="2103939" y="1058281"/>
                </a:lnTo>
                <a:lnTo>
                  <a:pt x="0" y="1058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7114" y="312840"/>
            <a:ext cx="8330082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Contact Us!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10000" y="1652851"/>
            <a:ext cx="12447194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Meet us on the fairway.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5300" y="7576185"/>
            <a:ext cx="4922980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Dr. April Aldridge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Deputy Superintendent of Teaching and  Learning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april.aldridge@doe.k12.ga.us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05473" y="7576185"/>
            <a:ext cx="4922980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Amy Denty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Director of Literacy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amy.denty@doe.k12.ga.us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00455"/>
            <a:chOff x="0" y="0"/>
            <a:chExt cx="2833290" cy="6972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697238"/>
            </a:xfrm>
            <a:custGeom>
              <a:avLst/>
              <a:gdLst/>
              <a:ahLst/>
              <a:cxnLst/>
              <a:rect l="l" t="t" r="r" b="b"/>
              <a:pathLst>
                <a:path w="2833290" h="697238">
                  <a:moveTo>
                    <a:pt x="0" y="0"/>
                  </a:moveTo>
                  <a:lnTo>
                    <a:pt x="2833290" y="0"/>
                  </a:lnTo>
                  <a:lnTo>
                    <a:pt x="2833290" y="697238"/>
                  </a:lnTo>
                  <a:lnTo>
                    <a:pt x="0" y="697238"/>
                  </a:lnTo>
                  <a:close/>
                </a:path>
              </a:pathLst>
            </a:custGeom>
            <a:blipFill>
              <a:blip r:embed="rId2"/>
              <a:stretch>
                <a:fillRect t="-127355" b="-438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65406" y="5143500"/>
            <a:ext cx="14756470" cy="4332708"/>
            <a:chOff x="0" y="0"/>
            <a:chExt cx="3886478" cy="1141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6478" cy="1141125"/>
            </a:xfrm>
            <a:custGeom>
              <a:avLst/>
              <a:gdLst/>
              <a:ahLst/>
              <a:cxnLst/>
              <a:rect l="l" t="t" r="r" b="b"/>
              <a:pathLst>
                <a:path w="3886478" h="1141125">
                  <a:moveTo>
                    <a:pt x="0" y="0"/>
                  </a:moveTo>
                  <a:lnTo>
                    <a:pt x="3886478" y="0"/>
                  </a:lnTo>
                  <a:lnTo>
                    <a:pt x="3886478" y="1141125"/>
                  </a:lnTo>
                  <a:lnTo>
                    <a:pt x="0" y="1141125"/>
                  </a:lnTo>
                  <a:close/>
                </a:path>
              </a:pathLst>
            </a:custGeom>
            <a:solidFill>
              <a:srgbClr val="ECF9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886478" cy="1236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30287" y="5249010"/>
            <a:ext cx="14091589" cy="377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65A53F"/>
                </a:solidFill>
                <a:latin typeface="Sifonn"/>
                <a:ea typeface="Sifonn"/>
                <a:cs typeface="Sifonn"/>
                <a:sym typeface="Sifonn"/>
              </a:rPr>
              <a:t>Literacy is the long drive . . .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65A53F"/>
                </a:solidFill>
                <a:latin typeface="Sifonn"/>
                <a:ea typeface="Sifonn"/>
                <a:cs typeface="Sifonn"/>
                <a:sym typeface="Sifonn"/>
              </a:rPr>
              <a:t>everything else in learning follows its direction.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t="-299" b="-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8194519" y="1479601"/>
            <a:ext cx="9979163" cy="6748826"/>
          </a:xfrm>
          <a:custGeom>
            <a:avLst/>
            <a:gdLst/>
            <a:ahLst/>
            <a:cxnLst/>
            <a:rect l="l" t="t" r="r" b="b"/>
            <a:pathLst>
              <a:path w="9979163" h="6748826">
                <a:moveTo>
                  <a:pt x="0" y="0"/>
                </a:moveTo>
                <a:lnTo>
                  <a:pt x="9979163" y="0"/>
                </a:lnTo>
                <a:lnTo>
                  <a:pt x="9979163" y="6748826"/>
                </a:lnTo>
                <a:lnTo>
                  <a:pt x="0" y="674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0962" y="1256409"/>
            <a:ext cx="7024455" cy="268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Where are we with implementation?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45766"/>
          </a:xfrm>
          <a:custGeom>
            <a:avLst/>
            <a:gdLst/>
            <a:ahLst/>
            <a:cxnLst/>
            <a:rect l="l" t="t" r="r" b="b"/>
            <a:pathLst>
              <a:path w="18288000" h="10345766">
                <a:moveTo>
                  <a:pt x="0" y="0"/>
                </a:moveTo>
                <a:lnTo>
                  <a:pt x="18288000" y="0"/>
                </a:lnTo>
                <a:lnTo>
                  <a:pt x="18288000" y="10345766"/>
                </a:lnTo>
                <a:lnTo>
                  <a:pt x="0" y="10345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22" b="-89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82656" y="0"/>
            <a:ext cx="570204" cy="2383941"/>
          </a:xfrm>
          <a:custGeom>
            <a:avLst/>
            <a:gdLst/>
            <a:ahLst/>
            <a:cxnLst/>
            <a:rect l="l" t="t" r="r" b="b"/>
            <a:pathLst>
              <a:path w="570204" h="2383941">
                <a:moveTo>
                  <a:pt x="0" y="0"/>
                </a:moveTo>
                <a:lnTo>
                  <a:pt x="570204" y="0"/>
                </a:lnTo>
                <a:lnTo>
                  <a:pt x="570204" y="2383941"/>
                </a:lnTo>
                <a:lnTo>
                  <a:pt x="0" y="23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3446818" y="2383941"/>
            <a:ext cx="3306042" cy="3306042"/>
          </a:xfrm>
          <a:custGeom>
            <a:avLst/>
            <a:gdLst/>
            <a:ahLst/>
            <a:cxnLst/>
            <a:rect l="l" t="t" r="r" b="b"/>
            <a:pathLst>
              <a:path w="3306042" h="3306042">
                <a:moveTo>
                  <a:pt x="0" y="0"/>
                </a:moveTo>
                <a:lnTo>
                  <a:pt x="3306042" y="0"/>
                </a:lnTo>
                <a:lnTo>
                  <a:pt x="3306042" y="3306042"/>
                </a:lnTo>
                <a:lnTo>
                  <a:pt x="0" y="3306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8460303" y="269811"/>
            <a:ext cx="1474241" cy="2754020"/>
          </a:xfrm>
          <a:custGeom>
            <a:avLst/>
            <a:gdLst/>
            <a:ahLst/>
            <a:cxnLst/>
            <a:rect l="l" t="t" r="r" b="b"/>
            <a:pathLst>
              <a:path w="1474241" h="2754020">
                <a:moveTo>
                  <a:pt x="0" y="0"/>
                </a:moveTo>
                <a:lnTo>
                  <a:pt x="1474241" y="0"/>
                </a:lnTo>
                <a:lnTo>
                  <a:pt x="1474241" y="2754020"/>
                </a:lnTo>
                <a:lnTo>
                  <a:pt x="0" y="2754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40776" y="2383941"/>
            <a:ext cx="3306042" cy="3306042"/>
          </a:xfrm>
          <a:custGeom>
            <a:avLst/>
            <a:gdLst/>
            <a:ahLst/>
            <a:cxnLst/>
            <a:rect l="l" t="t" r="r" b="b"/>
            <a:pathLst>
              <a:path w="3306042" h="3306042">
                <a:moveTo>
                  <a:pt x="0" y="0"/>
                </a:moveTo>
                <a:lnTo>
                  <a:pt x="3306042" y="0"/>
                </a:lnTo>
                <a:lnTo>
                  <a:pt x="3306042" y="3306042"/>
                </a:lnTo>
                <a:lnTo>
                  <a:pt x="0" y="3306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V="1">
            <a:off x="5706283" y="269811"/>
            <a:ext cx="1474241" cy="2754020"/>
          </a:xfrm>
          <a:custGeom>
            <a:avLst/>
            <a:gdLst/>
            <a:ahLst/>
            <a:cxnLst/>
            <a:rect l="l" t="t" r="r" b="b"/>
            <a:pathLst>
              <a:path w="1474241" h="2754020">
                <a:moveTo>
                  <a:pt x="0" y="2754020"/>
                </a:moveTo>
                <a:lnTo>
                  <a:pt x="1474241" y="2754020"/>
                </a:lnTo>
                <a:lnTo>
                  <a:pt x="1474241" y="0"/>
                </a:lnTo>
                <a:lnTo>
                  <a:pt x="0" y="0"/>
                </a:lnTo>
                <a:lnTo>
                  <a:pt x="0" y="275402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66393" y="2353327"/>
            <a:ext cx="493890" cy="2064884"/>
          </a:xfrm>
          <a:custGeom>
            <a:avLst/>
            <a:gdLst/>
            <a:ahLst/>
            <a:cxnLst/>
            <a:rect l="l" t="t" r="r" b="b"/>
            <a:pathLst>
              <a:path w="493890" h="2064884">
                <a:moveTo>
                  <a:pt x="0" y="0"/>
                </a:moveTo>
                <a:lnTo>
                  <a:pt x="493890" y="0"/>
                </a:lnTo>
                <a:lnTo>
                  <a:pt x="493890" y="2064885"/>
                </a:lnTo>
                <a:lnTo>
                  <a:pt x="0" y="2064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66393" y="4418212"/>
            <a:ext cx="3039871" cy="3039871"/>
          </a:xfrm>
          <a:custGeom>
            <a:avLst/>
            <a:gdLst/>
            <a:ahLst/>
            <a:cxnLst/>
            <a:rect l="l" t="t" r="r" b="b"/>
            <a:pathLst>
              <a:path w="3039871" h="3039871">
                <a:moveTo>
                  <a:pt x="0" y="0"/>
                </a:moveTo>
                <a:lnTo>
                  <a:pt x="3039871" y="0"/>
                </a:lnTo>
                <a:lnTo>
                  <a:pt x="3039871" y="3039870"/>
                </a:lnTo>
                <a:lnTo>
                  <a:pt x="0" y="3039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8988123" y="6054022"/>
            <a:ext cx="542019" cy="2266103"/>
          </a:xfrm>
          <a:custGeom>
            <a:avLst/>
            <a:gdLst/>
            <a:ahLst/>
            <a:cxnLst/>
            <a:rect l="l" t="t" r="r" b="b"/>
            <a:pathLst>
              <a:path w="542019" h="2266103">
                <a:moveTo>
                  <a:pt x="0" y="0"/>
                </a:moveTo>
                <a:lnTo>
                  <a:pt x="542018" y="0"/>
                </a:lnTo>
                <a:lnTo>
                  <a:pt x="542018" y="2266103"/>
                </a:lnTo>
                <a:lnTo>
                  <a:pt x="0" y="226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1254226" y="6054022"/>
            <a:ext cx="542019" cy="2266103"/>
          </a:xfrm>
          <a:custGeom>
            <a:avLst/>
            <a:gdLst/>
            <a:ahLst/>
            <a:cxnLst/>
            <a:rect l="l" t="t" r="r" b="b"/>
            <a:pathLst>
              <a:path w="542019" h="2266103">
                <a:moveTo>
                  <a:pt x="0" y="0"/>
                </a:moveTo>
                <a:lnTo>
                  <a:pt x="542018" y="0"/>
                </a:lnTo>
                <a:lnTo>
                  <a:pt x="542018" y="2266103"/>
                </a:lnTo>
                <a:lnTo>
                  <a:pt x="0" y="226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3345902" y="6247499"/>
            <a:ext cx="1540306" cy="2877437"/>
          </a:xfrm>
          <a:custGeom>
            <a:avLst/>
            <a:gdLst/>
            <a:ahLst/>
            <a:cxnLst/>
            <a:rect l="l" t="t" r="r" b="b"/>
            <a:pathLst>
              <a:path w="1540306" h="2877437">
                <a:moveTo>
                  <a:pt x="0" y="0"/>
                </a:moveTo>
                <a:lnTo>
                  <a:pt x="1540306" y="0"/>
                </a:lnTo>
                <a:lnTo>
                  <a:pt x="1540306" y="2877437"/>
                </a:lnTo>
                <a:lnTo>
                  <a:pt x="0" y="2877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517733">
            <a:off x="1544718" y="7682470"/>
            <a:ext cx="1540306" cy="2877437"/>
          </a:xfrm>
          <a:custGeom>
            <a:avLst/>
            <a:gdLst/>
            <a:ahLst/>
            <a:cxnLst/>
            <a:rect l="l" t="t" r="r" b="b"/>
            <a:pathLst>
              <a:path w="1540306" h="2877437">
                <a:moveTo>
                  <a:pt x="0" y="0"/>
                </a:moveTo>
                <a:lnTo>
                  <a:pt x="1540306" y="0"/>
                </a:lnTo>
                <a:lnTo>
                  <a:pt x="1540306" y="2877437"/>
                </a:lnTo>
                <a:lnTo>
                  <a:pt x="0" y="2877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 flipV="1">
            <a:off x="13426959" y="7812339"/>
            <a:ext cx="1483783" cy="2771845"/>
          </a:xfrm>
          <a:custGeom>
            <a:avLst/>
            <a:gdLst/>
            <a:ahLst/>
            <a:cxnLst/>
            <a:rect l="l" t="t" r="r" b="b"/>
            <a:pathLst>
              <a:path w="1483783" h="2771845">
                <a:moveTo>
                  <a:pt x="0" y="2771845"/>
                </a:moveTo>
                <a:lnTo>
                  <a:pt x="1483783" y="2771845"/>
                </a:lnTo>
                <a:lnTo>
                  <a:pt x="1483783" y="0"/>
                </a:lnTo>
                <a:lnTo>
                  <a:pt x="0" y="0"/>
                </a:lnTo>
                <a:lnTo>
                  <a:pt x="0" y="277184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1371886" y="8529111"/>
            <a:ext cx="544714" cy="2277371"/>
          </a:xfrm>
          <a:custGeom>
            <a:avLst/>
            <a:gdLst/>
            <a:ahLst/>
            <a:cxnLst/>
            <a:rect l="l" t="t" r="r" b="b"/>
            <a:pathLst>
              <a:path w="544714" h="2277371">
                <a:moveTo>
                  <a:pt x="0" y="0"/>
                </a:moveTo>
                <a:lnTo>
                  <a:pt x="544714" y="0"/>
                </a:lnTo>
                <a:lnTo>
                  <a:pt x="544714" y="2277370"/>
                </a:lnTo>
                <a:lnTo>
                  <a:pt x="0" y="2277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9094516" y="8529111"/>
            <a:ext cx="544714" cy="2277371"/>
          </a:xfrm>
          <a:custGeom>
            <a:avLst/>
            <a:gdLst/>
            <a:ahLst/>
            <a:cxnLst/>
            <a:rect l="l" t="t" r="r" b="b"/>
            <a:pathLst>
              <a:path w="544714" h="2277371">
                <a:moveTo>
                  <a:pt x="0" y="0"/>
                </a:moveTo>
                <a:lnTo>
                  <a:pt x="544713" y="0"/>
                </a:lnTo>
                <a:lnTo>
                  <a:pt x="544713" y="2277370"/>
                </a:lnTo>
                <a:lnTo>
                  <a:pt x="0" y="2277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6817145" y="8529111"/>
            <a:ext cx="544714" cy="2277371"/>
          </a:xfrm>
          <a:custGeom>
            <a:avLst/>
            <a:gdLst/>
            <a:ahLst/>
            <a:cxnLst/>
            <a:rect l="l" t="t" r="r" b="b"/>
            <a:pathLst>
              <a:path w="544714" h="2277371">
                <a:moveTo>
                  <a:pt x="0" y="0"/>
                </a:moveTo>
                <a:lnTo>
                  <a:pt x="544714" y="0"/>
                </a:lnTo>
                <a:lnTo>
                  <a:pt x="544714" y="2277370"/>
                </a:lnTo>
                <a:lnTo>
                  <a:pt x="0" y="2277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4539774" y="8529111"/>
            <a:ext cx="544714" cy="2277371"/>
          </a:xfrm>
          <a:custGeom>
            <a:avLst/>
            <a:gdLst/>
            <a:ahLst/>
            <a:cxnLst/>
            <a:rect l="l" t="t" r="r" b="b"/>
            <a:pathLst>
              <a:path w="544714" h="2277371">
                <a:moveTo>
                  <a:pt x="0" y="0"/>
                </a:moveTo>
                <a:lnTo>
                  <a:pt x="544714" y="0"/>
                </a:lnTo>
                <a:lnTo>
                  <a:pt x="544714" y="2277370"/>
                </a:lnTo>
                <a:lnTo>
                  <a:pt x="0" y="2277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880254" y="5814275"/>
            <a:ext cx="565452" cy="2364077"/>
          </a:xfrm>
          <a:custGeom>
            <a:avLst/>
            <a:gdLst/>
            <a:ahLst/>
            <a:cxnLst/>
            <a:rect l="l" t="t" r="r" b="b"/>
            <a:pathLst>
              <a:path w="565452" h="2364077">
                <a:moveTo>
                  <a:pt x="0" y="0"/>
                </a:moveTo>
                <a:lnTo>
                  <a:pt x="565452" y="0"/>
                </a:lnTo>
                <a:lnTo>
                  <a:pt x="565452" y="2364077"/>
                </a:lnTo>
                <a:lnTo>
                  <a:pt x="0" y="2364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29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5145786" y="2945420"/>
            <a:ext cx="1472792" cy="147279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D2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12672" y="1191971"/>
            <a:ext cx="1472792" cy="147279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D2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573281" y="4036962"/>
            <a:ext cx="1472792" cy="147279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D2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409390" y="7725470"/>
            <a:ext cx="1472792" cy="147279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D2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03487" y="7785508"/>
            <a:ext cx="1472792" cy="147279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D2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-10800000" flipH="1">
            <a:off x="-149118" y="2834993"/>
            <a:ext cx="1594825" cy="2979282"/>
          </a:xfrm>
          <a:custGeom>
            <a:avLst/>
            <a:gdLst/>
            <a:ahLst/>
            <a:cxnLst/>
            <a:rect l="l" t="t" r="r" b="b"/>
            <a:pathLst>
              <a:path w="1594825" h="2979282">
                <a:moveTo>
                  <a:pt x="1594824" y="0"/>
                </a:moveTo>
                <a:lnTo>
                  <a:pt x="0" y="0"/>
                </a:lnTo>
                <a:lnTo>
                  <a:pt x="0" y="2979282"/>
                </a:lnTo>
                <a:lnTo>
                  <a:pt x="1594824" y="2979282"/>
                </a:lnTo>
                <a:lnTo>
                  <a:pt x="15948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68792" y="8019624"/>
            <a:ext cx="568477" cy="1010625"/>
          </a:xfrm>
          <a:custGeom>
            <a:avLst/>
            <a:gdLst/>
            <a:ahLst/>
            <a:cxnLst/>
            <a:rect l="l" t="t" r="r" b="b"/>
            <a:pathLst>
              <a:path w="568477" h="1010625">
                <a:moveTo>
                  <a:pt x="0" y="0"/>
                </a:moveTo>
                <a:lnTo>
                  <a:pt x="568477" y="0"/>
                </a:lnTo>
                <a:lnTo>
                  <a:pt x="568477" y="1010625"/>
                </a:lnTo>
                <a:lnTo>
                  <a:pt x="0" y="1010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4855046" y="4319165"/>
            <a:ext cx="909262" cy="950862"/>
          </a:xfrm>
          <a:custGeom>
            <a:avLst/>
            <a:gdLst/>
            <a:ahLst/>
            <a:cxnLst/>
            <a:rect l="l" t="t" r="r" b="b"/>
            <a:pathLst>
              <a:path w="909262" h="950862">
                <a:moveTo>
                  <a:pt x="0" y="0"/>
                </a:moveTo>
                <a:lnTo>
                  <a:pt x="909262" y="0"/>
                </a:lnTo>
                <a:lnTo>
                  <a:pt x="909262" y="950862"/>
                </a:lnTo>
                <a:lnTo>
                  <a:pt x="0" y="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4865116" y="7942557"/>
            <a:ext cx="561341" cy="1027627"/>
          </a:xfrm>
          <a:custGeom>
            <a:avLst/>
            <a:gdLst/>
            <a:ahLst/>
            <a:cxnLst/>
            <a:rect l="l" t="t" r="r" b="b"/>
            <a:pathLst>
              <a:path w="561341" h="1027627">
                <a:moveTo>
                  <a:pt x="0" y="0"/>
                </a:moveTo>
                <a:lnTo>
                  <a:pt x="561341" y="0"/>
                </a:lnTo>
                <a:lnTo>
                  <a:pt x="561341" y="1027627"/>
                </a:lnTo>
                <a:lnTo>
                  <a:pt x="0" y="10276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9875847" y="1399955"/>
            <a:ext cx="629711" cy="1121979"/>
          </a:xfrm>
          <a:custGeom>
            <a:avLst/>
            <a:gdLst/>
            <a:ahLst/>
            <a:cxnLst/>
            <a:rect l="l" t="t" r="r" b="b"/>
            <a:pathLst>
              <a:path w="629711" h="1121979">
                <a:moveTo>
                  <a:pt x="0" y="0"/>
                </a:moveTo>
                <a:lnTo>
                  <a:pt x="629711" y="0"/>
                </a:lnTo>
                <a:lnTo>
                  <a:pt x="629711" y="1121979"/>
                </a:lnTo>
                <a:lnTo>
                  <a:pt x="0" y="11219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516022" y="3172993"/>
            <a:ext cx="732321" cy="976096"/>
          </a:xfrm>
          <a:custGeom>
            <a:avLst/>
            <a:gdLst/>
            <a:ahLst/>
            <a:cxnLst/>
            <a:rect l="l" t="t" r="r" b="b"/>
            <a:pathLst>
              <a:path w="732321" h="976096">
                <a:moveTo>
                  <a:pt x="0" y="0"/>
                </a:moveTo>
                <a:lnTo>
                  <a:pt x="732320" y="0"/>
                </a:lnTo>
                <a:lnTo>
                  <a:pt x="732320" y="976096"/>
                </a:lnTo>
                <a:lnTo>
                  <a:pt x="0" y="9760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1637269" y="6535881"/>
            <a:ext cx="439010" cy="108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8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682686" y="6934641"/>
            <a:ext cx="439010" cy="108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8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23898" y="4187189"/>
            <a:ext cx="439010" cy="108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8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086225" y="1405822"/>
            <a:ext cx="439010" cy="108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8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80156" y="3626720"/>
            <a:ext cx="439010" cy="108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8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266779" y="6355080"/>
            <a:ext cx="2478291" cy="70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EXPLORATION -</a:t>
            </a:r>
          </a:p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TEEING UP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968311" y="7890258"/>
            <a:ext cx="283004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INSTALLATION - READING THE </a:t>
            </a:r>
            <a:b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SHOT</a:t>
            </a:r>
            <a:endParaRPr lang="en-US" sz="2400" b="1">
              <a:solidFill>
                <a:srgbClr val="0D2D52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923640" y="3945802"/>
            <a:ext cx="3750564" cy="95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178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INITIAL IMPLEMENTATION - </a:t>
            </a:r>
          </a:p>
          <a:p>
            <a:pPr algn="l">
              <a:lnSpc>
                <a:spcPts val="2483"/>
              </a:lnSpc>
            </a:pPr>
            <a:r>
              <a:rPr lang="en-US" sz="2178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GETTING OUT OF THE ROUGH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824155" y="1576322"/>
            <a:ext cx="3321631" cy="1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FULL IMPLEMENTATION - </a:t>
            </a:r>
          </a:p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ON THE GREEN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820368" y="4592764"/>
            <a:ext cx="2916176" cy="70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SUSTAINABILITY -</a:t>
            </a:r>
          </a:p>
          <a:p>
            <a:pPr algn="l">
              <a:lnSpc>
                <a:spcPts val="2736"/>
              </a:lnSpc>
            </a:pPr>
            <a:r>
              <a:rPr lang="en-US" sz="2400" b="1">
                <a:solidFill>
                  <a:srgbClr val="0D2D52"/>
                </a:solidFill>
                <a:latin typeface="Roboto Bold"/>
                <a:ea typeface="Roboto Bold"/>
                <a:cs typeface="Roboto Bold"/>
                <a:sym typeface="Roboto Bold"/>
              </a:rPr>
              <a:t>THE 19TH HOLE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232704" y="7293935"/>
            <a:ext cx="2331838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Setting a vision; creatiing a collaborative team to identify the need and the best innovation.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968311" y="8889621"/>
            <a:ext cx="2202581" cy="125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Securing staff buy-in and leadership support; building the plan.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918129" y="4906327"/>
            <a:ext cx="2620115" cy="125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Trying out the innovation; establishing systems of support with feedback loops.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824155" y="2897795"/>
            <a:ext cx="267136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Skillfully using and integrating the innovation.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968311" y="5428994"/>
            <a:ext cx="2706216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Securing long-term commitment and continued growth.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306705"/>
            <a:ext cx="5950816" cy="200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D2D52"/>
                </a:solidFill>
                <a:latin typeface="Sifonn"/>
                <a:ea typeface="Sifonn"/>
                <a:cs typeface="Sifonn"/>
                <a:sym typeface="Sifonn"/>
              </a:rPr>
              <a:t>Follow the Cart Path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D2D52"/>
                </a:solidFill>
                <a:latin typeface="Sifonn"/>
                <a:ea typeface="Sifonn"/>
                <a:cs typeface="Sifonn"/>
                <a:sym typeface="Sifonn"/>
              </a:rPr>
              <a:t>The Implementation Journey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87" y="26637"/>
            <a:ext cx="18288000" cy="4555792"/>
          </a:xfrm>
          <a:custGeom>
            <a:avLst/>
            <a:gdLst/>
            <a:ahLst/>
            <a:cxnLst/>
            <a:rect l="l" t="t" r="r" b="b"/>
            <a:pathLst>
              <a:path w="18288000" h="4555792">
                <a:moveTo>
                  <a:pt x="0" y="0"/>
                </a:moveTo>
                <a:lnTo>
                  <a:pt x="18288000" y="0"/>
                </a:lnTo>
                <a:lnTo>
                  <a:pt x="18288000" y="4555792"/>
                </a:lnTo>
                <a:lnTo>
                  <a:pt x="0" y="4555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152" b="-123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975289" y="4423788"/>
            <a:ext cx="7303178" cy="1747928"/>
            <a:chOff x="0" y="-118500"/>
            <a:chExt cx="1923471" cy="460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8661" cy="279385"/>
            </a:xfrm>
            <a:custGeom>
              <a:avLst/>
              <a:gdLst/>
              <a:ahLst/>
              <a:cxnLst/>
              <a:rect l="l" t="t" r="r" b="b"/>
              <a:pathLst>
                <a:path w="1918661" h="279385">
                  <a:moveTo>
                    <a:pt x="54199" y="0"/>
                  </a:moveTo>
                  <a:lnTo>
                    <a:pt x="1864461" y="0"/>
                  </a:lnTo>
                  <a:cubicBezTo>
                    <a:pt x="1878836" y="0"/>
                    <a:pt x="1892622" y="5710"/>
                    <a:pt x="1902786" y="15875"/>
                  </a:cubicBezTo>
                  <a:cubicBezTo>
                    <a:pt x="1912950" y="26039"/>
                    <a:pt x="1918661" y="39825"/>
                    <a:pt x="1918661" y="54199"/>
                  </a:cubicBezTo>
                  <a:lnTo>
                    <a:pt x="1918661" y="225185"/>
                  </a:lnTo>
                  <a:cubicBezTo>
                    <a:pt x="1918661" y="239560"/>
                    <a:pt x="1912950" y="253346"/>
                    <a:pt x="1902786" y="263510"/>
                  </a:cubicBezTo>
                  <a:cubicBezTo>
                    <a:pt x="1892622" y="273675"/>
                    <a:pt x="1878836" y="279385"/>
                    <a:pt x="1864461" y="279385"/>
                  </a:cubicBezTo>
                  <a:lnTo>
                    <a:pt x="54199" y="279385"/>
                  </a:lnTo>
                  <a:cubicBezTo>
                    <a:pt x="39825" y="279385"/>
                    <a:pt x="26039" y="273675"/>
                    <a:pt x="15875" y="263510"/>
                  </a:cubicBezTo>
                  <a:cubicBezTo>
                    <a:pt x="5710" y="253346"/>
                    <a:pt x="0" y="239560"/>
                    <a:pt x="0" y="225185"/>
                  </a:cubicBezTo>
                  <a:lnTo>
                    <a:pt x="0" y="54199"/>
                  </a:lnTo>
                  <a:cubicBezTo>
                    <a:pt x="0" y="39825"/>
                    <a:pt x="5710" y="26039"/>
                    <a:pt x="15875" y="15875"/>
                  </a:cubicBezTo>
                  <a:cubicBezTo>
                    <a:pt x="26039" y="5710"/>
                    <a:pt x="39825" y="0"/>
                    <a:pt x="54199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10" y="-118500"/>
              <a:ext cx="1918661" cy="460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62"/>
                </a:lnSpc>
              </a:pPr>
              <a:r>
                <a:rPr lang="en-US" sz="36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Georgia Council on Literacy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49431" y="6321430"/>
            <a:ext cx="5184795" cy="1747928"/>
            <a:chOff x="0" y="-117958"/>
            <a:chExt cx="1365543" cy="4603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2478" cy="279385"/>
            </a:xfrm>
            <a:custGeom>
              <a:avLst/>
              <a:gdLst/>
              <a:ahLst/>
              <a:cxnLst/>
              <a:rect l="l" t="t" r="r" b="b"/>
              <a:pathLst>
                <a:path w="1362478" h="279385">
                  <a:moveTo>
                    <a:pt x="76324" y="0"/>
                  </a:moveTo>
                  <a:lnTo>
                    <a:pt x="1286153" y="0"/>
                  </a:lnTo>
                  <a:cubicBezTo>
                    <a:pt x="1306396" y="0"/>
                    <a:pt x="1325809" y="8041"/>
                    <a:pt x="1340123" y="22355"/>
                  </a:cubicBezTo>
                  <a:cubicBezTo>
                    <a:pt x="1354437" y="36668"/>
                    <a:pt x="1362478" y="56082"/>
                    <a:pt x="1362478" y="76324"/>
                  </a:cubicBezTo>
                  <a:lnTo>
                    <a:pt x="1362478" y="203060"/>
                  </a:lnTo>
                  <a:cubicBezTo>
                    <a:pt x="1362478" y="223303"/>
                    <a:pt x="1354437" y="242716"/>
                    <a:pt x="1340123" y="257030"/>
                  </a:cubicBezTo>
                  <a:cubicBezTo>
                    <a:pt x="1325809" y="271344"/>
                    <a:pt x="1306396" y="279385"/>
                    <a:pt x="1286153" y="279385"/>
                  </a:cubicBezTo>
                  <a:lnTo>
                    <a:pt x="76324" y="279385"/>
                  </a:lnTo>
                  <a:cubicBezTo>
                    <a:pt x="56082" y="279385"/>
                    <a:pt x="36668" y="271344"/>
                    <a:pt x="22355" y="257030"/>
                  </a:cubicBezTo>
                  <a:cubicBezTo>
                    <a:pt x="8041" y="242716"/>
                    <a:pt x="0" y="223303"/>
                    <a:pt x="0" y="203060"/>
                  </a:cubicBezTo>
                  <a:lnTo>
                    <a:pt x="0" y="76324"/>
                  </a:lnTo>
                  <a:cubicBezTo>
                    <a:pt x="0" y="56082"/>
                    <a:pt x="8041" y="36668"/>
                    <a:pt x="22355" y="22355"/>
                  </a:cubicBezTo>
                  <a:cubicBezTo>
                    <a:pt x="36668" y="8041"/>
                    <a:pt x="56082" y="0"/>
                    <a:pt x="76324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65" y="-117958"/>
              <a:ext cx="1362478" cy="460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62"/>
                </a:lnSpc>
              </a:pPr>
              <a:r>
                <a:rPr lang="en-US" sz="36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Executive Committee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0989" y="8360481"/>
            <a:ext cx="2629170" cy="1675597"/>
            <a:chOff x="0" y="-107912"/>
            <a:chExt cx="692456" cy="441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2456" cy="279385"/>
            </a:xfrm>
            <a:custGeom>
              <a:avLst/>
              <a:gdLst/>
              <a:ahLst/>
              <a:cxnLst/>
              <a:rect l="l" t="t" r="r" b="b"/>
              <a:pathLst>
                <a:path w="692456" h="279385">
                  <a:moveTo>
                    <a:pt x="139692" y="0"/>
                  </a:moveTo>
                  <a:lnTo>
                    <a:pt x="552764" y="0"/>
                  </a:lnTo>
                  <a:cubicBezTo>
                    <a:pt x="629914" y="0"/>
                    <a:pt x="692456" y="62542"/>
                    <a:pt x="692456" y="139692"/>
                  </a:cubicBezTo>
                  <a:lnTo>
                    <a:pt x="692456" y="139692"/>
                  </a:lnTo>
                  <a:cubicBezTo>
                    <a:pt x="692456" y="176741"/>
                    <a:pt x="677739" y="212272"/>
                    <a:pt x="651541" y="238470"/>
                  </a:cubicBezTo>
                  <a:cubicBezTo>
                    <a:pt x="625344" y="264667"/>
                    <a:pt x="589813" y="279385"/>
                    <a:pt x="552764" y="279385"/>
                  </a:cubicBezTo>
                  <a:lnTo>
                    <a:pt x="139692" y="279385"/>
                  </a:lnTo>
                  <a:cubicBezTo>
                    <a:pt x="62542" y="279385"/>
                    <a:pt x="0" y="216842"/>
                    <a:pt x="0" y="139692"/>
                  </a:cubicBezTo>
                  <a:lnTo>
                    <a:pt x="0" y="139692"/>
                  </a:lnTo>
                  <a:cubicBezTo>
                    <a:pt x="0" y="62542"/>
                    <a:pt x="62542" y="0"/>
                    <a:pt x="139692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7912"/>
              <a:ext cx="692456" cy="44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11"/>
                </a:lnSpc>
              </a:pPr>
              <a:r>
                <a:rPr lang="en-US" sz="32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Birth - Five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148053" y="8406755"/>
            <a:ext cx="2657749" cy="1675597"/>
            <a:chOff x="3948" y="-84583"/>
            <a:chExt cx="699983" cy="441310"/>
          </a:xfrm>
        </p:grpSpPr>
        <p:sp>
          <p:nvSpPr>
            <p:cNvPr id="14" name="Freeform 14"/>
            <p:cNvSpPr/>
            <p:nvPr/>
          </p:nvSpPr>
          <p:spPr>
            <a:xfrm>
              <a:off x="3948" y="0"/>
              <a:ext cx="692456" cy="279385"/>
            </a:xfrm>
            <a:custGeom>
              <a:avLst/>
              <a:gdLst/>
              <a:ahLst/>
              <a:cxnLst/>
              <a:rect l="l" t="t" r="r" b="b"/>
              <a:pathLst>
                <a:path w="692456" h="279385">
                  <a:moveTo>
                    <a:pt x="139692" y="0"/>
                  </a:moveTo>
                  <a:lnTo>
                    <a:pt x="552764" y="0"/>
                  </a:lnTo>
                  <a:cubicBezTo>
                    <a:pt x="629914" y="0"/>
                    <a:pt x="692456" y="62542"/>
                    <a:pt x="692456" y="139692"/>
                  </a:cubicBezTo>
                  <a:lnTo>
                    <a:pt x="692456" y="139692"/>
                  </a:lnTo>
                  <a:cubicBezTo>
                    <a:pt x="692456" y="176741"/>
                    <a:pt x="677739" y="212272"/>
                    <a:pt x="651541" y="238470"/>
                  </a:cubicBezTo>
                  <a:cubicBezTo>
                    <a:pt x="625344" y="264667"/>
                    <a:pt x="589813" y="279385"/>
                    <a:pt x="552764" y="279385"/>
                  </a:cubicBezTo>
                  <a:lnTo>
                    <a:pt x="139692" y="279385"/>
                  </a:lnTo>
                  <a:cubicBezTo>
                    <a:pt x="62542" y="279385"/>
                    <a:pt x="0" y="216842"/>
                    <a:pt x="0" y="139692"/>
                  </a:cubicBezTo>
                  <a:lnTo>
                    <a:pt x="0" y="139692"/>
                  </a:lnTo>
                  <a:cubicBezTo>
                    <a:pt x="0" y="62542"/>
                    <a:pt x="62542" y="0"/>
                    <a:pt x="139692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75" y="-84583"/>
              <a:ext cx="692456" cy="44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11"/>
                </a:lnSpc>
              </a:pPr>
              <a:r>
                <a:rPr lang="en-US" sz="32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K-12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49056" y="8334553"/>
            <a:ext cx="2645409" cy="1675597"/>
            <a:chOff x="-4277" y="-103599"/>
            <a:chExt cx="696733" cy="4413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2456" cy="279385"/>
            </a:xfrm>
            <a:custGeom>
              <a:avLst/>
              <a:gdLst/>
              <a:ahLst/>
              <a:cxnLst/>
              <a:rect l="l" t="t" r="r" b="b"/>
              <a:pathLst>
                <a:path w="692456" h="279385">
                  <a:moveTo>
                    <a:pt x="139692" y="0"/>
                  </a:moveTo>
                  <a:lnTo>
                    <a:pt x="552764" y="0"/>
                  </a:lnTo>
                  <a:cubicBezTo>
                    <a:pt x="629914" y="0"/>
                    <a:pt x="692456" y="62542"/>
                    <a:pt x="692456" y="139692"/>
                  </a:cubicBezTo>
                  <a:lnTo>
                    <a:pt x="692456" y="139692"/>
                  </a:lnTo>
                  <a:cubicBezTo>
                    <a:pt x="692456" y="176741"/>
                    <a:pt x="677739" y="212272"/>
                    <a:pt x="651541" y="238470"/>
                  </a:cubicBezTo>
                  <a:cubicBezTo>
                    <a:pt x="625344" y="264667"/>
                    <a:pt x="589813" y="279385"/>
                    <a:pt x="552764" y="279385"/>
                  </a:cubicBezTo>
                  <a:lnTo>
                    <a:pt x="139692" y="279385"/>
                  </a:lnTo>
                  <a:cubicBezTo>
                    <a:pt x="62542" y="279385"/>
                    <a:pt x="0" y="216842"/>
                    <a:pt x="0" y="139692"/>
                  </a:cubicBezTo>
                  <a:lnTo>
                    <a:pt x="0" y="139692"/>
                  </a:lnTo>
                  <a:cubicBezTo>
                    <a:pt x="0" y="62542"/>
                    <a:pt x="62542" y="0"/>
                    <a:pt x="139692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4277" y="-103599"/>
              <a:ext cx="692456" cy="44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11"/>
                </a:lnSpc>
              </a:pPr>
              <a:r>
                <a:rPr lang="en-US" sz="32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Barriers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97527" y="8360482"/>
            <a:ext cx="2629170" cy="1880246"/>
            <a:chOff x="0" y="-96770"/>
            <a:chExt cx="692456" cy="4952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2456" cy="352334"/>
            </a:xfrm>
            <a:custGeom>
              <a:avLst/>
              <a:gdLst/>
              <a:ahLst/>
              <a:cxnLst/>
              <a:rect l="l" t="t" r="r" b="b"/>
              <a:pathLst>
                <a:path w="692456" h="352334">
                  <a:moveTo>
                    <a:pt x="150176" y="0"/>
                  </a:moveTo>
                  <a:lnTo>
                    <a:pt x="542280" y="0"/>
                  </a:lnTo>
                  <a:cubicBezTo>
                    <a:pt x="625220" y="0"/>
                    <a:pt x="692456" y="67236"/>
                    <a:pt x="692456" y="150176"/>
                  </a:cubicBezTo>
                  <a:lnTo>
                    <a:pt x="692456" y="202158"/>
                  </a:lnTo>
                  <a:cubicBezTo>
                    <a:pt x="692456" y="241987"/>
                    <a:pt x="676634" y="280185"/>
                    <a:pt x="648471" y="308348"/>
                  </a:cubicBezTo>
                  <a:cubicBezTo>
                    <a:pt x="620307" y="336512"/>
                    <a:pt x="582110" y="352334"/>
                    <a:pt x="542280" y="352334"/>
                  </a:cubicBezTo>
                  <a:lnTo>
                    <a:pt x="150176" y="352334"/>
                  </a:lnTo>
                  <a:cubicBezTo>
                    <a:pt x="67236" y="352334"/>
                    <a:pt x="0" y="285098"/>
                    <a:pt x="0" y="202158"/>
                  </a:cubicBezTo>
                  <a:lnTo>
                    <a:pt x="0" y="150176"/>
                  </a:lnTo>
                  <a:cubicBezTo>
                    <a:pt x="0" y="67236"/>
                    <a:pt x="67236" y="0"/>
                    <a:pt x="150176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6770"/>
              <a:ext cx="692456" cy="49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59"/>
                </a:lnSpc>
              </a:pPr>
              <a:r>
                <a:rPr lang="en-US" sz="2799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Professional Development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29759" y="8406754"/>
            <a:ext cx="2644160" cy="1880246"/>
            <a:chOff x="0" y="-84583"/>
            <a:chExt cx="696404" cy="4952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92456" cy="352334"/>
            </a:xfrm>
            <a:custGeom>
              <a:avLst/>
              <a:gdLst/>
              <a:ahLst/>
              <a:cxnLst/>
              <a:rect l="l" t="t" r="r" b="b"/>
              <a:pathLst>
                <a:path w="692456" h="352334">
                  <a:moveTo>
                    <a:pt x="150176" y="0"/>
                  </a:moveTo>
                  <a:lnTo>
                    <a:pt x="542280" y="0"/>
                  </a:lnTo>
                  <a:cubicBezTo>
                    <a:pt x="625220" y="0"/>
                    <a:pt x="692456" y="67236"/>
                    <a:pt x="692456" y="150176"/>
                  </a:cubicBezTo>
                  <a:lnTo>
                    <a:pt x="692456" y="202158"/>
                  </a:lnTo>
                  <a:cubicBezTo>
                    <a:pt x="692456" y="241987"/>
                    <a:pt x="676634" y="280185"/>
                    <a:pt x="648471" y="308348"/>
                  </a:cubicBezTo>
                  <a:cubicBezTo>
                    <a:pt x="620307" y="336512"/>
                    <a:pt x="582110" y="352334"/>
                    <a:pt x="542280" y="352334"/>
                  </a:cubicBezTo>
                  <a:lnTo>
                    <a:pt x="150176" y="352334"/>
                  </a:lnTo>
                  <a:cubicBezTo>
                    <a:pt x="67236" y="352334"/>
                    <a:pt x="0" y="285098"/>
                    <a:pt x="0" y="202158"/>
                  </a:cubicBezTo>
                  <a:lnTo>
                    <a:pt x="0" y="150176"/>
                  </a:lnTo>
                  <a:cubicBezTo>
                    <a:pt x="0" y="67236"/>
                    <a:pt x="67236" y="0"/>
                    <a:pt x="150176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948" y="-84583"/>
              <a:ext cx="692456" cy="49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59"/>
                </a:lnSpc>
              </a:pPr>
              <a:r>
                <a:rPr lang="en-US" sz="2799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Community and Family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60742" y="8360482"/>
            <a:ext cx="2629170" cy="1675597"/>
            <a:chOff x="-329" y="-96770"/>
            <a:chExt cx="692456" cy="441310"/>
          </a:xfrm>
        </p:grpSpPr>
        <p:sp>
          <p:nvSpPr>
            <p:cNvPr id="26" name="Freeform 26"/>
            <p:cNvSpPr/>
            <p:nvPr/>
          </p:nvSpPr>
          <p:spPr>
            <a:xfrm>
              <a:off x="-329" y="0"/>
              <a:ext cx="692456" cy="279385"/>
            </a:xfrm>
            <a:custGeom>
              <a:avLst/>
              <a:gdLst/>
              <a:ahLst/>
              <a:cxnLst/>
              <a:rect l="l" t="t" r="r" b="b"/>
              <a:pathLst>
                <a:path w="692456" h="279385">
                  <a:moveTo>
                    <a:pt x="139692" y="0"/>
                  </a:moveTo>
                  <a:lnTo>
                    <a:pt x="552764" y="0"/>
                  </a:lnTo>
                  <a:cubicBezTo>
                    <a:pt x="629914" y="0"/>
                    <a:pt x="692456" y="62542"/>
                    <a:pt x="692456" y="139692"/>
                  </a:cubicBezTo>
                  <a:lnTo>
                    <a:pt x="692456" y="139692"/>
                  </a:lnTo>
                  <a:cubicBezTo>
                    <a:pt x="692456" y="176741"/>
                    <a:pt x="677739" y="212272"/>
                    <a:pt x="651541" y="238470"/>
                  </a:cubicBezTo>
                  <a:cubicBezTo>
                    <a:pt x="625344" y="264667"/>
                    <a:pt x="589813" y="279385"/>
                    <a:pt x="552764" y="279385"/>
                  </a:cubicBezTo>
                  <a:lnTo>
                    <a:pt x="139692" y="279385"/>
                  </a:lnTo>
                  <a:cubicBezTo>
                    <a:pt x="62542" y="279385"/>
                    <a:pt x="0" y="216842"/>
                    <a:pt x="0" y="139692"/>
                  </a:cubicBezTo>
                  <a:lnTo>
                    <a:pt x="0" y="139692"/>
                  </a:lnTo>
                  <a:cubicBezTo>
                    <a:pt x="0" y="62542"/>
                    <a:pt x="62542" y="0"/>
                    <a:pt x="139692" y="0"/>
                  </a:cubicBezTo>
                  <a:close/>
                </a:path>
              </a:pathLst>
            </a:custGeom>
            <a:solidFill>
              <a:srgbClr val="4A8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-329" y="-96770"/>
              <a:ext cx="692456" cy="44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11"/>
                </a:lnSpc>
              </a:pPr>
              <a:r>
                <a:rPr lang="en-US" sz="3200">
                  <a:solidFill>
                    <a:srgbClr val="ECF9C1"/>
                  </a:solidFill>
                  <a:latin typeface="Poppins"/>
                  <a:ea typeface="Poppins"/>
                  <a:cs typeface="Poppins"/>
                  <a:sym typeface="Poppins"/>
                </a:rPr>
                <a:t>Leadership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-120582">
            <a:off x="6261369" y="7619771"/>
            <a:ext cx="788062" cy="1341383"/>
          </a:xfrm>
          <a:custGeom>
            <a:avLst/>
            <a:gdLst/>
            <a:ahLst/>
            <a:cxnLst/>
            <a:rect l="l" t="t" r="r" b="b"/>
            <a:pathLst>
              <a:path w="788062" h="1341383">
                <a:moveTo>
                  <a:pt x="0" y="0"/>
                </a:moveTo>
                <a:lnTo>
                  <a:pt x="788062" y="0"/>
                </a:lnTo>
                <a:lnTo>
                  <a:pt x="788062" y="1341383"/>
                </a:lnTo>
                <a:lnTo>
                  <a:pt x="0" y="134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822547" y="986396"/>
            <a:ext cx="10784819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Georgia Council on Literacy</a:t>
            </a:r>
          </a:p>
        </p:txBody>
      </p:sp>
      <p:sp>
        <p:nvSpPr>
          <p:cNvPr id="30" name="Freeform 30"/>
          <p:cNvSpPr/>
          <p:nvPr/>
        </p:nvSpPr>
        <p:spPr>
          <a:xfrm rot="-92956">
            <a:off x="15930377" y="7619771"/>
            <a:ext cx="788062" cy="1341383"/>
          </a:xfrm>
          <a:custGeom>
            <a:avLst/>
            <a:gdLst/>
            <a:ahLst/>
            <a:cxnLst/>
            <a:rect l="l" t="t" r="r" b="b"/>
            <a:pathLst>
              <a:path w="788062" h="1341383">
                <a:moveTo>
                  <a:pt x="0" y="0"/>
                </a:moveTo>
                <a:lnTo>
                  <a:pt x="788063" y="0"/>
                </a:lnTo>
                <a:lnTo>
                  <a:pt x="788063" y="1341383"/>
                </a:lnTo>
                <a:lnTo>
                  <a:pt x="0" y="134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3602636" y="7824179"/>
            <a:ext cx="788062" cy="1341383"/>
          </a:xfrm>
          <a:custGeom>
            <a:avLst/>
            <a:gdLst/>
            <a:ahLst/>
            <a:cxnLst/>
            <a:rect l="l" t="t" r="r" b="b"/>
            <a:pathLst>
              <a:path w="788062" h="1341383">
                <a:moveTo>
                  <a:pt x="0" y="0"/>
                </a:moveTo>
                <a:lnTo>
                  <a:pt x="788062" y="0"/>
                </a:lnTo>
                <a:lnTo>
                  <a:pt x="788062" y="1341382"/>
                </a:lnTo>
                <a:lnTo>
                  <a:pt x="0" y="1341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9BA27B-C7BF-362D-16B4-C593EE455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094" y="-66845"/>
            <a:ext cx="4639287" cy="46392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73EAF8-E1C5-E387-870C-25C047683989}"/>
              </a:ext>
            </a:extLst>
          </p:cNvPr>
          <p:cNvSpPr txBox="1"/>
          <p:nvPr/>
        </p:nvSpPr>
        <p:spPr>
          <a:xfrm rot="600000">
            <a:off x="13105598" y="1809715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airwater Script" panose="02000507000000020003" pitchFamily="2" charset="0"/>
              </a:rPr>
              <a:t>Literacy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4555792"/>
          </a:xfrm>
          <a:custGeom>
            <a:avLst/>
            <a:gdLst/>
            <a:ahLst/>
            <a:cxnLst/>
            <a:rect l="l" t="t" r="r" b="b"/>
            <a:pathLst>
              <a:path w="18288000" h="4555792">
                <a:moveTo>
                  <a:pt x="0" y="0"/>
                </a:moveTo>
                <a:lnTo>
                  <a:pt x="18288000" y="0"/>
                </a:lnTo>
                <a:lnTo>
                  <a:pt x="18288000" y="4555792"/>
                </a:lnTo>
                <a:lnTo>
                  <a:pt x="0" y="455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152" b="-123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46911" y="4505596"/>
            <a:ext cx="8670559" cy="5722569"/>
          </a:xfrm>
          <a:custGeom>
            <a:avLst/>
            <a:gdLst/>
            <a:ahLst/>
            <a:cxnLst/>
            <a:rect l="l" t="t" r="r" b="b"/>
            <a:pathLst>
              <a:path w="8670559" h="5722569">
                <a:moveTo>
                  <a:pt x="0" y="0"/>
                </a:moveTo>
                <a:lnTo>
                  <a:pt x="8670559" y="0"/>
                </a:lnTo>
                <a:lnTo>
                  <a:pt x="8670559" y="5722569"/>
                </a:lnTo>
                <a:lnTo>
                  <a:pt x="0" y="57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2547" y="986396"/>
            <a:ext cx="10784819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Georgia Early Literacy and Dyslexia 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46911" y="6465238"/>
            <a:ext cx="2981172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Georgia Early Literacy Act    (HB 538, 2023)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36298" y="6465238"/>
            <a:ext cx="2981172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Georgia’s Dyslexia Legislation      (SB 48, 2019)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0051" y="5335516"/>
            <a:ext cx="2184280" cy="397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66B2"/>
                </a:solidFill>
                <a:latin typeface="Poppins Bold"/>
                <a:ea typeface="Poppins Bold"/>
                <a:cs typeface="Poppins Bold"/>
                <a:sym typeface="Poppins Bold"/>
              </a:rPr>
              <a:t>Georgia Early Literacy and Dyslexia  Act             (HB 307, 2025)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A8238-906A-384B-7D33-0095C486D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5094" y="-66845"/>
            <a:ext cx="4639287" cy="4639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95699E-AB89-AB62-1B94-E062A7E61F12}"/>
              </a:ext>
            </a:extLst>
          </p:cNvPr>
          <p:cNvSpPr txBox="1"/>
          <p:nvPr/>
        </p:nvSpPr>
        <p:spPr>
          <a:xfrm rot="600000">
            <a:off x="13182600" y="173604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airwater Script" panose="02000507000000020003" pitchFamily="2" charset="0"/>
              </a:rPr>
              <a:t>Literacy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4884" y="282762"/>
            <a:ext cx="9415930" cy="9721476"/>
            <a:chOff x="0" y="0"/>
            <a:chExt cx="2511059" cy="259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1059" cy="2592543"/>
            </a:xfrm>
            <a:custGeom>
              <a:avLst/>
              <a:gdLst/>
              <a:ahLst/>
              <a:cxnLst/>
              <a:rect l="l" t="t" r="r" b="b"/>
              <a:pathLst>
                <a:path w="2511059" h="2592543">
                  <a:moveTo>
                    <a:pt x="41933" y="0"/>
                  </a:moveTo>
                  <a:lnTo>
                    <a:pt x="2469126" y="0"/>
                  </a:lnTo>
                  <a:cubicBezTo>
                    <a:pt x="2480247" y="0"/>
                    <a:pt x="2490913" y="4418"/>
                    <a:pt x="2498777" y="12282"/>
                  </a:cubicBezTo>
                  <a:cubicBezTo>
                    <a:pt x="2506641" y="20146"/>
                    <a:pt x="2511059" y="30812"/>
                    <a:pt x="2511059" y="41933"/>
                  </a:cubicBezTo>
                  <a:lnTo>
                    <a:pt x="2511059" y="2550610"/>
                  </a:lnTo>
                  <a:cubicBezTo>
                    <a:pt x="2511059" y="2561731"/>
                    <a:pt x="2506641" y="2572397"/>
                    <a:pt x="2498777" y="2580261"/>
                  </a:cubicBezTo>
                  <a:cubicBezTo>
                    <a:pt x="2490913" y="2588125"/>
                    <a:pt x="2480247" y="2592543"/>
                    <a:pt x="2469126" y="2592543"/>
                  </a:cubicBezTo>
                  <a:lnTo>
                    <a:pt x="41933" y="2592543"/>
                  </a:lnTo>
                  <a:cubicBezTo>
                    <a:pt x="30812" y="2592543"/>
                    <a:pt x="20146" y="2588125"/>
                    <a:pt x="12282" y="2580261"/>
                  </a:cubicBezTo>
                  <a:cubicBezTo>
                    <a:pt x="4418" y="2572397"/>
                    <a:pt x="0" y="2561731"/>
                    <a:pt x="0" y="2550610"/>
                  </a:cubicBezTo>
                  <a:lnTo>
                    <a:pt x="0" y="41933"/>
                  </a:lnTo>
                  <a:cubicBezTo>
                    <a:pt x="0" y="30812"/>
                    <a:pt x="4418" y="20146"/>
                    <a:pt x="12282" y="12282"/>
                  </a:cubicBezTo>
                  <a:cubicBezTo>
                    <a:pt x="20146" y="4418"/>
                    <a:pt x="30812" y="0"/>
                    <a:pt x="41933" y="0"/>
                  </a:cubicBezTo>
                  <a:close/>
                </a:path>
              </a:pathLst>
            </a:custGeom>
            <a:solidFill>
              <a:srgbClr val="4A8D29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511059" cy="2716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07"/>
                </a:lnSpc>
              </a:pPr>
              <a:endParaRPr/>
            </a:p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0962" y="1242302"/>
            <a:ext cx="7024455" cy="91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House Bill 307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5950" r="-59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784323" y="585712"/>
            <a:ext cx="8994707" cy="89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•Combines previous HB 538 (2023) and SB 19 (2019)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•Name change – Georgia Early Literacy and Dyslexia Act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•Added definitions – Characteristics of dyslexia, dyslexia, foundational literacy skills, parent or guardian, significantly at risk of not attaining grade level proficiency, three-cueing system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•Every three years, beginning in 2027, the Deal Center shall review screeners and make recommendations for approved list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•GaDOE must publish on its website and distribute electronically to districts by July 15 each year a copy of the Dyslexia Handbook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•Districts must certify that they have provided the Dyslexia Handbook electronically to all administrators and teachers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•Reporting changes to eliminate requirement to report on assessments that are no longer funded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•Dyslexia reporting clean up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4884" y="282762"/>
            <a:ext cx="9415930" cy="9721476"/>
            <a:chOff x="0" y="0"/>
            <a:chExt cx="2511059" cy="259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1059" cy="2592543"/>
            </a:xfrm>
            <a:custGeom>
              <a:avLst/>
              <a:gdLst/>
              <a:ahLst/>
              <a:cxnLst/>
              <a:rect l="l" t="t" r="r" b="b"/>
              <a:pathLst>
                <a:path w="2511059" h="2592543">
                  <a:moveTo>
                    <a:pt x="41933" y="0"/>
                  </a:moveTo>
                  <a:lnTo>
                    <a:pt x="2469126" y="0"/>
                  </a:lnTo>
                  <a:cubicBezTo>
                    <a:pt x="2480247" y="0"/>
                    <a:pt x="2490913" y="4418"/>
                    <a:pt x="2498777" y="12282"/>
                  </a:cubicBezTo>
                  <a:cubicBezTo>
                    <a:pt x="2506641" y="20146"/>
                    <a:pt x="2511059" y="30812"/>
                    <a:pt x="2511059" y="41933"/>
                  </a:cubicBezTo>
                  <a:lnTo>
                    <a:pt x="2511059" y="2550610"/>
                  </a:lnTo>
                  <a:cubicBezTo>
                    <a:pt x="2511059" y="2561731"/>
                    <a:pt x="2506641" y="2572397"/>
                    <a:pt x="2498777" y="2580261"/>
                  </a:cubicBezTo>
                  <a:cubicBezTo>
                    <a:pt x="2490913" y="2588125"/>
                    <a:pt x="2480247" y="2592543"/>
                    <a:pt x="2469126" y="2592543"/>
                  </a:cubicBezTo>
                  <a:lnTo>
                    <a:pt x="41933" y="2592543"/>
                  </a:lnTo>
                  <a:cubicBezTo>
                    <a:pt x="30812" y="2592543"/>
                    <a:pt x="20146" y="2588125"/>
                    <a:pt x="12282" y="2580261"/>
                  </a:cubicBezTo>
                  <a:cubicBezTo>
                    <a:pt x="4418" y="2572397"/>
                    <a:pt x="0" y="2561731"/>
                    <a:pt x="0" y="2550610"/>
                  </a:cubicBezTo>
                  <a:lnTo>
                    <a:pt x="0" y="41933"/>
                  </a:lnTo>
                  <a:cubicBezTo>
                    <a:pt x="0" y="30812"/>
                    <a:pt x="4418" y="20146"/>
                    <a:pt x="12282" y="12282"/>
                  </a:cubicBezTo>
                  <a:cubicBezTo>
                    <a:pt x="20146" y="4418"/>
                    <a:pt x="30812" y="0"/>
                    <a:pt x="41933" y="0"/>
                  </a:cubicBezTo>
                  <a:close/>
                </a:path>
              </a:pathLst>
            </a:custGeom>
            <a:solidFill>
              <a:srgbClr val="4A8D29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2511059" cy="2716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07"/>
                </a:lnSpc>
              </a:pPr>
              <a:endParaRPr/>
            </a:p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0962" y="1242302"/>
            <a:ext cx="7024455" cy="91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House Bill 307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l="-5950" r="-59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784323" y="557137"/>
            <a:ext cx="8994707" cy="890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•Language added to allow for use of multiple data points in identifying students who are significantly at risk for not achieving grade level proficiency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•This bill specifies “school days” for deadlines</a:t>
            </a:r>
            <a:endParaRPr lang="en-US" sz="2750" dirty="0">
              <a:solidFill>
                <a:srgbClr val="65A53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•Bill bans the use of three-cueing for teaching word reading</a:t>
            </a:r>
            <a:b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-US" sz="2750" dirty="0">
              <a:solidFill>
                <a:srgbClr val="65A53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•Creates within GOSA the Literacy Coach Coordinating Committee</a:t>
            </a:r>
            <a:endParaRPr lang="en-US" sz="2750" dirty="0">
              <a:solidFill>
                <a:srgbClr val="65A53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•Creates the Coordinator of Georgia Literacy Coaching through GOSA</a:t>
            </a:r>
            <a:endParaRPr lang="en-US" sz="2750" dirty="0">
              <a:solidFill>
                <a:srgbClr val="65A53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50" dirty="0">
                <a:solidFill>
                  <a:srgbClr val="65A53F"/>
                </a:solidFill>
                <a:latin typeface="Poppins"/>
                <a:ea typeface="Poppins"/>
                <a:cs typeface="Poppins"/>
                <a:sym typeface="Poppins"/>
              </a:rPr>
              <a:t>•Extends the Georgia Council on Literacy to December 31, 2030 </a:t>
            </a:r>
            <a:endParaRPr lang="en-US" sz="2750" dirty="0">
              <a:solidFill>
                <a:srgbClr val="65A53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080"/>
              </a:lnSpc>
            </a:pPr>
            <a:endParaRPr lang="en-US" sz="2799">
              <a:solidFill>
                <a:srgbClr val="65A5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09130" y="2274310"/>
            <a:ext cx="6471814" cy="1853811"/>
            <a:chOff x="0" y="0"/>
            <a:chExt cx="1725916" cy="4943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916" cy="494378"/>
            </a:xfrm>
            <a:custGeom>
              <a:avLst/>
              <a:gdLst/>
              <a:ahLst/>
              <a:cxnLst/>
              <a:rect l="l" t="t" r="r" b="b"/>
              <a:pathLst>
                <a:path w="1725916" h="494378">
                  <a:moveTo>
                    <a:pt x="61009" y="0"/>
                  </a:moveTo>
                  <a:lnTo>
                    <a:pt x="1664907" y="0"/>
                  </a:lnTo>
                  <a:cubicBezTo>
                    <a:pt x="1681088" y="0"/>
                    <a:pt x="1696606" y="6428"/>
                    <a:pt x="1708047" y="17869"/>
                  </a:cubicBezTo>
                  <a:cubicBezTo>
                    <a:pt x="1719489" y="29310"/>
                    <a:pt x="1725916" y="44828"/>
                    <a:pt x="1725916" y="61009"/>
                  </a:cubicBezTo>
                  <a:lnTo>
                    <a:pt x="1725916" y="433369"/>
                  </a:lnTo>
                  <a:cubicBezTo>
                    <a:pt x="1725916" y="449550"/>
                    <a:pt x="1719489" y="465067"/>
                    <a:pt x="1708047" y="476509"/>
                  </a:cubicBezTo>
                  <a:cubicBezTo>
                    <a:pt x="1696606" y="487950"/>
                    <a:pt x="1681088" y="494378"/>
                    <a:pt x="1664907" y="494378"/>
                  </a:cubicBezTo>
                  <a:lnTo>
                    <a:pt x="61009" y="494378"/>
                  </a:lnTo>
                  <a:cubicBezTo>
                    <a:pt x="44828" y="494378"/>
                    <a:pt x="29310" y="487950"/>
                    <a:pt x="17869" y="476509"/>
                  </a:cubicBezTo>
                  <a:cubicBezTo>
                    <a:pt x="6428" y="465067"/>
                    <a:pt x="0" y="449550"/>
                    <a:pt x="0" y="433369"/>
                  </a:cubicBezTo>
                  <a:lnTo>
                    <a:pt x="0" y="61009"/>
                  </a:lnTo>
                  <a:cubicBezTo>
                    <a:pt x="0" y="44828"/>
                    <a:pt x="6428" y="29310"/>
                    <a:pt x="17869" y="17869"/>
                  </a:cubicBezTo>
                  <a:cubicBezTo>
                    <a:pt x="29310" y="6428"/>
                    <a:pt x="44828" y="0"/>
                    <a:pt x="61009" y="0"/>
                  </a:cubicBezTo>
                  <a:close/>
                </a:path>
              </a:pathLst>
            </a:custGeom>
            <a:solidFill>
              <a:srgbClr val="65A53F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725916" cy="589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09130" y="218198"/>
            <a:ext cx="6471814" cy="1896495"/>
            <a:chOff x="0" y="0"/>
            <a:chExt cx="1725916" cy="5057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5916" cy="505761"/>
            </a:xfrm>
            <a:custGeom>
              <a:avLst/>
              <a:gdLst/>
              <a:ahLst/>
              <a:cxnLst/>
              <a:rect l="l" t="t" r="r" b="b"/>
              <a:pathLst>
                <a:path w="1725916" h="505761">
                  <a:moveTo>
                    <a:pt x="61009" y="0"/>
                  </a:moveTo>
                  <a:lnTo>
                    <a:pt x="1664907" y="0"/>
                  </a:lnTo>
                  <a:cubicBezTo>
                    <a:pt x="1681088" y="0"/>
                    <a:pt x="1696606" y="6428"/>
                    <a:pt x="1708047" y="17869"/>
                  </a:cubicBezTo>
                  <a:cubicBezTo>
                    <a:pt x="1719489" y="29310"/>
                    <a:pt x="1725916" y="44828"/>
                    <a:pt x="1725916" y="61009"/>
                  </a:cubicBezTo>
                  <a:lnTo>
                    <a:pt x="1725916" y="444752"/>
                  </a:lnTo>
                  <a:cubicBezTo>
                    <a:pt x="1725916" y="460933"/>
                    <a:pt x="1719489" y="476451"/>
                    <a:pt x="1708047" y="487892"/>
                  </a:cubicBezTo>
                  <a:cubicBezTo>
                    <a:pt x="1696606" y="499333"/>
                    <a:pt x="1681088" y="505761"/>
                    <a:pt x="1664907" y="505761"/>
                  </a:cubicBezTo>
                  <a:lnTo>
                    <a:pt x="61009" y="505761"/>
                  </a:lnTo>
                  <a:cubicBezTo>
                    <a:pt x="44828" y="505761"/>
                    <a:pt x="29310" y="499333"/>
                    <a:pt x="17869" y="487892"/>
                  </a:cubicBezTo>
                  <a:cubicBezTo>
                    <a:pt x="6428" y="476451"/>
                    <a:pt x="0" y="460933"/>
                    <a:pt x="0" y="444752"/>
                  </a:cubicBezTo>
                  <a:lnTo>
                    <a:pt x="0" y="61009"/>
                  </a:lnTo>
                  <a:cubicBezTo>
                    <a:pt x="0" y="44828"/>
                    <a:pt x="6428" y="29310"/>
                    <a:pt x="17869" y="17869"/>
                  </a:cubicBezTo>
                  <a:cubicBezTo>
                    <a:pt x="29310" y="6428"/>
                    <a:pt x="44828" y="0"/>
                    <a:pt x="61009" y="0"/>
                  </a:cubicBezTo>
                  <a:close/>
                </a:path>
              </a:pathLst>
            </a:custGeom>
            <a:solidFill>
              <a:srgbClr val="65A53F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725916" cy="601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09130" y="4358594"/>
            <a:ext cx="6471814" cy="1816287"/>
            <a:chOff x="0" y="0"/>
            <a:chExt cx="1725916" cy="484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5916" cy="484371"/>
            </a:xfrm>
            <a:custGeom>
              <a:avLst/>
              <a:gdLst/>
              <a:ahLst/>
              <a:cxnLst/>
              <a:rect l="l" t="t" r="r" b="b"/>
              <a:pathLst>
                <a:path w="1725916" h="484371">
                  <a:moveTo>
                    <a:pt x="61009" y="0"/>
                  </a:moveTo>
                  <a:lnTo>
                    <a:pt x="1664907" y="0"/>
                  </a:lnTo>
                  <a:cubicBezTo>
                    <a:pt x="1681088" y="0"/>
                    <a:pt x="1696606" y="6428"/>
                    <a:pt x="1708047" y="17869"/>
                  </a:cubicBezTo>
                  <a:cubicBezTo>
                    <a:pt x="1719489" y="29310"/>
                    <a:pt x="1725916" y="44828"/>
                    <a:pt x="1725916" y="61009"/>
                  </a:cubicBezTo>
                  <a:lnTo>
                    <a:pt x="1725916" y="423362"/>
                  </a:lnTo>
                  <a:cubicBezTo>
                    <a:pt x="1725916" y="439543"/>
                    <a:pt x="1719489" y="455061"/>
                    <a:pt x="1708047" y="466502"/>
                  </a:cubicBezTo>
                  <a:cubicBezTo>
                    <a:pt x="1696606" y="477943"/>
                    <a:pt x="1681088" y="484371"/>
                    <a:pt x="1664907" y="484371"/>
                  </a:cubicBezTo>
                  <a:lnTo>
                    <a:pt x="61009" y="484371"/>
                  </a:lnTo>
                  <a:cubicBezTo>
                    <a:pt x="44828" y="484371"/>
                    <a:pt x="29310" y="477943"/>
                    <a:pt x="17869" y="466502"/>
                  </a:cubicBezTo>
                  <a:cubicBezTo>
                    <a:pt x="6428" y="455061"/>
                    <a:pt x="0" y="439543"/>
                    <a:pt x="0" y="423362"/>
                  </a:cubicBezTo>
                  <a:lnTo>
                    <a:pt x="0" y="61009"/>
                  </a:lnTo>
                  <a:cubicBezTo>
                    <a:pt x="0" y="44828"/>
                    <a:pt x="6428" y="29310"/>
                    <a:pt x="17869" y="17869"/>
                  </a:cubicBezTo>
                  <a:cubicBezTo>
                    <a:pt x="29310" y="6428"/>
                    <a:pt x="44828" y="0"/>
                    <a:pt x="61009" y="0"/>
                  </a:cubicBezTo>
                  <a:close/>
                </a:path>
              </a:pathLst>
            </a:custGeom>
            <a:solidFill>
              <a:srgbClr val="65A53F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725916" cy="57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09130" y="6406862"/>
            <a:ext cx="6471814" cy="1650965"/>
            <a:chOff x="0" y="0"/>
            <a:chExt cx="1725916" cy="4402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25916" cy="440283"/>
            </a:xfrm>
            <a:custGeom>
              <a:avLst/>
              <a:gdLst/>
              <a:ahLst/>
              <a:cxnLst/>
              <a:rect l="l" t="t" r="r" b="b"/>
              <a:pathLst>
                <a:path w="1725916" h="440283">
                  <a:moveTo>
                    <a:pt x="61009" y="0"/>
                  </a:moveTo>
                  <a:lnTo>
                    <a:pt x="1664907" y="0"/>
                  </a:lnTo>
                  <a:cubicBezTo>
                    <a:pt x="1681088" y="0"/>
                    <a:pt x="1696606" y="6428"/>
                    <a:pt x="1708047" y="17869"/>
                  </a:cubicBezTo>
                  <a:cubicBezTo>
                    <a:pt x="1719489" y="29310"/>
                    <a:pt x="1725916" y="44828"/>
                    <a:pt x="1725916" y="61009"/>
                  </a:cubicBezTo>
                  <a:lnTo>
                    <a:pt x="1725916" y="379274"/>
                  </a:lnTo>
                  <a:cubicBezTo>
                    <a:pt x="1725916" y="395454"/>
                    <a:pt x="1719489" y="410972"/>
                    <a:pt x="1708047" y="422414"/>
                  </a:cubicBezTo>
                  <a:cubicBezTo>
                    <a:pt x="1696606" y="433855"/>
                    <a:pt x="1681088" y="440283"/>
                    <a:pt x="1664907" y="440283"/>
                  </a:cubicBezTo>
                  <a:lnTo>
                    <a:pt x="61009" y="440283"/>
                  </a:lnTo>
                  <a:cubicBezTo>
                    <a:pt x="44828" y="440283"/>
                    <a:pt x="29310" y="433855"/>
                    <a:pt x="17869" y="422414"/>
                  </a:cubicBezTo>
                  <a:cubicBezTo>
                    <a:pt x="6428" y="410972"/>
                    <a:pt x="0" y="395454"/>
                    <a:pt x="0" y="379274"/>
                  </a:cubicBezTo>
                  <a:lnTo>
                    <a:pt x="0" y="61009"/>
                  </a:lnTo>
                  <a:cubicBezTo>
                    <a:pt x="0" y="44828"/>
                    <a:pt x="6428" y="29310"/>
                    <a:pt x="17869" y="17869"/>
                  </a:cubicBezTo>
                  <a:cubicBezTo>
                    <a:pt x="29310" y="6428"/>
                    <a:pt x="44828" y="0"/>
                    <a:pt x="61009" y="0"/>
                  </a:cubicBezTo>
                  <a:close/>
                </a:path>
              </a:pathLst>
            </a:custGeom>
            <a:solidFill>
              <a:srgbClr val="65A53F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725916" cy="53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23997" y="2611190"/>
            <a:ext cx="1170266" cy="1180051"/>
            <a:chOff x="0" y="0"/>
            <a:chExt cx="900499" cy="9080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0499" cy="908028"/>
            </a:xfrm>
            <a:custGeom>
              <a:avLst/>
              <a:gdLst/>
              <a:ahLst/>
              <a:cxnLst/>
              <a:rect l="l" t="t" r="r" b="b"/>
              <a:pathLst>
                <a:path w="900499" h="908028">
                  <a:moveTo>
                    <a:pt x="450250" y="0"/>
                  </a:moveTo>
                  <a:cubicBezTo>
                    <a:pt x="201584" y="0"/>
                    <a:pt x="0" y="203269"/>
                    <a:pt x="0" y="454014"/>
                  </a:cubicBezTo>
                  <a:cubicBezTo>
                    <a:pt x="0" y="704759"/>
                    <a:pt x="201584" y="908028"/>
                    <a:pt x="450250" y="908028"/>
                  </a:cubicBezTo>
                  <a:cubicBezTo>
                    <a:pt x="698916" y="908028"/>
                    <a:pt x="900499" y="704759"/>
                    <a:pt x="900499" y="454014"/>
                  </a:cubicBezTo>
                  <a:cubicBezTo>
                    <a:pt x="900499" y="203269"/>
                    <a:pt x="698916" y="0"/>
                    <a:pt x="450250" y="0"/>
                  </a:cubicBez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4422" y="-95847"/>
              <a:ext cx="731656" cy="91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6"/>
                </a:lnSpc>
              </a:pPr>
              <a:r>
                <a:rPr lang="en-US" sz="3387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23997" y="576420"/>
            <a:ext cx="1170266" cy="1180051"/>
            <a:chOff x="0" y="0"/>
            <a:chExt cx="900499" cy="9080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00499" cy="908028"/>
            </a:xfrm>
            <a:custGeom>
              <a:avLst/>
              <a:gdLst/>
              <a:ahLst/>
              <a:cxnLst/>
              <a:rect l="l" t="t" r="r" b="b"/>
              <a:pathLst>
                <a:path w="900499" h="908028">
                  <a:moveTo>
                    <a:pt x="450250" y="0"/>
                  </a:moveTo>
                  <a:cubicBezTo>
                    <a:pt x="201584" y="0"/>
                    <a:pt x="0" y="203269"/>
                    <a:pt x="0" y="454014"/>
                  </a:cubicBezTo>
                  <a:cubicBezTo>
                    <a:pt x="0" y="704759"/>
                    <a:pt x="201584" y="908028"/>
                    <a:pt x="450250" y="908028"/>
                  </a:cubicBezTo>
                  <a:cubicBezTo>
                    <a:pt x="698916" y="908028"/>
                    <a:pt x="900499" y="704759"/>
                    <a:pt x="900499" y="454014"/>
                  </a:cubicBezTo>
                  <a:cubicBezTo>
                    <a:pt x="900499" y="203269"/>
                    <a:pt x="698916" y="0"/>
                    <a:pt x="450250" y="0"/>
                  </a:cubicBez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4422" y="-95847"/>
              <a:ext cx="731656" cy="91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6"/>
                </a:lnSpc>
              </a:pPr>
              <a:r>
                <a:rPr lang="en-US" sz="3387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23997" y="4623421"/>
            <a:ext cx="1170266" cy="1180051"/>
            <a:chOff x="0" y="0"/>
            <a:chExt cx="900499" cy="9080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00499" cy="908028"/>
            </a:xfrm>
            <a:custGeom>
              <a:avLst/>
              <a:gdLst/>
              <a:ahLst/>
              <a:cxnLst/>
              <a:rect l="l" t="t" r="r" b="b"/>
              <a:pathLst>
                <a:path w="900499" h="908028">
                  <a:moveTo>
                    <a:pt x="450250" y="0"/>
                  </a:moveTo>
                  <a:cubicBezTo>
                    <a:pt x="201584" y="0"/>
                    <a:pt x="0" y="203269"/>
                    <a:pt x="0" y="454014"/>
                  </a:cubicBezTo>
                  <a:cubicBezTo>
                    <a:pt x="0" y="704759"/>
                    <a:pt x="201584" y="908028"/>
                    <a:pt x="450250" y="908028"/>
                  </a:cubicBezTo>
                  <a:cubicBezTo>
                    <a:pt x="698916" y="908028"/>
                    <a:pt x="900499" y="704759"/>
                    <a:pt x="900499" y="454014"/>
                  </a:cubicBezTo>
                  <a:cubicBezTo>
                    <a:pt x="900499" y="203269"/>
                    <a:pt x="698916" y="0"/>
                    <a:pt x="450250" y="0"/>
                  </a:cubicBez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4422" y="-95847"/>
              <a:ext cx="731656" cy="91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6"/>
                </a:lnSpc>
              </a:pPr>
              <a:r>
                <a:rPr lang="en-US" sz="3387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23997" y="6642319"/>
            <a:ext cx="1170266" cy="1180051"/>
            <a:chOff x="0" y="0"/>
            <a:chExt cx="900499" cy="90802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00499" cy="908028"/>
            </a:xfrm>
            <a:custGeom>
              <a:avLst/>
              <a:gdLst/>
              <a:ahLst/>
              <a:cxnLst/>
              <a:rect l="l" t="t" r="r" b="b"/>
              <a:pathLst>
                <a:path w="900499" h="908028">
                  <a:moveTo>
                    <a:pt x="450250" y="0"/>
                  </a:moveTo>
                  <a:cubicBezTo>
                    <a:pt x="201584" y="0"/>
                    <a:pt x="0" y="203269"/>
                    <a:pt x="0" y="454014"/>
                  </a:cubicBezTo>
                  <a:cubicBezTo>
                    <a:pt x="0" y="704759"/>
                    <a:pt x="201584" y="908028"/>
                    <a:pt x="450250" y="908028"/>
                  </a:cubicBezTo>
                  <a:cubicBezTo>
                    <a:pt x="698916" y="908028"/>
                    <a:pt x="900499" y="704759"/>
                    <a:pt x="900499" y="454014"/>
                  </a:cubicBezTo>
                  <a:cubicBezTo>
                    <a:pt x="900499" y="203269"/>
                    <a:pt x="698916" y="0"/>
                    <a:pt x="450250" y="0"/>
                  </a:cubicBez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4422" y="-95847"/>
              <a:ext cx="731656" cy="91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6"/>
                </a:lnSpc>
              </a:pPr>
              <a:r>
                <a:rPr lang="en-US" sz="3387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0" y="-18382"/>
            <a:ext cx="8194519" cy="10701862"/>
            <a:chOff x="0" y="0"/>
            <a:chExt cx="2158227" cy="28185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58227" cy="2818597"/>
            </a:xfrm>
            <a:custGeom>
              <a:avLst/>
              <a:gdLst/>
              <a:ahLst/>
              <a:cxnLst/>
              <a:rect l="l" t="t" r="r" b="b"/>
              <a:pathLst>
                <a:path w="2158227" h="2818597">
                  <a:moveTo>
                    <a:pt x="0" y="0"/>
                  </a:moveTo>
                  <a:lnTo>
                    <a:pt x="2158227" y="0"/>
                  </a:lnTo>
                  <a:lnTo>
                    <a:pt x="2158227" y="2818597"/>
                  </a:lnTo>
                  <a:lnTo>
                    <a:pt x="0" y="2818597"/>
                  </a:ln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0"/>
              <a:ext cx="2158227" cy="291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0" y="4177689"/>
            <a:ext cx="8194519" cy="6109311"/>
            <a:chOff x="0" y="0"/>
            <a:chExt cx="760275" cy="5668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60275" cy="566813"/>
            </a:xfrm>
            <a:custGeom>
              <a:avLst/>
              <a:gdLst/>
              <a:ahLst/>
              <a:cxnLst/>
              <a:rect l="l" t="t" r="r" b="b"/>
              <a:pathLst>
                <a:path w="760275" h="566813">
                  <a:moveTo>
                    <a:pt x="0" y="0"/>
                  </a:moveTo>
                  <a:lnTo>
                    <a:pt x="760275" y="0"/>
                  </a:lnTo>
                  <a:lnTo>
                    <a:pt x="760275" y="566813"/>
                  </a:lnTo>
                  <a:lnTo>
                    <a:pt x="0" y="566813"/>
                  </a:lnTo>
                  <a:close/>
                </a:path>
              </a:pathLst>
            </a:custGeom>
            <a:blipFill>
              <a:blip r:embed="rId2"/>
              <a:stretch>
                <a:fillRect t="-299" b="-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21745" y="8362627"/>
            <a:ext cx="6471814" cy="1650965"/>
            <a:chOff x="0" y="0"/>
            <a:chExt cx="1725916" cy="4402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25916" cy="440283"/>
            </a:xfrm>
            <a:custGeom>
              <a:avLst/>
              <a:gdLst/>
              <a:ahLst/>
              <a:cxnLst/>
              <a:rect l="l" t="t" r="r" b="b"/>
              <a:pathLst>
                <a:path w="1725916" h="440283">
                  <a:moveTo>
                    <a:pt x="61009" y="0"/>
                  </a:moveTo>
                  <a:lnTo>
                    <a:pt x="1664907" y="0"/>
                  </a:lnTo>
                  <a:cubicBezTo>
                    <a:pt x="1681088" y="0"/>
                    <a:pt x="1696606" y="6428"/>
                    <a:pt x="1708047" y="17869"/>
                  </a:cubicBezTo>
                  <a:cubicBezTo>
                    <a:pt x="1719489" y="29310"/>
                    <a:pt x="1725916" y="44828"/>
                    <a:pt x="1725916" y="61009"/>
                  </a:cubicBezTo>
                  <a:lnTo>
                    <a:pt x="1725916" y="379274"/>
                  </a:lnTo>
                  <a:cubicBezTo>
                    <a:pt x="1725916" y="395454"/>
                    <a:pt x="1719489" y="410972"/>
                    <a:pt x="1708047" y="422414"/>
                  </a:cubicBezTo>
                  <a:cubicBezTo>
                    <a:pt x="1696606" y="433855"/>
                    <a:pt x="1681088" y="440283"/>
                    <a:pt x="1664907" y="440283"/>
                  </a:cubicBezTo>
                  <a:lnTo>
                    <a:pt x="61009" y="440283"/>
                  </a:lnTo>
                  <a:cubicBezTo>
                    <a:pt x="44828" y="440283"/>
                    <a:pt x="29310" y="433855"/>
                    <a:pt x="17869" y="422414"/>
                  </a:cubicBezTo>
                  <a:cubicBezTo>
                    <a:pt x="6428" y="410972"/>
                    <a:pt x="0" y="395454"/>
                    <a:pt x="0" y="379274"/>
                  </a:cubicBezTo>
                  <a:lnTo>
                    <a:pt x="0" y="61009"/>
                  </a:lnTo>
                  <a:cubicBezTo>
                    <a:pt x="0" y="44828"/>
                    <a:pt x="6428" y="29310"/>
                    <a:pt x="17869" y="17869"/>
                  </a:cubicBezTo>
                  <a:cubicBezTo>
                    <a:pt x="29310" y="6428"/>
                    <a:pt x="44828" y="0"/>
                    <a:pt x="61009" y="0"/>
                  </a:cubicBezTo>
                  <a:close/>
                </a:path>
              </a:pathLst>
            </a:custGeom>
            <a:solidFill>
              <a:srgbClr val="65A53F">
                <a:alpha val="2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0"/>
              <a:ext cx="1725916" cy="53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23997" y="8629327"/>
            <a:ext cx="1170266" cy="1180051"/>
            <a:chOff x="0" y="0"/>
            <a:chExt cx="900499" cy="90802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00499" cy="908028"/>
            </a:xfrm>
            <a:custGeom>
              <a:avLst/>
              <a:gdLst/>
              <a:ahLst/>
              <a:cxnLst/>
              <a:rect l="l" t="t" r="r" b="b"/>
              <a:pathLst>
                <a:path w="900499" h="908028">
                  <a:moveTo>
                    <a:pt x="450250" y="0"/>
                  </a:moveTo>
                  <a:cubicBezTo>
                    <a:pt x="201584" y="0"/>
                    <a:pt x="0" y="203269"/>
                    <a:pt x="0" y="454014"/>
                  </a:cubicBezTo>
                  <a:cubicBezTo>
                    <a:pt x="0" y="704759"/>
                    <a:pt x="201584" y="908028"/>
                    <a:pt x="450250" y="908028"/>
                  </a:cubicBezTo>
                  <a:cubicBezTo>
                    <a:pt x="698916" y="908028"/>
                    <a:pt x="900499" y="704759"/>
                    <a:pt x="900499" y="454014"/>
                  </a:cubicBezTo>
                  <a:cubicBezTo>
                    <a:pt x="900499" y="203269"/>
                    <a:pt x="698916" y="0"/>
                    <a:pt x="450250" y="0"/>
                  </a:cubicBezTo>
                  <a:close/>
                </a:path>
              </a:pathLst>
            </a:custGeom>
            <a:solidFill>
              <a:srgbClr val="65A5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4422" y="-95847"/>
              <a:ext cx="731656" cy="91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6"/>
                </a:lnSpc>
              </a:pPr>
              <a:r>
                <a:rPr lang="en-US" sz="3387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730962" y="1256409"/>
            <a:ext cx="7024455" cy="1802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1"/>
              </a:lnSpc>
            </a:pPr>
            <a:r>
              <a:rPr lang="en-US" sz="6586">
                <a:solidFill>
                  <a:srgbClr val="FFFFFF"/>
                </a:solidFill>
                <a:latin typeface="Sifonn"/>
                <a:ea typeface="Sifonn"/>
                <a:cs typeface="Sifonn"/>
                <a:sym typeface="Sifonn"/>
              </a:rPr>
              <a:t>Staying the course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53703" y="2761984"/>
            <a:ext cx="5454135" cy="126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3 Times per year</a:t>
            </a:r>
          </a:p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New screener list of 5 screeners</a:t>
            </a:r>
          </a:p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Screening covers all required components for dyslexia screening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953703" y="1218486"/>
            <a:ext cx="5454135" cy="32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Report due by August 1, 2025.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53703" y="4990374"/>
            <a:ext cx="5454135" cy="32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Included as part of screening reporting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953703" y="7343281"/>
            <a:ext cx="5454135" cy="32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Report due by August 1, 2025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953703" y="2365109"/>
            <a:ext cx="5454135" cy="43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 b="1">
                <a:solidFill>
                  <a:srgbClr val="34571F"/>
                </a:solidFill>
                <a:latin typeface="Poppins Bold"/>
                <a:ea typeface="Poppins Bold"/>
                <a:cs typeface="Poppins Bold"/>
                <a:sym typeface="Poppins Bold"/>
              </a:rPr>
              <a:t>Universal Screening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953703" y="330339"/>
            <a:ext cx="5454135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 b="1">
                <a:solidFill>
                  <a:srgbClr val="34571F"/>
                </a:solidFill>
                <a:latin typeface="Poppins Bold"/>
                <a:ea typeface="Poppins Bold"/>
                <a:cs typeface="Poppins Bold"/>
                <a:sym typeface="Poppins Bold"/>
              </a:rPr>
              <a:t>High-Quality Instructional Materials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953703" y="4483520"/>
            <a:ext cx="5454135" cy="43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 b="1">
                <a:solidFill>
                  <a:srgbClr val="34571F"/>
                </a:solidFill>
                <a:latin typeface="Poppins Bold"/>
                <a:ea typeface="Poppins Bold"/>
                <a:cs typeface="Poppins Bold"/>
                <a:sym typeface="Poppins Bold"/>
              </a:rPr>
              <a:t>Tiered Reading Support Plans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953703" y="6527306"/>
            <a:ext cx="5454135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 b="1">
                <a:solidFill>
                  <a:srgbClr val="34571F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Learning for K-3 Teachers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953703" y="8572177"/>
            <a:ext cx="5454135" cy="43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499" b="1">
                <a:solidFill>
                  <a:srgbClr val="34571F"/>
                </a:solidFill>
                <a:latin typeface="Poppins Bold"/>
                <a:ea typeface="Poppins Bold"/>
                <a:cs typeface="Poppins Bold"/>
                <a:sym typeface="Poppins Bold"/>
              </a:rPr>
              <a:t>Required Reporting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953703" y="9073864"/>
            <a:ext cx="5454135" cy="63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18" lvl="1" indent="-206559" algn="l">
              <a:lnSpc>
                <a:spcPts val="2544"/>
              </a:lnSpc>
              <a:buFont typeface="Arial"/>
              <a:buChar char="•"/>
            </a:pPr>
            <a:r>
              <a:rPr lang="en-US" sz="1913">
                <a:solidFill>
                  <a:srgbClr val="34571F"/>
                </a:solidFill>
                <a:latin typeface="Poppins"/>
                <a:ea typeface="Poppins"/>
                <a:cs typeface="Poppins"/>
                <a:sym typeface="Poppins"/>
              </a:rPr>
              <a:t>New certification of distribution of dyslexia handbook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Custom</PresentationFormat>
  <Paragraphs>142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Masters of Literacy</dc:title>
  <dc:creator>Amy Denty</dc:creator>
  <cp:lastModifiedBy>Amy Denty</cp:lastModifiedBy>
  <cp:revision>8</cp:revision>
  <dcterms:created xsi:type="dcterms:W3CDTF">2006-08-16T00:00:00Z</dcterms:created>
  <dcterms:modified xsi:type="dcterms:W3CDTF">2025-04-14T14:26:44Z</dcterms:modified>
  <dc:identifier>DAGkQe1sPs0</dc:identifier>
</cp:coreProperties>
</file>