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57" r:id="rId2"/>
    <p:sldId id="595" r:id="rId3"/>
    <p:sldId id="598" r:id="rId4"/>
    <p:sldId id="597" r:id="rId5"/>
    <p:sldId id="367" r:id="rId6"/>
    <p:sldId id="601" r:id="rId7"/>
    <p:sldId id="583" r:id="rId8"/>
    <p:sldId id="599" r:id="rId9"/>
    <p:sldId id="363" r:id="rId10"/>
    <p:sldId id="602" r:id="rId11"/>
    <p:sldId id="366" r:id="rId12"/>
    <p:sldId id="369" r:id="rId13"/>
    <p:sldId id="358" r:id="rId14"/>
    <p:sldId id="273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as, Brooke" initials="LB" lastIdx="1" clrIdx="0">
    <p:extLst>
      <p:ext uri="{19B8F6BF-5375-455C-9EA6-DF929625EA0E}">
        <p15:presenceInfo xmlns:p15="http://schemas.microsoft.com/office/powerpoint/2012/main" userId="Lucas, Broo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48ACE"/>
    <a:srgbClr val="7EA9D4"/>
    <a:srgbClr val="ED7E33"/>
    <a:srgbClr val="87A4D9"/>
    <a:srgbClr val="799AD5"/>
    <a:srgbClr val="3BB377"/>
    <a:srgbClr val="FFFF66"/>
    <a:srgbClr val="CCFF33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6" autoAdjust="0"/>
    <p:restoredTop sz="94362" autoAdjust="0"/>
  </p:normalViewPr>
  <p:slideViewPr>
    <p:cSldViewPr snapToGrid="0">
      <p:cViewPr varScale="1">
        <p:scale>
          <a:sx n="115" d="100"/>
          <a:sy n="115" d="100"/>
        </p:scale>
        <p:origin x="684" y="13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638"/>
    </p:cViewPr>
  </p:sorterViewPr>
  <p:notesViewPr>
    <p:cSldViewPr snapToGrid="0">
      <p:cViewPr varScale="1">
        <p:scale>
          <a:sx n="78" d="100"/>
          <a:sy n="78" d="100"/>
        </p:scale>
        <p:origin x="274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56980591568831"/>
          <c:y val="0.18686753282172383"/>
          <c:w val="0.61301317533328104"/>
          <c:h val="0.77392930313414299"/>
        </c:manualLayout>
      </c:layout>
      <c:doughnutChart>
        <c:varyColors val="1"/>
        <c:ser>
          <c:idx val="0"/>
          <c:order val="0"/>
          <c:spPr>
            <a:solidFill>
              <a:srgbClr val="5B9BD5">
                <a:alpha val="80000"/>
              </a:srgbClr>
            </a:solidFill>
          </c:spPr>
          <c:dPt>
            <c:idx val="0"/>
            <c:bubble3D val="0"/>
            <c:spPr>
              <a:solidFill>
                <a:srgbClr val="5B9BD5">
                  <a:alpha val="80000"/>
                </a:srgbClr>
              </a:soli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AD1-4BAD-BAFB-8938AEC53737}"/>
              </c:ext>
            </c:extLst>
          </c:dPt>
          <c:dPt>
            <c:idx val="1"/>
            <c:bubble3D val="0"/>
            <c:spPr>
              <a:solidFill>
                <a:srgbClr val="5B9BD5">
                  <a:lumMod val="50000"/>
                  <a:alpha val="80000"/>
                </a:srgbClr>
              </a:soli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AD1-4BAD-BAFB-8938AEC53737}"/>
              </c:ext>
            </c:extLst>
          </c:dPt>
          <c:dPt>
            <c:idx val="2"/>
            <c:bubble3D val="0"/>
            <c:spPr>
              <a:solidFill>
                <a:srgbClr val="5B9BD5">
                  <a:lumMod val="40000"/>
                  <a:lumOff val="60000"/>
                  <a:alpha val="80000"/>
                </a:srgbClr>
              </a:soli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AD1-4BAD-BAFB-8938AEC53737}"/>
              </c:ext>
            </c:extLst>
          </c:dPt>
          <c:dPt>
            <c:idx val="3"/>
            <c:bubble3D val="0"/>
            <c:spPr>
              <a:solidFill>
                <a:srgbClr val="5B9BD5">
                  <a:lumMod val="75000"/>
                  <a:alpha val="80000"/>
                </a:srgbClr>
              </a:soli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AD1-4BAD-BAFB-8938AEC53737}"/>
              </c:ext>
            </c:extLst>
          </c:dPt>
          <c:dPt>
            <c:idx val="4"/>
            <c:bubble3D val="0"/>
            <c:spPr>
              <a:solidFill>
                <a:srgbClr val="5B9BD5">
                  <a:alpha val="80000"/>
                </a:srgbClr>
              </a:soli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AD1-4BAD-BAFB-8938AEC53737}"/>
              </c:ext>
            </c:extLst>
          </c:dPt>
          <c:dPt>
            <c:idx val="5"/>
            <c:bubble3D val="0"/>
            <c:spPr>
              <a:solidFill>
                <a:srgbClr val="5B9BD5">
                  <a:lumMod val="40000"/>
                  <a:lumOff val="60000"/>
                  <a:alpha val="80000"/>
                </a:srgbClr>
              </a:soli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AD1-4BAD-BAFB-8938AEC53737}"/>
              </c:ext>
            </c:extLst>
          </c:dPt>
          <c:dPt>
            <c:idx val="6"/>
            <c:bubble3D val="0"/>
            <c:spPr>
              <a:solidFill>
                <a:srgbClr val="5B9BD5">
                  <a:lumMod val="20000"/>
                  <a:lumOff val="80000"/>
                  <a:alpha val="80000"/>
                </a:srgbClr>
              </a:soli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EAD1-4BAD-BAFB-8938AEC53737}"/>
              </c:ext>
            </c:extLst>
          </c:dPt>
          <c:dLbls>
            <c:dLbl>
              <c:idx val="0"/>
              <c:layout>
                <c:manualLayout>
                  <c:x val="4.9041464016597834E-3"/>
                  <c:y val="2.056785066292633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ysClr val="windowText" lastClr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defRPr>
                    </a:pPr>
                    <a:fld id="{30695140-A44E-4AD6-BE6F-66F02105C67E}" type="CATEGORYNAME">
                      <a:rPr lang="en-US"/>
                      <a:pPr>
                        <a:defRPr>
                          <a:solidFill>
                            <a:sysClr val="windowText" lastClr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pPr>
                      <a:t>[CATEGORY NAME]</a:t>
                    </a:fld>
                    <a:r>
                      <a:rPr lang="en-US" baseline="0" dirty="0"/>
                      <a:t>
56%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86525779766473"/>
                      <c:h val="0.201314894657007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AD1-4BAD-BAFB-8938AEC53737}"/>
                </c:ext>
              </c:extLst>
            </c:dLbl>
            <c:dLbl>
              <c:idx val="1"/>
              <c:layout>
                <c:manualLayout>
                  <c:x val="-0.12991043020631846"/>
                  <c:y val="9.412763623129501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ysClr val="windowText" lastClr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defRPr>
                    </a:pPr>
                    <a:fld id="{771D6534-BCBD-4AF5-A09F-2E0DC6A1C37B}" type="CATEGORYNAME">
                      <a:rPr lang="en-US" dirty="0"/>
                      <a:pPr>
                        <a:defRPr>
                          <a:solidFill>
                            <a:sysClr val="windowText" lastClr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pPr>
                      <a:t>[CATEGORY NAME]</a:t>
                    </a:fld>
                    <a:r>
                      <a:rPr lang="en-US" baseline="0" dirty="0"/>
                      <a:t>
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577429735696227"/>
                      <c:h val="0.131937747883443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AD1-4BAD-BAFB-8938AEC53737}"/>
                </c:ext>
              </c:extLst>
            </c:dLbl>
            <c:dLbl>
              <c:idx val="2"/>
              <c:layout>
                <c:manualLayout>
                  <c:x val="-0.154015401540154"/>
                  <c:y val="8.7623210077450008E-3"/>
                </c:manualLayout>
              </c:layout>
              <c:tx>
                <c:rich>
                  <a:bodyPr/>
                  <a:lstStyle/>
                  <a:p>
                    <a:fld id="{A3C957B4-1346-44CA-A215-8C35A2823C15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15%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AD1-4BAD-BAFB-8938AEC53737}"/>
                </c:ext>
              </c:extLst>
            </c:dLbl>
            <c:dLbl>
              <c:idx val="3"/>
              <c:layout>
                <c:manualLayout>
                  <c:x val="-0.15502341869792494"/>
                  <c:y val="-3.44088120987044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D1-4BAD-BAFB-8938AEC53737}"/>
                </c:ext>
              </c:extLst>
            </c:dLbl>
            <c:dLbl>
              <c:idx val="4"/>
              <c:layout>
                <c:manualLayout>
                  <c:x val="-0.13050660222619731"/>
                  <c:y val="-8.8952135417081787E-2"/>
                </c:manualLayout>
              </c:layout>
              <c:tx>
                <c:rich>
                  <a:bodyPr/>
                  <a:lstStyle/>
                  <a:p>
                    <a:fld id="{AD0393C2-49C9-467A-B832-68878C78107B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17317534101162"/>
                      <c:h val="0.104923267372760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AD1-4BAD-BAFB-8938AEC53737}"/>
                </c:ext>
              </c:extLst>
            </c:dLbl>
            <c:dLbl>
              <c:idx val="5"/>
              <c:layout>
                <c:manualLayout>
                  <c:x val="-8.8745257464212648E-2"/>
                  <c:y val="-0.1198004247722726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ysClr val="windowText" lastClr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defRPr>
                    </a:pPr>
                    <a:fld id="{919C4797-4E05-4088-AA67-73BC5868D492}" type="CATEGORYNAME">
                      <a:rPr lang="en-US"/>
                      <a:pPr>
                        <a:defRPr>
                          <a:solidFill>
                            <a:sysClr val="windowText" lastClr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pPr>
                      <a:t>[CATEGORY NAME]</a:t>
                    </a:fld>
                    <a:r>
                      <a:rPr lang="en-US" baseline="0" dirty="0"/>
                      <a:t>
12%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32739418009801"/>
                      <c:h val="0.16780563547153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EAD1-4BAD-BAFB-8938AEC53737}"/>
                </c:ext>
              </c:extLst>
            </c:dLbl>
            <c:dLbl>
              <c:idx val="6"/>
              <c:layout>
                <c:manualLayout>
                  <c:x val="-1.5172072675390146E-3"/>
                  <c:y val="-0.165954064026649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253568632661791"/>
                      <c:h val="0.144055645433366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EAD1-4BAD-BAFB-8938AEC537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Sheet1!$B$7:$B$13</c:f>
              <c:strCache>
                <c:ptCount val="7"/>
                <c:pt idx="0">
                  <c:v>Maximum Plan</c:v>
                </c:pt>
                <c:pt idx="1">
                  <c:v>Option 1</c:v>
                </c:pt>
                <c:pt idx="2">
                  <c:v>Option 2</c:v>
                </c:pt>
                <c:pt idx="3">
                  <c:v>Option 3</c:v>
                </c:pt>
                <c:pt idx="4">
                  <c:v>Option 4</c:v>
                </c:pt>
                <c:pt idx="5">
                  <c:v>Option 2 Pop-Up</c:v>
                </c:pt>
                <c:pt idx="6">
                  <c:v>Option 3 Pop-Up</c:v>
                </c:pt>
              </c:strCache>
            </c:strRef>
          </c:cat>
          <c:val>
            <c:numRef>
              <c:f>Sheet1!$C$7:$C$13</c:f>
              <c:numCache>
                <c:formatCode>_(* #,##0_);_(* \(#,##0\);_(* "-"_);_(@_)</c:formatCode>
                <c:ptCount val="7"/>
                <c:pt idx="0">
                  <c:v>79523</c:v>
                </c:pt>
                <c:pt idx="1">
                  <c:v>6164</c:v>
                </c:pt>
                <c:pt idx="2">
                  <c:v>18944</c:v>
                </c:pt>
                <c:pt idx="3">
                  <c:v>6983</c:v>
                </c:pt>
                <c:pt idx="4">
                  <c:v>1923</c:v>
                </c:pt>
                <c:pt idx="5">
                  <c:v>15021</c:v>
                </c:pt>
                <c:pt idx="6">
                  <c:v>7700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AD1-4BAD-BAFB-8938AEC53737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  <c:holeSize val="4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rgbClr val="002060"/>
                </a:solidFill>
              </a:rPr>
              <a:t>**Fiscal Year Employments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2338145231846"/>
          <c:y val="0.15729184893554973"/>
          <c:w val="0.81654396325459322"/>
          <c:h val="0.730679133858267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'RTW thru 2025'!$I$4:$I$8</c:f>
              <c:strCache>
                <c:ptCount val="5"/>
                <c:pt idx="0">
                  <c:v>14406</c:v>
                </c:pt>
                <c:pt idx="1">
                  <c:v>15855</c:v>
                </c:pt>
                <c:pt idx="2">
                  <c:v>15064</c:v>
                </c:pt>
                <c:pt idx="3">
                  <c:v>13532</c:v>
                </c:pt>
                <c:pt idx="4">
                  <c:v>11557</c:v>
                </c:pt>
              </c:strCache>
            </c:strRef>
          </c:tx>
          <c:spPr>
            <a:gradFill flip="none" rotWithShape="1">
              <a:gsLst>
                <a:gs pos="0">
                  <a:schemeClr val="accent6"/>
                </a:gs>
                <a:gs pos="75000">
                  <a:schemeClr val="accent6">
                    <a:lumMod val="60000"/>
                    <a:lumOff val="40000"/>
                  </a:schemeClr>
                </a:gs>
                <a:gs pos="51000">
                  <a:schemeClr val="accent6">
                    <a:alpha val="75000"/>
                  </a:schemeClr>
                </a:gs>
                <a:gs pos="100000">
                  <a:schemeClr val="accent6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1111111111111115E-4"/>
                  <c:y val="-1.3256049406096674E-1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14,406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9E-42AA-BDD4-57BBE6BE6B07}"/>
                </c:ext>
              </c:extLst>
            </c:dLbl>
            <c:dLbl>
              <c:idx val="1"/>
              <c:layout>
                <c:manualLayout>
                  <c:x val="-7.1111111111111115E-4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15,855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9E-42AA-BDD4-57BBE6BE6B07}"/>
                </c:ext>
              </c:extLst>
            </c:dLbl>
            <c:dLbl>
              <c:idx val="2"/>
              <c:layout>
                <c:manualLayout>
                  <c:x val="-2.48888888888888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15,064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9E-42AA-BDD4-57BBE6BE6B07}"/>
                </c:ext>
              </c:extLst>
            </c:dLbl>
            <c:dLbl>
              <c:idx val="3"/>
              <c:layout>
                <c:manualLayout>
                  <c:x val="-7.1111111111111115E-4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13,532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9E-42AA-BDD4-57BBE6BE6B07}"/>
                </c:ext>
              </c:extLst>
            </c:dLbl>
            <c:dLbl>
              <c:idx val="4"/>
              <c:layout>
                <c:manualLayout>
                  <c:x val="-7.1111111111111115E-4"/>
                  <c:y val="3.615327965757435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11,557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9E-42AA-BDD4-57BBE6BE6B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'RTW thru 2025'!$B$4:$B$8</c:f>
              <c:strCache>
                <c:ptCount val="5"/>
                <c:pt idx="0">
                  <c:v>FY 2025</c:v>
                </c:pt>
                <c:pt idx="1">
                  <c:v>FY 2024</c:v>
                </c:pt>
                <c:pt idx="2">
                  <c:v>FY 2023</c:v>
                </c:pt>
                <c:pt idx="3">
                  <c:v>FY 2022</c:v>
                </c:pt>
                <c:pt idx="4">
                  <c:v>FY 2021</c:v>
                </c:pt>
              </c:strCache>
              <c:extLst/>
            </c:strRef>
          </c:cat>
          <c:val>
            <c:numRef>
              <c:f>'RTW thru 2025'!$I$4:$I$9</c:f>
              <c:numCache>
                <c:formatCode>General</c:formatCode>
                <c:ptCount val="5"/>
                <c:pt idx="0">
                  <c:v>14406</c:v>
                </c:pt>
                <c:pt idx="1">
                  <c:v>15855</c:v>
                </c:pt>
                <c:pt idx="2">
                  <c:v>15064</c:v>
                </c:pt>
                <c:pt idx="3">
                  <c:v>13532</c:v>
                </c:pt>
                <c:pt idx="4">
                  <c:v>11557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DA9E-42AA-BDD4-57BBE6BE6B0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overlap val="-58"/>
        <c:axId val="913784768"/>
        <c:axId val="913802240"/>
      </c:barChart>
      <c:catAx>
        <c:axId val="913784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3802240"/>
        <c:crosses val="autoZero"/>
        <c:auto val="1"/>
        <c:lblAlgn val="ctr"/>
        <c:lblOffset val="100"/>
        <c:noMultiLvlLbl val="0"/>
      </c:catAx>
      <c:valAx>
        <c:axId val="91380224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3784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92D050"/>
      </a:solidFill>
      <a:round/>
    </a:ln>
    <a:effectLst>
      <a:glow rad="63500">
        <a:schemeClr val="accent6">
          <a:satMod val="175000"/>
          <a:alpha val="40000"/>
        </a:schemeClr>
      </a:glow>
    </a:effectLst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0.80258</cdr:x>
      <cdr:y>0.8305</cdr:y>
    </cdr:from>
    <cdr:to>
      <cdr:x>0.98522</cdr:x>
      <cdr:y>0.91482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54024" y="2042657"/>
          <a:ext cx="1514169" cy="2073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000" b="0" i="1" dirty="0">
              <a:solidFill>
                <a:srgbClr val="0070C0"/>
              </a:solidFill>
            </a:rPr>
            <a:t>Through </a:t>
          </a:r>
          <a:r>
            <a:rPr lang="en-US" sz="1000" i="1" dirty="0">
              <a:solidFill>
                <a:srgbClr val="0070C0"/>
              </a:solidFill>
            </a:rPr>
            <a:t>February 2025</a:t>
          </a:r>
          <a:endParaRPr lang="en-US" sz="1000" b="0" i="1" dirty="0">
            <a:solidFill>
              <a:srgbClr val="0070C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32" tIns="46564" rIns="93132" bIns="4656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3" y="0"/>
            <a:ext cx="3037840" cy="466434"/>
          </a:xfrm>
          <a:prstGeom prst="rect">
            <a:avLst/>
          </a:prstGeom>
        </p:spPr>
        <p:txBody>
          <a:bodyPr vert="horz" lIns="93132" tIns="46564" rIns="93132" bIns="46564" rtlCol="0"/>
          <a:lstStyle>
            <a:lvl1pPr algn="r">
              <a:defRPr sz="1200"/>
            </a:lvl1pPr>
          </a:lstStyle>
          <a:p>
            <a:fld id="{BE97C65E-0CF0-4474-8A14-2794AF664F1D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2" tIns="46564" rIns="93132" bIns="4656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7"/>
            <a:ext cx="5608320" cy="3660458"/>
          </a:xfrm>
          <a:prstGeom prst="rect">
            <a:avLst/>
          </a:prstGeom>
        </p:spPr>
        <p:txBody>
          <a:bodyPr vert="horz" lIns="93132" tIns="46564" rIns="93132" bIns="4656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32" tIns="46564" rIns="93132" bIns="4656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3" y="8829967"/>
            <a:ext cx="3037840" cy="466433"/>
          </a:xfrm>
          <a:prstGeom prst="rect">
            <a:avLst/>
          </a:prstGeom>
        </p:spPr>
        <p:txBody>
          <a:bodyPr vert="horz" lIns="93132" tIns="46564" rIns="93132" bIns="46564" rtlCol="0" anchor="b"/>
          <a:lstStyle>
            <a:lvl1pPr algn="r">
              <a:defRPr sz="1200"/>
            </a:lvl1pPr>
          </a:lstStyle>
          <a:p>
            <a:fld id="{145DD103-0778-4433-BC68-603F3829A2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958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B2045-2105-42D7-90C4-F11703F3910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21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5DD103-0778-4433-BC68-603F3829A2A1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759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ECF48-797C-4321-93C0-6A2B52A4E6C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647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65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5DD103-0778-4433-BC68-603F3829A2A1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065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863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DD103-0778-4433-BC68-603F3829A2A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738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DD103-0778-4433-BC68-603F3829A2A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481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77A9-C3A0-4E7A-BF9C-B6727AA90E09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69F67-F322-4EEE-9D67-7E8C4DCAD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056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2CE20-7326-4E6D-BFA3-FBE2AF38DAAF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69F67-F322-4EEE-9D67-7E8C4DCAD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254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9025-F35A-4387-9D93-1B378B17B41F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69F67-F322-4EEE-9D67-7E8C4DCAD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80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A3A9-982A-4B2F-9DFE-1FAEFDF47385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38357AA-0210-4AF8-B049-59768C28FC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-95183"/>
            <a:ext cx="10210800" cy="13698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79269"/>
            <a:ext cx="1349721" cy="71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2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52B9-DEE0-4F85-9BAE-015311710268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69F67-F322-4EEE-9D67-7E8C4DCAD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936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AC87-001C-44F4-A792-96A3AEA0D12A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69F67-F322-4EEE-9D67-7E8C4DCAD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8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A185-27C5-481F-8CD8-6D2C5D206894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69F67-F322-4EEE-9D67-7E8C4DCAD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39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9007B-A517-4BAB-8ABA-88D6A63F3F21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69F67-F322-4EEE-9D67-7E8C4DCAD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64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202D-0153-4D9E-878F-4C9B01E88A3D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69F67-F322-4EEE-9D67-7E8C4DCAD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90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E0DE-A6E9-44B1-9BD8-622CFE141E0F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69F67-F322-4EEE-9D67-7E8C4DCAD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79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110B-FE6A-4773-878F-1CD39B75EABE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69F67-F322-4EEE-9D67-7E8C4DCAD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322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0EA6F-D522-4C12-8395-D85DB31F5350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69F67-F322-4EEE-9D67-7E8C4DCAD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81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47" Type="http://schemas.openxmlformats.org/officeDocument/2006/relationships/image" Target="../media/image51.png"/><Relationship Id="rId50" Type="http://schemas.openxmlformats.org/officeDocument/2006/relationships/image" Target="../media/image54.png"/><Relationship Id="rId55" Type="http://schemas.openxmlformats.org/officeDocument/2006/relationships/image" Target="../media/image5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9" Type="http://schemas.openxmlformats.org/officeDocument/2006/relationships/image" Target="../media/image33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45" Type="http://schemas.openxmlformats.org/officeDocument/2006/relationships/image" Target="../media/image49.png"/><Relationship Id="rId53" Type="http://schemas.openxmlformats.org/officeDocument/2006/relationships/image" Target="../media/image57.png"/><Relationship Id="rId58" Type="http://schemas.openxmlformats.org/officeDocument/2006/relationships/image" Target="../media/image62.png"/><Relationship Id="rId5" Type="http://schemas.openxmlformats.org/officeDocument/2006/relationships/image" Target="../media/image9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43" Type="http://schemas.openxmlformats.org/officeDocument/2006/relationships/image" Target="../media/image47.png"/><Relationship Id="rId48" Type="http://schemas.openxmlformats.org/officeDocument/2006/relationships/image" Target="../media/image52.png"/><Relationship Id="rId56" Type="http://schemas.openxmlformats.org/officeDocument/2006/relationships/image" Target="../media/image60.png"/><Relationship Id="rId8" Type="http://schemas.openxmlformats.org/officeDocument/2006/relationships/image" Target="../media/image12.png"/><Relationship Id="rId51" Type="http://schemas.openxmlformats.org/officeDocument/2006/relationships/image" Target="../media/image55.png"/><Relationship Id="rId3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46" Type="http://schemas.openxmlformats.org/officeDocument/2006/relationships/image" Target="../media/image50.png"/><Relationship Id="rId59" Type="http://schemas.openxmlformats.org/officeDocument/2006/relationships/image" Target="../media/image63.jpg"/><Relationship Id="rId20" Type="http://schemas.openxmlformats.org/officeDocument/2006/relationships/image" Target="../media/image24.png"/><Relationship Id="rId41" Type="http://schemas.openxmlformats.org/officeDocument/2006/relationships/image" Target="../media/image45.png"/><Relationship Id="rId54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49" Type="http://schemas.openxmlformats.org/officeDocument/2006/relationships/image" Target="../media/image53.png"/><Relationship Id="rId57" Type="http://schemas.openxmlformats.org/officeDocument/2006/relationships/image" Target="../media/image61.png"/><Relationship Id="rId10" Type="http://schemas.openxmlformats.org/officeDocument/2006/relationships/image" Target="../media/image14.png"/><Relationship Id="rId31" Type="http://schemas.openxmlformats.org/officeDocument/2006/relationships/image" Target="../media/image35.png"/><Relationship Id="rId44" Type="http://schemas.openxmlformats.org/officeDocument/2006/relationships/image" Target="../media/image48.png"/><Relationship Id="rId52" Type="http://schemas.openxmlformats.org/officeDocument/2006/relationships/image" Target="../media/image56.png"/><Relationship Id="rId60" Type="http://schemas.openxmlformats.org/officeDocument/2006/relationships/image" Target="../media/image6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510B91-AAD7-4279-BE56-A7C529E9E8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25" r="7236" b="30884"/>
          <a:stretch/>
        </p:blipFill>
        <p:spPr>
          <a:xfrm>
            <a:off x="563902" y="3027835"/>
            <a:ext cx="2244990" cy="1837764"/>
          </a:xfrm>
          <a:prstGeom prst="rect">
            <a:avLst/>
          </a:prstGeom>
        </p:spPr>
      </p:pic>
      <p:pic>
        <p:nvPicPr>
          <p:cNvPr id="7" name="Picture 6" descr="white logo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9261" y="235098"/>
            <a:ext cx="755961" cy="867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29" y="-17928"/>
            <a:ext cx="9233647" cy="18377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67313" y="2170552"/>
            <a:ext cx="52631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GSSA Bootstrap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TRS Update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April 16, 2025</a:t>
            </a:r>
          </a:p>
          <a:p>
            <a:pPr algn="ctr"/>
            <a:endParaRPr lang="en-US" sz="2400" i="1" spc="-1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i="1" spc="-1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i="1" spc="-150" dirty="0">
                <a:latin typeface="Calibri" panose="020F0502020204030204" pitchFamily="34" charset="0"/>
                <a:cs typeface="Calibri" panose="020F0502020204030204" pitchFamily="34" charset="0"/>
              </a:rPr>
              <a:t>L. C. (Buster) Evans, </a:t>
            </a:r>
            <a:r>
              <a:rPr lang="en-US" sz="2400" i="1" spc="-150" dirty="0" err="1">
                <a:latin typeface="Calibri" panose="020F0502020204030204" pitchFamily="34" charset="0"/>
                <a:cs typeface="Calibri" panose="020F0502020204030204" pitchFamily="34" charset="0"/>
              </a:rPr>
              <a:t>Ed.D</a:t>
            </a:r>
            <a:r>
              <a:rPr lang="en-US" sz="2400" i="1" spc="-15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US" sz="2400" i="1" spc="-150" dirty="0">
                <a:latin typeface="Calibri" panose="020F0502020204030204" pitchFamily="34" charset="0"/>
                <a:cs typeface="Calibri" panose="020F0502020204030204" pitchFamily="34" charset="0"/>
              </a:rPr>
              <a:t>Executive Director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634" y="394839"/>
            <a:ext cx="1328063" cy="7073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027F9F-DE96-47EB-B313-5E7F5196F568}"/>
              </a:ext>
            </a:extLst>
          </p:cNvPr>
          <p:cNvSpPr/>
          <p:nvPr/>
        </p:nvSpPr>
        <p:spPr>
          <a:xfrm>
            <a:off x="563902" y="332788"/>
            <a:ext cx="32993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TRS Updates!</a:t>
            </a:r>
            <a:endParaRPr lang="en-US" sz="4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733FAB-BBAF-4D9C-A5CA-F24067C92BB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67" r="57313"/>
          <a:stretch/>
        </p:blipFill>
        <p:spPr>
          <a:xfrm>
            <a:off x="6335110" y="2896161"/>
            <a:ext cx="2116110" cy="210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44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40419E-D6EC-4F58-83F3-B58735627D35}"/>
              </a:ext>
            </a:extLst>
          </p:cNvPr>
          <p:cNvSpPr/>
          <p:nvPr/>
        </p:nvSpPr>
        <p:spPr>
          <a:xfrm>
            <a:off x="333058" y="3300014"/>
            <a:ext cx="3257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 Monthly Employment Type Volume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7DE517-4059-4457-86A9-1117D23548B2}"/>
              </a:ext>
            </a:extLst>
          </p:cNvPr>
          <p:cNvSpPr/>
          <p:nvPr/>
        </p:nvSpPr>
        <p:spPr>
          <a:xfrm>
            <a:off x="205072" y="3865791"/>
            <a:ext cx="3425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Highest Volume: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Part-Time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9F2A45-38EA-428F-A385-461BA978D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5" y="1310132"/>
            <a:ext cx="2731898" cy="17246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39163" y="205854"/>
            <a:ext cx="8682356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pidOffice"/>
                <a:ea typeface="+mn-ea"/>
                <a:cs typeface="+mn-cs"/>
              </a:rPr>
              <a:t>Working After Retirement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2AD6BBC-7CB4-43A8-9DE4-7FE188DE6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7938" y="1202109"/>
            <a:ext cx="7886700" cy="2710279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4200" b="1" dirty="0"/>
              <a:t>Total HB 385 since July 1, 2022:  </a:t>
            </a:r>
            <a:r>
              <a:rPr lang="en-US" sz="2400" b="1" dirty="0"/>
              <a:t>	</a:t>
            </a:r>
            <a:r>
              <a:rPr lang="en-US" sz="4200" b="1" dirty="0">
                <a:solidFill>
                  <a:srgbClr val="339966"/>
                </a:solidFill>
              </a:rPr>
              <a:t>1,235</a:t>
            </a:r>
            <a:endParaRPr lang="en-US" sz="4200" i="1" dirty="0">
              <a:solidFill>
                <a:srgbClr val="339966"/>
              </a:solidFill>
            </a:endParaRPr>
          </a:p>
          <a:p>
            <a:pPr marL="0" indent="0" algn="ctr">
              <a:buNone/>
            </a:pPr>
            <a:r>
              <a:rPr lang="en-US" sz="2900" b="1" dirty="0"/>
              <a:t>(auto approvals, rejections, &amp; manually reviewed submissions)</a:t>
            </a:r>
          </a:p>
          <a:p>
            <a:pPr marL="0" indent="0">
              <a:buNone/>
            </a:pPr>
            <a:endParaRPr lang="en-US" sz="2100" b="1" dirty="0"/>
          </a:p>
          <a:p>
            <a:pPr marL="0" indent="0">
              <a:buNone/>
            </a:pPr>
            <a:r>
              <a:rPr lang="en-US" b="1" dirty="0"/>
              <a:t>			</a:t>
            </a:r>
            <a:r>
              <a:rPr lang="en-US" sz="3800" b="1" dirty="0"/>
              <a:t>*242 = New Approvals for FY’23</a:t>
            </a:r>
          </a:p>
          <a:p>
            <a:pPr marL="0" indent="0">
              <a:buNone/>
            </a:pPr>
            <a:r>
              <a:rPr lang="en-US" sz="3800" b="1" dirty="0"/>
              <a:t>			*382 = New Approvals for FY’24</a:t>
            </a:r>
          </a:p>
          <a:p>
            <a:pPr marL="0" indent="0">
              <a:buNone/>
            </a:pPr>
            <a:r>
              <a:rPr lang="en-US" sz="3800" b="1" dirty="0"/>
              <a:t>			</a:t>
            </a:r>
          </a:p>
          <a:p>
            <a:pPr marL="2743200" lvl="6" indent="0">
              <a:buNone/>
            </a:pPr>
            <a:r>
              <a:rPr lang="en-US" sz="3800" b="1" dirty="0"/>
              <a:t>*203 = New Approvals for FY’25 </a:t>
            </a:r>
          </a:p>
          <a:p>
            <a:pPr marL="0" indent="0">
              <a:buNone/>
            </a:pPr>
            <a:r>
              <a:rPr lang="en-US" sz="3800" b="1" dirty="0"/>
              <a:t>			*</a:t>
            </a:r>
            <a:r>
              <a:rPr lang="en-US" sz="3800" b="1" u="sng" dirty="0"/>
              <a:t>251 = Reapproved for FY’25 </a:t>
            </a:r>
            <a:r>
              <a:rPr lang="en-US" sz="2500" b="1" dirty="0"/>
              <a:t>(From previous year)</a:t>
            </a:r>
          </a:p>
          <a:p>
            <a:pPr marL="0" indent="0">
              <a:buNone/>
            </a:pPr>
            <a:r>
              <a:rPr lang="en-US" sz="2400" b="1" dirty="0"/>
              <a:t>			</a:t>
            </a:r>
            <a:r>
              <a:rPr lang="en-US" sz="3800" b="1" dirty="0"/>
              <a:t>*454 = Total Approved/Working in FY’25 </a:t>
            </a:r>
            <a:r>
              <a:rPr lang="en-US" sz="3600" b="1" dirty="0"/>
              <a:t> </a:t>
            </a:r>
          </a:p>
          <a:p>
            <a:pPr marL="0" indent="0">
              <a:buNone/>
            </a:pPr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Explosion: 8 Points 12">
            <a:extLst>
              <a:ext uri="{FF2B5EF4-FFF2-40B4-BE49-F238E27FC236}">
                <a16:creationId xmlns:a16="http://schemas.microsoft.com/office/drawing/2014/main" id="{493437E6-2653-42BE-8AF2-46B74B5D51CC}"/>
              </a:ext>
            </a:extLst>
          </p:cNvPr>
          <p:cNvSpPr/>
          <p:nvPr/>
        </p:nvSpPr>
        <p:spPr>
          <a:xfrm>
            <a:off x="2645668" y="2084832"/>
            <a:ext cx="2195113" cy="1344168"/>
          </a:xfrm>
          <a:prstGeom prst="irregularSeal1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As of</a:t>
            </a:r>
          </a:p>
          <a:p>
            <a:pPr algn="ctr"/>
            <a:r>
              <a:rPr lang="en-US" sz="1400" b="1" dirty="0"/>
              <a:t> March 7, 2025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219EA1C4-2C29-436F-8544-6FA61D31F6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39069"/>
              </p:ext>
            </p:extLst>
          </p:nvPr>
        </p:nvGraphicFramePr>
        <p:xfrm>
          <a:off x="426629" y="4203700"/>
          <a:ext cx="8290741" cy="2308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08640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1086D0-BF66-462B-915D-DBAF6C2C6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64" y="-8433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Plan for Retirement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FCA6A4F-D70D-4FD7-B58F-FD7260585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935" y="1455611"/>
            <a:ext cx="7886700" cy="414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Spend time planning your retirement!</a:t>
            </a:r>
          </a:p>
          <a:p>
            <a:pPr marL="685800" lvl="1" indent="-342900">
              <a:lnSpc>
                <a:spcPct val="107000"/>
              </a:lnSpc>
              <a:spcAft>
                <a:spcPts val="6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website</a:t>
            </a:r>
          </a:p>
          <a:p>
            <a:pPr marL="685800" lvl="1" indent="-342900">
              <a:lnSpc>
                <a:spcPct val="107000"/>
              </a:lnSpc>
              <a:spcAft>
                <a:spcPts val="6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planners</a:t>
            </a:r>
          </a:p>
          <a:p>
            <a:pPr marL="685800" lvl="1" indent="-342900">
              <a:lnSpc>
                <a:spcPct val="107000"/>
              </a:lnSpc>
              <a:spcAft>
                <a:spcPts val="6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podcasts</a:t>
            </a:r>
          </a:p>
          <a:p>
            <a:pPr marL="685800" lvl="1" indent="-342900">
              <a:lnSpc>
                <a:spcPct val="107000"/>
              </a:lnSpc>
              <a:spcAft>
                <a:spcPts val="6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YouTube, FB, and other media</a:t>
            </a:r>
          </a:p>
          <a:p>
            <a:pPr marL="685800" lvl="1" indent="-342900">
              <a:lnSpc>
                <a:spcPct val="107000"/>
              </a:lnSpc>
              <a:spcAft>
                <a:spcPts val="6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Take it to Macon! 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582" y="4322619"/>
            <a:ext cx="3448515" cy="22990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0FCE2F-1D87-4B17-977D-976013B3C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766" y="130048"/>
            <a:ext cx="1060796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3" y="97836"/>
            <a:ext cx="5915025" cy="66322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orpidOffice"/>
              </a:rPr>
              <a:t>Some 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02" y="1257658"/>
            <a:ext cx="7960178" cy="3263504"/>
          </a:xfrm>
        </p:spPr>
        <p:txBody>
          <a:bodyPr>
            <a:noAutofit/>
          </a:bodyPr>
          <a:lstStyle/>
          <a:p>
            <a:r>
              <a:rPr lang="en-US" sz="2400" b="1" dirty="0"/>
              <a:t>Working after retirement</a:t>
            </a:r>
          </a:p>
          <a:p>
            <a:pPr lvl="1"/>
            <a:r>
              <a:rPr lang="en-US" dirty="0"/>
              <a:t>No pre-arranged agreements</a:t>
            </a:r>
          </a:p>
          <a:p>
            <a:pPr lvl="1"/>
            <a:r>
              <a:rPr lang="en-US" dirty="0"/>
              <a:t>One month break in service</a:t>
            </a:r>
          </a:p>
          <a:p>
            <a:pPr lvl="1"/>
            <a:r>
              <a:rPr lang="en-US" dirty="0"/>
              <a:t>Salary limitations</a:t>
            </a:r>
          </a:p>
          <a:p>
            <a:pPr lvl="1"/>
            <a:r>
              <a:rPr lang="en-US" dirty="0"/>
              <a:t>EVF on file with TRS</a:t>
            </a:r>
          </a:p>
          <a:p>
            <a:pPr lvl="1"/>
            <a:r>
              <a:rPr lang="en-US" dirty="0"/>
              <a:t>Audit processes continue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sz="2400" b="1" dirty="0"/>
              <a:t>Outreach</a:t>
            </a:r>
          </a:p>
          <a:p>
            <a:pPr lvl="1"/>
            <a:r>
              <a:rPr lang="en-US" dirty="0"/>
              <a:t>Pre-retirement workshops and counseling</a:t>
            </a:r>
          </a:p>
          <a:p>
            <a:pPr lvl="1"/>
            <a:r>
              <a:rPr lang="en-US" dirty="0"/>
              <a:t>Mid-career workshops</a:t>
            </a:r>
          </a:p>
          <a:p>
            <a:pPr lvl="1"/>
            <a:r>
              <a:rPr lang="en-US" dirty="0"/>
              <a:t>Employer Training</a:t>
            </a:r>
          </a:p>
          <a:p>
            <a:pPr lvl="1"/>
            <a:r>
              <a:rPr lang="en-US" dirty="0"/>
              <a:t>Growing YouTube content on demand!</a:t>
            </a:r>
          </a:p>
          <a:p>
            <a:pPr lvl="1"/>
            <a:r>
              <a:rPr lang="en-US" dirty="0"/>
              <a:t>Like/follow us on Facebook!</a:t>
            </a:r>
          </a:p>
          <a:p>
            <a:pPr lvl="1"/>
            <a:r>
              <a:rPr lang="en-US" dirty="0"/>
              <a:t>Check out our Podcast – “Your Retirement in Focus”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991" y="1103933"/>
            <a:ext cx="2688138" cy="2684410"/>
          </a:xfrm>
          <a:prstGeom prst="rect">
            <a:avLst/>
          </a:prstGeom>
        </p:spPr>
      </p:pic>
      <p:pic>
        <p:nvPicPr>
          <p:cNvPr id="1026" name="Picture 2" descr="Image result for facebook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754" y="5455971"/>
            <a:ext cx="1403451" cy="106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7453B2-4139-454B-8EA4-3F8DEDBD6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7671" y="4006042"/>
            <a:ext cx="2091285" cy="117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58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7999F-1537-4A94-A18E-7C46F6757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59" y="-141289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Favorite Stat!!!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748" y="1334602"/>
            <a:ext cx="8450425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of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April 1, 2025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85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our beneficiaries are over 100…and 14 of them are men!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7602">
            <a:off x="585583" y="2729593"/>
            <a:ext cx="3646270" cy="29352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685" y="3572459"/>
            <a:ext cx="4760060" cy="24921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44431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DEA981-76B7-4737-B13B-DAB859C531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2" b="15833"/>
          <a:stretch/>
        </p:blipFill>
        <p:spPr>
          <a:xfrm rot="20978525">
            <a:off x="-19050" y="1562025"/>
            <a:ext cx="5020235" cy="32980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6576"/>
            <a:ext cx="5934635" cy="5468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0371" y="2875002"/>
            <a:ext cx="79956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85549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5048681" y="5028820"/>
            <a:ext cx="855951" cy="829974"/>
            <a:chOff x="4096511" y="1422565"/>
            <a:chExt cx="1255395" cy="1217295"/>
          </a:xfrm>
        </p:grpSpPr>
        <p:sp>
          <p:nvSpPr>
            <p:cNvPr id="6" name="object 6"/>
            <p:cNvSpPr/>
            <p:nvPr/>
          </p:nvSpPr>
          <p:spPr>
            <a:xfrm>
              <a:off x="4197845" y="1434363"/>
              <a:ext cx="1052449" cy="80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181563" y="2612821"/>
              <a:ext cx="1085011" cy="151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108310" y="1422565"/>
              <a:ext cx="1231519" cy="121720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096511" y="1428470"/>
              <a:ext cx="1255115" cy="120540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250294" y="1442389"/>
              <a:ext cx="95427" cy="11704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4102417" y="1442389"/>
              <a:ext cx="95427" cy="117043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207040" y="4214390"/>
            <a:ext cx="925253" cy="408230"/>
          </a:xfrm>
          <a:prstGeom prst="rect">
            <a:avLst/>
          </a:prstGeom>
        </p:spPr>
        <p:txBody>
          <a:bodyPr vert="horz" wrap="square" lIns="0" tIns="48491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A39061"/>
                </a:solidFill>
                <a:effectLst/>
                <a:uLnTx/>
                <a:uFillTx/>
                <a:latin typeface="Corbel"/>
                <a:ea typeface="+mn-ea"/>
                <a:cs typeface="Calibri"/>
              </a:rPr>
              <a:t>Mr. Chris McGraw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alibri"/>
            </a:endParaRPr>
          </a:p>
          <a:p>
            <a:pPr marL="90056" marR="87458" lvl="0" indent="-866" algn="ctr" defTabSz="914400" rtl="0" eaLnBrk="1" fontAlgn="auto" latinLnBrk="0" hangingPunct="1">
              <a:lnSpc>
                <a:spcPct val="102099"/>
              </a:lnSpc>
              <a:spcBef>
                <a:spcPts val="2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82" b="0" i="0" u="none" strike="noStrike" kern="1200" cap="none" spc="-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Appointed </a:t>
            </a:r>
            <a:r>
              <a:rPr kumimoji="0" sz="682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by </a:t>
            </a:r>
            <a:r>
              <a:rPr kumimoji="0" sz="682" b="0" i="0" u="none" strike="noStrike" kern="1200" cap="none" spc="-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the  Board </a:t>
            </a:r>
            <a:r>
              <a:rPr kumimoji="0" sz="682" b="0" i="0" u="none" strike="noStrike" kern="1200" cap="none" spc="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of</a:t>
            </a:r>
            <a:r>
              <a:rPr kumimoji="0" sz="682" b="0" i="0" u="none" strike="noStrike" kern="1200" cap="none" spc="-41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 </a:t>
            </a:r>
            <a:r>
              <a:rPr kumimoji="0" sz="682" b="0" i="0" u="none" strike="noStrike" kern="1200" cap="none" spc="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Regents</a:t>
            </a:r>
            <a:endParaRPr kumimoji="0" sz="68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69220" y="5998139"/>
            <a:ext cx="1243711" cy="408230"/>
          </a:xfrm>
          <a:prstGeom prst="rect">
            <a:avLst/>
          </a:prstGeom>
        </p:spPr>
        <p:txBody>
          <a:bodyPr vert="horz" wrap="square" lIns="0" tIns="48491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A39061"/>
                </a:solidFill>
                <a:effectLst/>
                <a:uLnTx/>
                <a:uFillTx/>
                <a:latin typeface="Corbel"/>
                <a:ea typeface="+mn-ea"/>
                <a:cs typeface="Calibri"/>
              </a:rPr>
              <a:t>Mr. Christopher M. Swanson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alibri"/>
            </a:endParaRPr>
          </a:p>
          <a:p>
            <a:pPr marL="160629" marR="148505" lvl="0" indent="0" algn="ctr" defTabSz="914400" rtl="0" eaLnBrk="1" fontAlgn="auto" latinLnBrk="0" hangingPunct="1">
              <a:lnSpc>
                <a:spcPct val="102099"/>
              </a:lnSpc>
              <a:spcBef>
                <a:spcPts val="2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82" b="0" i="0" u="none" strike="noStrike" kern="1200" cap="none" spc="7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Appointed </a:t>
            </a:r>
            <a:r>
              <a:rPr kumimoji="0" sz="682" b="0" i="0" u="none" strike="noStrike" kern="1200" cap="none" spc="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by</a:t>
            </a:r>
            <a:r>
              <a:rPr kumimoji="0" sz="682" b="0" i="0" u="none" strike="noStrike" kern="1200" cap="none" spc="-4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 </a:t>
            </a:r>
            <a:r>
              <a:rPr kumimoji="0" sz="682" b="0" i="0" u="none" strike="noStrike" kern="1200" cap="none" spc="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the  </a:t>
            </a:r>
            <a:r>
              <a:rPr kumimoji="0" sz="682" b="0" i="0" u="none" strike="noStrike" kern="1200" cap="none" spc="7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Governor</a:t>
            </a:r>
            <a:endParaRPr kumimoji="0" sz="68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14262" y="6444587"/>
            <a:ext cx="838633" cy="218813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246789" marR="3463" lvl="0" indent="-238562" algn="l" defTabSz="914400" rtl="0" eaLnBrk="1" fontAlgn="auto" latinLnBrk="0" hangingPunct="1">
              <a:lnSpc>
                <a:spcPct val="102099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82" b="0" i="0" u="none" strike="noStrike" kern="1200" cap="none" spc="-7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3-Year </a:t>
            </a:r>
            <a:r>
              <a:rPr kumimoji="0" sz="682" b="0" i="0" u="none" strike="noStrike" kern="1200" cap="none" spc="-1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Term </a:t>
            </a:r>
            <a:r>
              <a:rPr kumimoji="0" sz="682" b="0" i="0" u="none" strike="noStrike" kern="1200" cap="none" spc="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Expiring  </a:t>
            </a:r>
            <a:r>
              <a:rPr kumimoji="0" lang="en-US" sz="682" b="0" i="0" u="none" strike="noStrike" kern="1200" cap="none" spc="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07/01/27</a:t>
            </a:r>
            <a:endParaRPr kumimoji="0" sz="68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180520" y="5065798"/>
            <a:ext cx="847292" cy="833438"/>
            <a:chOff x="2421661" y="6811365"/>
            <a:chExt cx="1242695" cy="1222375"/>
          </a:xfrm>
        </p:grpSpPr>
        <p:sp>
          <p:nvSpPr>
            <p:cNvPr id="24" name="object 24"/>
            <p:cNvSpPr/>
            <p:nvPr/>
          </p:nvSpPr>
          <p:spPr>
            <a:xfrm>
              <a:off x="2516263" y="6823151"/>
              <a:ext cx="1052982" cy="1066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2515476" y="8010347"/>
              <a:ext cx="1054557" cy="1099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2433447" y="6811365"/>
              <a:ext cx="1218603" cy="122177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2421661" y="6817258"/>
              <a:ext cx="1242187" cy="120997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2427554" y="6833819"/>
              <a:ext cx="75031" cy="12495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3570033" y="7885722"/>
              <a:ext cx="82016" cy="12462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2427554" y="6833819"/>
              <a:ext cx="88709" cy="11765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2569070" y="6817258"/>
              <a:ext cx="1026706" cy="2432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3641953" y="6893356"/>
              <a:ext cx="8051" cy="1842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3569246" y="6833819"/>
              <a:ext cx="82803" cy="12495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882430" y="4239846"/>
            <a:ext cx="925253" cy="315512"/>
          </a:xfrm>
          <a:prstGeom prst="rect">
            <a:avLst/>
          </a:prstGeom>
        </p:spPr>
        <p:txBody>
          <a:bodyPr vert="horz" wrap="square" lIns="0" tIns="48491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A39061"/>
                </a:solidFill>
                <a:effectLst/>
                <a:uLnTx/>
                <a:uFillTx/>
                <a:latin typeface="Corbel"/>
                <a:ea typeface="+mn-ea"/>
                <a:cs typeface="Calibri"/>
              </a:rPr>
              <a:t>Mr. Steven N. McCoy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alibri"/>
            </a:endParaRPr>
          </a:p>
          <a:p>
            <a:pPr marL="5629" marR="0" lvl="0" indent="0" algn="ctr" defTabSz="914400" rtl="0" eaLnBrk="1" fontAlgn="auto" latinLnBrk="0" hangingPunct="1">
              <a:lnSpc>
                <a:spcPct val="100000"/>
              </a:lnSpc>
              <a:spcBef>
                <a:spcPts val="26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82" b="0" i="0" u="none" strike="noStrike" kern="1200" cap="none" spc="7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State</a:t>
            </a:r>
            <a:r>
              <a:rPr kumimoji="0" sz="682" b="0" i="0" u="none" strike="noStrike" kern="1200" cap="none" spc="-2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 </a:t>
            </a:r>
            <a:r>
              <a:rPr kumimoji="0" sz="682" b="0" i="0" u="none" strike="noStrike" kern="1200" cap="none" spc="7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Treasurer</a:t>
            </a:r>
            <a:endParaRPr kumimoji="0" sz="68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994115" y="4618287"/>
            <a:ext cx="747713" cy="115458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8659" marR="0" lvl="0" indent="0" algn="l" defTabSz="914400" rtl="0" eaLnBrk="1" fontAlgn="auto" latinLnBrk="0" hangingPunct="1">
              <a:lnSpc>
                <a:spcPct val="100000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82" b="0" i="0" u="none" strike="noStrike" kern="1200" cap="none" spc="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Ex-Officio</a:t>
            </a:r>
            <a:r>
              <a:rPr kumimoji="0" sz="682" b="0" i="0" u="none" strike="noStrike" kern="1200" cap="none" spc="-37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 </a:t>
            </a:r>
            <a:r>
              <a:rPr kumimoji="0" sz="682" b="0" i="0" u="none" strike="noStrike" kern="1200" cap="none" spc="7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Member</a:t>
            </a:r>
            <a:endParaRPr kumimoji="0" sz="68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883859" y="3367512"/>
            <a:ext cx="858116" cy="841231"/>
            <a:chOff x="5759487" y="4242815"/>
            <a:chExt cx="1258570" cy="1233805"/>
          </a:xfrm>
        </p:grpSpPr>
        <p:sp>
          <p:nvSpPr>
            <p:cNvPr id="37" name="object 37"/>
            <p:cNvSpPr/>
            <p:nvPr/>
          </p:nvSpPr>
          <p:spPr>
            <a:xfrm>
              <a:off x="5851702" y="4254614"/>
              <a:ext cx="1073924" cy="1169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5843574" y="5448934"/>
              <a:ext cx="1090180" cy="1565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5771273" y="4242815"/>
              <a:ext cx="1234782" cy="123357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5759487" y="4248708"/>
              <a:ext cx="1258354" cy="122177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6925627" y="4266310"/>
              <a:ext cx="86321" cy="118262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5765380" y="4266310"/>
              <a:ext cx="86321" cy="118262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335936" y="4214390"/>
            <a:ext cx="823046" cy="408230"/>
          </a:xfrm>
          <a:prstGeom prst="rect">
            <a:avLst/>
          </a:prstGeom>
        </p:spPr>
        <p:txBody>
          <a:bodyPr vert="horz" wrap="square" lIns="0" tIns="48491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A39061"/>
                </a:solidFill>
                <a:effectLst/>
                <a:uLnTx/>
                <a:uFillTx/>
                <a:latin typeface="Corbel"/>
                <a:ea typeface="+mn-ea"/>
                <a:cs typeface="Calibri"/>
              </a:rPr>
              <a:t>Ms. Miriam Shook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alibri"/>
            </a:endParaRPr>
          </a:p>
          <a:p>
            <a:pPr marL="103478" marR="103045" lvl="0" indent="0" algn="ctr" defTabSz="914400" rtl="0" eaLnBrk="1" fontAlgn="auto" latinLnBrk="0" hangingPunct="1">
              <a:lnSpc>
                <a:spcPct val="102099"/>
              </a:lnSpc>
              <a:spcBef>
                <a:spcPts val="2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82" b="0" i="0" u="none" strike="noStrike" kern="1200" cap="none" spc="-11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Appointed</a:t>
            </a:r>
            <a:r>
              <a:rPr kumimoji="0" lang="en-US" sz="682" b="0" i="0" u="none" strike="noStrike" kern="1200" cap="none" spc="-11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 </a:t>
            </a:r>
            <a:r>
              <a:rPr kumimoji="0" sz="682" b="0" i="0" u="none" strike="noStrike" kern="1200" cap="none" spc="-92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 </a:t>
            </a:r>
            <a:r>
              <a:rPr kumimoji="0" sz="682" b="0" i="0" u="none" strike="noStrike" kern="1200" cap="none" spc="-1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by</a:t>
            </a:r>
            <a:r>
              <a:rPr kumimoji="0" lang="en-US" sz="682" b="0" i="0" u="none" strike="noStrike" kern="1200" cap="none" spc="-1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 </a:t>
            </a:r>
            <a:r>
              <a:rPr kumimoji="0" sz="682" b="0" i="0" u="none" strike="noStrike" kern="1200" cap="none" spc="-8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 </a:t>
            </a:r>
            <a:r>
              <a:rPr kumimoji="0" sz="682" b="0" i="0" u="none" strike="noStrike" kern="1200" cap="none" spc="-3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the  </a:t>
            </a:r>
            <a:r>
              <a:rPr kumimoji="0" sz="682" b="0" i="0" u="none" strike="noStrike" kern="1200" cap="none" spc="-31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Governor</a:t>
            </a:r>
            <a:endParaRPr kumimoji="0" sz="68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402172" y="4682811"/>
            <a:ext cx="838200" cy="218813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246789" marR="3463" lvl="0" indent="-238562" algn="l" defTabSz="914400" rtl="0" eaLnBrk="1" fontAlgn="auto" latinLnBrk="0" hangingPunct="1">
              <a:lnSpc>
                <a:spcPct val="102099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82" b="0" i="0" u="none" strike="noStrike" kern="1200" cap="none" spc="-7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3-Year </a:t>
            </a:r>
            <a:r>
              <a:rPr kumimoji="0" sz="682" b="0" i="0" u="none" strike="noStrike" kern="1200" cap="none" spc="-1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Term </a:t>
            </a:r>
            <a:r>
              <a:rPr kumimoji="0" sz="682" b="0" i="0" u="none" strike="noStrike" kern="1200" cap="none" spc="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Expiring</a:t>
            </a:r>
            <a:r>
              <a:rPr kumimoji="0" lang="en-US" sz="682" b="0" i="0" u="none" strike="noStrike" kern="1200" cap="none" spc="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 07/01/26</a:t>
            </a:r>
            <a:endParaRPr kumimoji="0" sz="68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4969119" y="1613770"/>
            <a:ext cx="871105" cy="848591"/>
            <a:chOff x="4043311" y="6811365"/>
            <a:chExt cx="1277620" cy="1244600"/>
          </a:xfrm>
        </p:grpSpPr>
        <p:sp>
          <p:nvSpPr>
            <p:cNvPr id="53" name="object 53"/>
            <p:cNvSpPr/>
            <p:nvPr/>
          </p:nvSpPr>
          <p:spPr>
            <a:xfrm>
              <a:off x="4137761" y="6823151"/>
              <a:ext cx="1088682" cy="10731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4128147" y="8028698"/>
              <a:ext cx="1107909" cy="15265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4055097" y="6811365"/>
              <a:ext cx="1254010" cy="124438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5251818" y="6833882"/>
              <a:ext cx="69075" cy="124891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4043311" y="6817258"/>
              <a:ext cx="1277581" cy="1232598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4049204" y="6833882"/>
              <a:ext cx="74917" cy="124891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5226443" y="6833882"/>
              <a:ext cx="88557" cy="1194816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4049204" y="6833882"/>
              <a:ext cx="88557" cy="1194816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4900571" y="2515625"/>
            <a:ext cx="1140096" cy="424260"/>
          </a:xfrm>
          <a:prstGeom prst="rect">
            <a:avLst/>
          </a:prstGeom>
        </p:spPr>
        <p:txBody>
          <a:bodyPr vert="horz" wrap="square" lIns="0" tIns="48491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A39061"/>
                </a:solidFill>
                <a:effectLst/>
                <a:uLnTx/>
                <a:uFillTx/>
                <a:latin typeface="Corbel"/>
                <a:ea typeface="+mn-ea"/>
                <a:cs typeface="Calibri"/>
              </a:rPr>
              <a:t>Dr. Jason L. Branch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A39061"/>
                </a:solidFill>
                <a:effectLst/>
                <a:uLnTx/>
                <a:uFillTx/>
                <a:latin typeface="Corbel"/>
                <a:ea typeface="+mn-ea"/>
                <a:cs typeface="Calibri"/>
              </a:rPr>
              <a:t>Vice Chair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alibri"/>
            </a:endParaRPr>
          </a:p>
          <a:p>
            <a:pPr marL="38967" marR="33771" lvl="0" indent="0" algn="ctr" defTabSz="914400" rtl="0" eaLnBrk="1" fontAlgn="auto" latinLnBrk="0" hangingPunct="1">
              <a:lnSpc>
                <a:spcPct val="102099"/>
              </a:lnSpc>
              <a:spcBef>
                <a:spcPts val="2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82" b="0" i="0" u="none" strike="noStrike" kern="1200" cap="none" spc="7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Appointed </a:t>
            </a:r>
            <a:r>
              <a:rPr kumimoji="0" sz="682" b="0" i="0" u="none" strike="noStrike" kern="1200" cap="none" spc="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by</a:t>
            </a:r>
            <a:r>
              <a:rPr kumimoji="0" sz="682" b="0" i="0" u="none" strike="noStrike" kern="1200" cap="none" spc="-4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 </a:t>
            </a:r>
            <a:r>
              <a:rPr kumimoji="0" sz="682" b="0" i="0" u="none" strike="noStrike" kern="1200" cap="none" spc="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the  </a:t>
            </a:r>
            <a:r>
              <a:rPr kumimoji="0" sz="682" b="0" i="0" u="none" strike="noStrike" kern="1200" cap="none" spc="7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Governor</a:t>
            </a:r>
            <a:endParaRPr kumimoji="0" sz="68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038630" y="3001123"/>
            <a:ext cx="838633" cy="218813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246789" marR="3463" lvl="0" indent="-238562" algn="l" defTabSz="914400" rtl="0" eaLnBrk="1" fontAlgn="auto" latinLnBrk="0" hangingPunct="1">
              <a:lnSpc>
                <a:spcPct val="102099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82" b="0" i="0" u="none" strike="noStrike" kern="1200" cap="none" spc="-7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3-Year </a:t>
            </a:r>
            <a:r>
              <a:rPr kumimoji="0" sz="682" b="0" i="0" u="none" strike="noStrike" kern="1200" cap="none" spc="-1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Term </a:t>
            </a:r>
            <a:r>
              <a:rPr kumimoji="0" sz="682" b="0" i="0" u="none" strike="noStrike" kern="1200" cap="none" spc="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Expiring  </a:t>
            </a:r>
            <a:r>
              <a:rPr kumimoji="0" lang="en-US" sz="682" b="0" i="0" u="none" strike="noStrike" kern="1200" cap="none" spc="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07/01/27</a:t>
            </a:r>
            <a:endParaRPr kumimoji="0" sz="68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110386" y="4229194"/>
            <a:ext cx="806312" cy="315512"/>
          </a:xfrm>
          <a:prstGeom prst="rect">
            <a:avLst/>
          </a:prstGeom>
        </p:spPr>
        <p:txBody>
          <a:bodyPr vert="horz" wrap="square" lIns="0" tIns="48491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A39061"/>
                </a:solidFill>
                <a:effectLst/>
                <a:uLnTx/>
                <a:uFillTx/>
                <a:latin typeface="Corbel"/>
                <a:ea typeface="+mn-ea"/>
                <a:cs typeface="Calibri"/>
              </a:rPr>
              <a:t>Mr. Greg S. Griffin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6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82" b="0" i="0" u="none" strike="noStrike" kern="1200" cap="none" spc="7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State</a:t>
            </a:r>
            <a:r>
              <a:rPr kumimoji="0" sz="682" b="0" i="0" u="none" strike="noStrike" kern="1200" cap="none" spc="-4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 </a:t>
            </a:r>
            <a:r>
              <a:rPr kumimoji="0" sz="682" b="0" i="0" u="none" strike="noStrike" kern="1200" cap="none" spc="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Auditor</a:t>
            </a:r>
            <a:endParaRPr kumimoji="0" sz="68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127406" y="4623310"/>
            <a:ext cx="747713" cy="115458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8659" marR="0" lvl="0" indent="0" algn="l" defTabSz="914400" rtl="0" eaLnBrk="1" fontAlgn="auto" latinLnBrk="0" hangingPunct="1">
              <a:lnSpc>
                <a:spcPct val="100000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82" b="0" i="0" u="none" strike="noStrike" kern="1200" cap="none" spc="7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Ex-Oﬃcio</a:t>
            </a:r>
            <a:r>
              <a:rPr kumimoji="0" sz="682" b="0" i="0" u="none" strike="noStrike" kern="1200" cap="none" spc="-3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 </a:t>
            </a:r>
            <a:r>
              <a:rPr kumimoji="0" sz="682" b="0" i="0" u="none" strike="noStrike" kern="1200" cap="none" spc="7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Member</a:t>
            </a:r>
            <a:endParaRPr kumimoji="0" sz="68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Arial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5077787" y="3392530"/>
            <a:ext cx="847292" cy="840798"/>
            <a:chOff x="4109427" y="4238752"/>
            <a:chExt cx="1242695" cy="1233170"/>
          </a:xfrm>
        </p:grpSpPr>
        <p:sp>
          <p:nvSpPr>
            <p:cNvPr id="66" name="object 66"/>
            <p:cNvSpPr/>
            <p:nvPr/>
          </p:nvSpPr>
          <p:spPr>
            <a:xfrm>
              <a:off x="4204042" y="4250537"/>
              <a:ext cx="1052969" cy="10668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4206468" y="5449925"/>
              <a:ext cx="1048118" cy="9664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4121226" y="4238752"/>
              <a:ext cx="1218603" cy="1232623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4109427" y="4261205"/>
              <a:ext cx="82842" cy="1188719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4115333" y="4244644"/>
              <a:ext cx="1236294" cy="1220838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5254586" y="4261205"/>
              <a:ext cx="91135" cy="1188719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4119664" y="4261205"/>
              <a:ext cx="86804" cy="1188719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2737454" y="1580142"/>
            <a:ext cx="847292" cy="833438"/>
            <a:chOff x="2451341" y="1388097"/>
            <a:chExt cx="1242695" cy="1222375"/>
          </a:xfrm>
        </p:grpSpPr>
        <p:sp>
          <p:nvSpPr>
            <p:cNvPr id="74" name="object 74"/>
            <p:cNvSpPr/>
            <p:nvPr/>
          </p:nvSpPr>
          <p:spPr>
            <a:xfrm>
              <a:off x="2545956" y="1399895"/>
              <a:ext cx="1052969" cy="10655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2545156" y="2587091"/>
              <a:ext cx="1054569" cy="10998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2463139" y="1388097"/>
              <a:ext cx="1218603" cy="1221778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2451341" y="1394002"/>
              <a:ext cx="1242199" cy="1209979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3580218" y="1398130"/>
              <a:ext cx="102362" cy="1188961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2457246" y="1410550"/>
              <a:ext cx="88709" cy="1176540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1322622" y="5983939"/>
            <a:ext cx="917749" cy="408230"/>
          </a:xfrm>
          <a:prstGeom prst="rect">
            <a:avLst/>
          </a:prstGeom>
        </p:spPr>
        <p:txBody>
          <a:bodyPr vert="horz" wrap="square" lIns="0" tIns="48491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A39061"/>
                </a:solidFill>
                <a:effectLst/>
                <a:uLnTx/>
                <a:uFillTx/>
                <a:latin typeface="Corbel"/>
                <a:ea typeface="+mn-ea"/>
                <a:cs typeface="Calibri"/>
              </a:rPr>
              <a:t>Dr. William G. Sloan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alibri"/>
            </a:endParaRPr>
          </a:p>
          <a:p>
            <a:pPr marL="56718" marR="51522" lvl="0" indent="0" algn="ctr" defTabSz="914400" rtl="0" eaLnBrk="1" fontAlgn="auto" latinLnBrk="0" hangingPunct="1">
              <a:lnSpc>
                <a:spcPct val="102099"/>
              </a:lnSpc>
              <a:spcBef>
                <a:spcPts val="2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82" b="0" i="0" u="none" strike="noStrike" kern="1200" cap="none" spc="7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Appointed </a:t>
            </a:r>
            <a:r>
              <a:rPr kumimoji="0" sz="682" b="0" i="0" u="none" strike="noStrike" kern="1200" cap="none" spc="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by</a:t>
            </a:r>
            <a:r>
              <a:rPr kumimoji="0" sz="682" b="0" i="0" u="none" strike="noStrike" kern="1200" cap="none" spc="-4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 </a:t>
            </a:r>
            <a:r>
              <a:rPr kumimoji="0" sz="682" b="0" i="0" u="none" strike="noStrike" kern="1200" cap="none" spc="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the  </a:t>
            </a:r>
            <a:r>
              <a:rPr kumimoji="0" sz="682" b="0" i="0" u="none" strike="noStrike" kern="1200" cap="none" spc="7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Governor</a:t>
            </a:r>
            <a:endParaRPr kumimoji="0" sz="68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371842" y="6428077"/>
            <a:ext cx="838633" cy="218813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246789" marR="3463" lvl="0" indent="-238562" algn="l" defTabSz="914400" rtl="0" eaLnBrk="1" fontAlgn="auto" latinLnBrk="0" hangingPunct="1">
              <a:lnSpc>
                <a:spcPct val="102099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82" b="0" i="0" u="none" strike="noStrike" kern="1200" cap="none" spc="-7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3-Year </a:t>
            </a:r>
            <a:r>
              <a:rPr kumimoji="0" sz="682" b="0" i="0" u="none" strike="noStrike" kern="1200" cap="none" spc="-1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Term </a:t>
            </a:r>
            <a:r>
              <a:rPr kumimoji="0" sz="682" b="0" i="0" u="none" strike="noStrike" kern="1200" cap="none" spc="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Expiring  </a:t>
            </a:r>
            <a:r>
              <a:rPr kumimoji="0" lang="en-US" sz="682" b="0" i="0" u="none" strike="noStrike" kern="1200" cap="none" spc="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07/01/26</a:t>
            </a:r>
            <a:endParaRPr kumimoji="0" sz="68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Arial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1324676" y="5046128"/>
            <a:ext cx="847292" cy="833438"/>
            <a:chOff x="766787" y="6813892"/>
            <a:chExt cx="1242695" cy="1222375"/>
          </a:xfrm>
        </p:grpSpPr>
        <p:sp>
          <p:nvSpPr>
            <p:cNvPr id="83" name="object 83"/>
            <p:cNvSpPr/>
            <p:nvPr/>
          </p:nvSpPr>
          <p:spPr>
            <a:xfrm>
              <a:off x="861390" y="6825678"/>
              <a:ext cx="1052982" cy="10667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860602" y="8012874"/>
              <a:ext cx="1054557" cy="10998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778586" y="6813892"/>
              <a:ext cx="1218603" cy="1221778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769251" y="6836346"/>
              <a:ext cx="66713" cy="97955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766787" y="6819785"/>
              <a:ext cx="1242187" cy="1209992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1915159" y="7888261"/>
              <a:ext cx="82029" cy="124612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772680" y="6836346"/>
              <a:ext cx="88709" cy="1176528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914196" y="6819785"/>
              <a:ext cx="1013866" cy="16560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1875155" y="6820433"/>
              <a:ext cx="122034" cy="140868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1928063" y="6836346"/>
              <a:ext cx="69126" cy="84404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93" name="object 93"/>
          <p:cNvGrpSpPr/>
          <p:nvPr/>
        </p:nvGrpSpPr>
        <p:grpSpPr>
          <a:xfrm>
            <a:off x="6890492" y="5032846"/>
            <a:ext cx="853354" cy="846859"/>
            <a:chOff x="5743879" y="6813892"/>
            <a:chExt cx="1251585" cy="1242060"/>
          </a:xfrm>
        </p:grpSpPr>
        <p:sp>
          <p:nvSpPr>
            <p:cNvPr id="94" name="object 94"/>
            <p:cNvSpPr/>
            <p:nvPr/>
          </p:nvSpPr>
          <p:spPr>
            <a:xfrm>
              <a:off x="5855672" y="8043684"/>
              <a:ext cx="1027833" cy="12065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5844718" y="6813892"/>
              <a:ext cx="1049742" cy="16687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5743879" y="6830580"/>
              <a:ext cx="1251419" cy="1213103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6910882" y="5953861"/>
            <a:ext cx="868348" cy="408230"/>
          </a:xfrm>
          <a:prstGeom prst="rect">
            <a:avLst/>
          </a:prstGeom>
        </p:spPr>
        <p:txBody>
          <a:bodyPr vert="horz" wrap="square" lIns="0" tIns="48491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A39061"/>
                </a:solidFill>
                <a:effectLst/>
                <a:uLnTx/>
                <a:uFillTx/>
                <a:latin typeface="Corbel"/>
                <a:ea typeface="+mn-ea"/>
                <a:cs typeface="Calibri"/>
              </a:rPr>
              <a:t>Mr. Kenneth Dyer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alibri"/>
            </a:endParaRPr>
          </a:p>
          <a:p>
            <a:pPr marL="14721" marR="9526" lvl="0" indent="0" algn="ctr" defTabSz="914400" rtl="0" eaLnBrk="1" fontAlgn="auto" latinLnBrk="0" hangingPunct="1">
              <a:lnSpc>
                <a:spcPct val="102099"/>
              </a:lnSpc>
              <a:spcBef>
                <a:spcPts val="2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82" b="0" i="0" u="none" strike="noStrike" kern="1200" cap="none" spc="7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Appointed </a:t>
            </a:r>
            <a:r>
              <a:rPr kumimoji="0" sz="682" b="0" i="0" u="none" strike="noStrike" kern="1200" cap="none" spc="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by</a:t>
            </a:r>
            <a:r>
              <a:rPr kumimoji="0" sz="682" b="0" i="0" u="none" strike="noStrike" kern="1200" cap="none" spc="-4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 </a:t>
            </a:r>
            <a:r>
              <a:rPr kumimoji="0" sz="682" b="0" i="0" u="none" strike="noStrike" kern="1200" cap="none" spc="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the  </a:t>
            </a:r>
            <a:r>
              <a:rPr kumimoji="0" sz="682" b="0" i="0" u="none" strike="noStrike" kern="1200" cap="none" spc="7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Governor</a:t>
            </a:r>
            <a:endParaRPr kumimoji="0" sz="68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968118" y="6437172"/>
            <a:ext cx="838200" cy="222468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246789" marR="3463" lvl="0" indent="-238562" algn="l" defTabSz="914400" rtl="0" eaLnBrk="1" fontAlgn="auto" latinLnBrk="0" hangingPunct="1">
              <a:lnSpc>
                <a:spcPct val="102099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82" b="0" i="0" u="none" strike="noStrike" kern="1200" cap="none" spc="-7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3-Year </a:t>
            </a:r>
            <a:r>
              <a:rPr kumimoji="0" sz="682" b="0" i="0" u="none" strike="noStrike" kern="1200" cap="none" spc="-1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Term </a:t>
            </a:r>
            <a:r>
              <a:rPr kumimoji="0" sz="682" b="0" i="0" u="none" strike="noStrike" kern="1200" cap="none" spc="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Expiring  </a:t>
            </a:r>
            <a:r>
              <a:rPr kumimoji="0" lang="en-US" sz="682" b="0" i="0" u="none" strike="noStrike" kern="1200" cap="none" spc="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07/01/26</a:t>
            </a:r>
            <a:endParaRPr kumimoji="0" sz="68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592853" y="2521427"/>
            <a:ext cx="1186350" cy="465914"/>
          </a:xfrm>
          <a:prstGeom prst="rect">
            <a:avLst/>
          </a:prstGeom>
        </p:spPr>
        <p:txBody>
          <a:bodyPr vert="horz" wrap="square" lIns="0" tIns="39831" rIns="0" bIns="0" rtlCol="0">
            <a:spAutoFit/>
          </a:bodyPr>
          <a:lstStyle/>
          <a:p>
            <a:pPr marL="8659" marR="3463" lvl="0" indent="0" algn="ctr" defTabSz="914400" rtl="0" eaLnBrk="1" fontAlgn="auto" latinLnBrk="0" hangingPunct="1">
              <a:lnSpc>
                <a:spcPct val="76900"/>
              </a:lnSpc>
              <a:spcBef>
                <a:spcPts val="3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A39061"/>
                </a:solidFill>
                <a:effectLst/>
                <a:uLnTx/>
                <a:uFillTx/>
                <a:latin typeface="Corbel"/>
                <a:ea typeface="+mn-ea"/>
                <a:cs typeface="Calibri"/>
              </a:rPr>
              <a:t>Ms.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A39061"/>
                </a:solidFill>
                <a:effectLst/>
                <a:uLnTx/>
                <a:uFillTx/>
                <a:latin typeface="Corbel"/>
                <a:ea typeface="+mn-ea"/>
                <a:cs typeface="Calibri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A39061"/>
                </a:solidFill>
                <a:effectLst/>
                <a:uLnTx/>
                <a:uFillTx/>
                <a:latin typeface="Corbel"/>
                <a:ea typeface="+mn-ea"/>
                <a:cs typeface="Calibri"/>
              </a:rPr>
              <a:t>Deborah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A39061"/>
                </a:solidFill>
                <a:effectLst/>
                <a:uLnTx/>
                <a:uFillTx/>
                <a:latin typeface="Corbel"/>
                <a:ea typeface="+mn-ea"/>
                <a:cs typeface="Calibri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A39061"/>
                </a:solidFill>
                <a:effectLst/>
                <a:uLnTx/>
                <a:uFillTx/>
                <a:latin typeface="Corbel"/>
                <a:ea typeface="+mn-ea"/>
                <a:cs typeface="Calibri"/>
              </a:rPr>
              <a:t>K.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A39061"/>
                </a:solidFill>
                <a:effectLst/>
                <a:uLnTx/>
                <a:uFillTx/>
                <a:latin typeface="Corbel"/>
                <a:ea typeface="+mn-ea"/>
                <a:cs typeface="Calibri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A39061"/>
                </a:solidFill>
                <a:effectLst/>
                <a:uLnTx/>
                <a:uFillTx/>
                <a:latin typeface="Corbel"/>
                <a:ea typeface="+mn-ea"/>
                <a:cs typeface="Calibri"/>
              </a:rPr>
              <a:t>Simonds  Chair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alibri"/>
            </a:endParaRPr>
          </a:p>
          <a:p>
            <a:pPr marL="102612" marR="96118" lvl="0" indent="0" algn="ctr" defTabSz="914400" rtl="0" eaLnBrk="1" fontAlgn="auto" latinLnBrk="0" hangingPunct="1">
              <a:lnSpc>
                <a:spcPct val="102099"/>
              </a:lnSpc>
              <a:spcBef>
                <a:spcPts val="2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82" b="0" i="0" u="none" strike="noStrike" kern="1200" cap="none" spc="-27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Elected </a:t>
            </a:r>
            <a:r>
              <a:rPr kumimoji="0" sz="682" b="0" i="0" u="none" strike="noStrike" kern="1200" cap="none" spc="-1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by </a:t>
            </a:r>
            <a:r>
              <a:rPr kumimoji="0" sz="682" b="0" i="0" u="none" strike="noStrike" kern="1200" cap="none" spc="-3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the  </a:t>
            </a:r>
            <a:r>
              <a:rPr kumimoji="0" sz="682" b="0" i="0" u="none" strike="noStrike" kern="1200" cap="none" spc="-2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Board</a:t>
            </a:r>
            <a:r>
              <a:rPr kumimoji="0" sz="682" b="0" i="0" u="none" strike="noStrike" kern="1200" cap="none" spc="-9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 </a:t>
            </a:r>
            <a:r>
              <a:rPr kumimoji="0" lang="en-US" sz="682" b="0" i="0" u="none" strike="noStrike" kern="1200" cap="none" spc="-9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 </a:t>
            </a:r>
            <a:r>
              <a:rPr kumimoji="0" sz="682" b="0" i="0" u="none" strike="noStrike" kern="1200" cap="none" spc="-1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of</a:t>
            </a:r>
            <a:r>
              <a:rPr kumimoji="0" sz="682" b="0" i="0" u="none" strike="noStrike" kern="1200" cap="none" spc="-99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 </a:t>
            </a:r>
            <a:r>
              <a:rPr kumimoji="0" sz="682" b="0" i="0" u="none" strike="noStrike" kern="1200" cap="none" spc="-3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Trustees</a:t>
            </a:r>
            <a:endParaRPr kumimoji="0" sz="68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952963" y="5989720"/>
            <a:ext cx="1186350" cy="257139"/>
          </a:xfrm>
          <a:prstGeom prst="rect">
            <a:avLst/>
          </a:prstGeom>
        </p:spPr>
        <p:txBody>
          <a:bodyPr vert="horz" wrap="square" lIns="0" tIns="39831" rIns="0" bIns="0" rtlCol="0">
            <a:spAutoFit/>
          </a:bodyPr>
          <a:lstStyle/>
          <a:p>
            <a:pPr marL="8659" marR="3463" lvl="0" indent="0" algn="ctr" defTabSz="914400" rtl="0" eaLnBrk="1" fontAlgn="auto" latinLnBrk="0" hangingPunct="1">
              <a:lnSpc>
                <a:spcPct val="76900"/>
              </a:lnSpc>
              <a:spcBef>
                <a:spcPts val="3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A39061"/>
                </a:solidFill>
                <a:effectLst/>
                <a:uLnTx/>
                <a:uFillTx/>
                <a:latin typeface="Corbel"/>
                <a:ea typeface="+mn-ea"/>
                <a:cs typeface="Calibri" panose="020F0502020204030204" pitchFamily="34" charset="0"/>
              </a:rPr>
              <a:t>Mr.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A39061"/>
                </a:solidFill>
                <a:effectLst/>
                <a:uLnTx/>
                <a:uFillTx/>
                <a:latin typeface="Corbel"/>
                <a:ea typeface="+mn-ea"/>
                <a:cs typeface="Calibri" panose="020F0502020204030204" pitchFamily="34" charset="0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A39061"/>
                </a:solidFill>
                <a:effectLst/>
                <a:uLnTx/>
                <a:uFillTx/>
                <a:latin typeface="Corbel"/>
                <a:ea typeface="+mn-ea"/>
                <a:cs typeface="Calibri" panose="020F0502020204030204" pitchFamily="34" charset="0"/>
              </a:rPr>
              <a:t>Thomas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A39061"/>
                </a:solidFill>
                <a:effectLst/>
                <a:uLnTx/>
                <a:uFillTx/>
                <a:latin typeface="Corbel"/>
                <a:ea typeface="+mn-ea"/>
                <a:cs typeface="Calibri" panose="020F0502020204030204" pitchFamily="34" charset="0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A39061"/>
                </a:solidFill>
                <a:effectLst/>
                <a:uLnTx/>
                <a:uFillTx/>
                <a:latin typeface="Corbel"/>
                <a:ea typeface="+mn-ea"/>
                <a:cs typeface="Calibri" panose="020F0502020204030204" pitchFamily="34" charset="0"/>
              </a:rPr>
              <a:t>W.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A39061"/>
                </a:solidFill>
                <a:effectLst/>
                <a:uLnTx/>
                <a:uFillTx/>
                <a:latin typeface="Corbel"/>
                <a:ea typeface="+mn-ea"/>
                <a:cs typeface="Calibri" panose="020F0502020204030204" pitchFamily="34" charset="0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A39061"/>
                </a:solidFill>
                <a:effectLst/>
                <a:uLnTx/>
                <a:uFillTx/>
                <a:latin typeface="Corbel"/>
                <a:ea typeface="+mn-ea"/>
                <a:cs typeface="Calibri" panose="020F0502020204030204" pitchFamily="34" charset="0"/>
              </a:rPr>
              <a:t>Norwood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A39061"/>
                </a:solidFill>
                <a:effectLst/>
                <a:uLnTx/>
                <a:uFillTx/>
                <a:latin typeface="Corbel"/>
                <a:ea typeface="+mn-ea"/>
                <a:cs typeface="Calibri" panose="020F0502020204030204" pitchFamily="34" charset="0"/>
              </a:rPr>
              <a:t>  </a:t>
            </a:r>
          </a:p>
          <a:p>
            <a:pPr marL="8659" marR="3463" lvl="0" indent="0" algn="ctr" defTabSz="914400" rtl="0" eaLnBrk="1" fontAlgn="auto" latinLnBrk="0" hangingPunct="1">
              <a:lnSpc>
                <a:spcPct val="76900"/>
              </a:lnSpc>
              <a:spcBef>
                <a:spcPts val="3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82" b="0" i="0" u="none" strike="noStrike" kern="1200" cap="none" spc="-27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Calibri" panose="020F0502020204030204" pitchFamily="34" charset="0"/>
              </a:rPr>
              <a:t>Elected </a:t>
            </a:r>
            <a:r>
              <a:rPr kumimoji="0" sz="682" b="0" i="0" u="none" strike="noStrike" kern="1200" cap="none" spc="-1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Calibri" panose="020F0502020204030204" pitchFamily="34" charset="0"/>
              </a:rPr>
              <a:t>by </a:t>
            </a:r>
            <a:r>
              <a:rPr kumimoji="0" sz="682" b="0" i="0" u="none" strike="noStrike" kern="1200" cap="none" spc="-3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Calibri" panose="020F0502020204030204" pitchFamily="34" charset="0"/>
              </a:rPr>
              <a:t>the  </a:t>
            </a:r>
            <a:r>
              <a:rPr kumimoji="0" sz="682" b="0" i="0" u="none" strike="noStrike" kern="1200" cap="none" spc="-2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Calibri" panose="020F0502020204030204" pitchFamily="34" charset="0"/>
              </a:rPr>
              <a:t>Board</a:t>
            </a:r>
            <a:r>
              <a:rPr kumimoji="0" sz="682" b="0" i="0" u="none" strike="noStrike" kern="1200" cap="none" spc="-9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Calibri" panose="020F0502020204030204" pitchFamily="34" charset="0"/>
              </a:rPr>
              <a:t> </a:t>
            </a:r>
            <a:r>
              <a:rPr kumimoji="0" sz="682" b="0" i="0" u="none" strike="noStrike" kern="1200" cap="none" spc="-1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Calibri" panose="020F0502020204030204" pitchFamily="34" charset="0"/>
              </a:rPr>
              <a:t>of</a:t>
            </a:r>
            <a:r>
              <a:rPr kumimoji="0" sz="682" b="0" i="0" u="none" strike="noStrike" kern="1200" cap="none" spc="-99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Calibri" panose="020F0502020204030204" pitchFamily="34" charset="0"/>
              </a:rPr>
              <a:t> </a:t>
            </a:r>
            <a:r>
              <a:rPr kumimoji="0" sz="682" b="0" i="0" u="none" strike="noStrike" kern="1200" cap="none" spc="-3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Calibri" panose="020F0502020204030204" pitchFamily="34" charset="0"/>
              </a:rPr>
              <a:t>Trustees</a:t>
            </a:r>
            <a:endParaRPr kumimoji="0" sz="68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5" name="object 2">
            <a:extLst>
              <a:ext uri="{FF2B5EF4-FFF2-40B4-BE49-F238E27FC236}">
                <a16:creationId xmlns:a16="http://schemas.microsoft.com/office/drawing/2014/main" id="{5D8F274A-78BF-47F5-AC88-64469C37B6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3341" y="-85831"/>
            <a:ext cx="7886700" cy="1325563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lang="en-US" b="1" spc="22" dirty="0">
                <a:solidFill>
                  <a:schemeClr val="bg1"/>
                </a:solidFill>
                <a:latin typeface="+mn-lt"/>
              </a:rPr>
              <a:t>Board of Trustees</a:t>
            </a:r>
            <a:endParaRPr b="1" spc="22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5" b="17366"/>
          <a:stretch/>
        </p:blipFill>
        <p:spPr>
          <a:xfrm>
            <a:off x="1379843" y="3383531"/>
            <a:ext cx="743389" cy="7967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B4D710-CE36-4284-A26E-24CDA2F747C0}"/>
              </a:ext>
            </a:extLst>
          </p:cNvPr>
          <p:cNvSpPr txBox="1"/>
          <p:nvPr/>
        </p:nvSpPr>
        <p:spPr>
          <a:xfrm>
            <a:off x="2745498" y="3022711"/>
            <a:ext cx="925253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3-Year Term Expiring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06/30/27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5824B8E-B50C-41FB-BAF6-AC23956B6839}"/>
              </a:ext>
            </a:extLst>
          </p:cNvPr>
          <p:cNvSpPr txBox="1"/>
          <p:nvPr/>
        </p:nvSpPr>
        <p:spPr>
          <a:xfrm>
            <a:off x="3186028" y="4650760"/>
            <a:ext cx="925253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3-Year Term Expiring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06/30/27</a:t>
            </a:r>
          </a:p>
        </p:txBody>
      </p:sp>
      <p:sp>
        <p:nvSpPr>
          <p:cNvPr id="104" name="object 44">
            <a:extLst>
              <a:ext uri="{FF2B5EF4-FFF2-40B4-BE49-F238E27FC236}">
                <a16:creationId xmlns:a16="http://schemas.microsoft.com/office/drawing/2014/main" id="{0DA73818-A868-40D7-9ED4-96405E9BE284}"/>
              </a:ext>
            </a:extLst>
          </p:cNvPr>
          <p:cNvSpPr txBox="1"/>
          <p:nvPr/>
        </p:nvSpPr>
        <p:spPr>
          <a:xfrm>
            <a:off x="5106028" y="6426250"/>
            <a:ext cx="838200" cy="222468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246789" marR="3463" lvl="0" indent="-238562" algn="l" defTabSz="914400" rtl="0" eaLnBrk="1" fontAlgn="auto" latinLnBrk="0" hangingPunct="1">
              <a:lnSpc>
                <a:spcPct val="102099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82" b="0" i="0" u="none" strike="noStrike" kern="1200" cap="none" spc="-7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3-Year </a:t>
            </a:r>
            <a:r>
              <a:rPr kumimoji="0" sz="682" b="0" i="0" u="none" strike="noStrike" kern="1200" cap="none" spc="-1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Term </a:t>
            </a:r>
            <a:r>
              <a:rPr kumimoji="0" sz="682" b="0" i="0" u="none" strike="noStrike" kern="1200" cap="none" spc="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Expiring  06/30/2</a:t>
            </a:r>
            <a:r>
              <a:rPr kumimoji="0" lang="en-US" sz="682" b="0" i="0" u="none" strike="noStrike" kern="1200" cap="none" spc="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6</a:t>
            </a:r>
            <a:endParaRPr kumimoji="0" sz="68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690575-0731-40EC-9DB3-0F8243E146C3}"/>
              </a:ext>
            </a:extLst>
          </p:cNvPr>
          <p:cNvPicPr>
            <a:picLocks noChangeAspect="1"/>
          </p:cNvPicPr>
          <p:nvPr/>
        </p:nvPicPr>
        <p:blipFill rotWithShape="1">
          <a:blip r:embed="rId60"/>
          <a:srcRect l="18733" r="15310"/>
          <a:stretch/>
        </p:blipFill>
        <p:spPr>
          <a:xfrm>
            <a:off x="3235695" y="3348751"/>
            <a:ext cx="917313" cy="92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3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6098" y="18255"/>
            <a:ext cx="7886700" cy="1325563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11206">
              <a:spcBef>
                <a:spcPts val="88"/>
              </a:spcBef>
            </a:pPr>
            <a:r>
              <a:rPr lang="en-US" spc="-44" dirty="0">
                <a:solidFill>
                  <a:schemeClr val="bg1"/>
                </a:solidFill>
              </a:rPr>
              <a:t>TRS Leadership</a:t>
            </a:r>
            <a:endParaRPr spc="-44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EE50B-347B-4315-9646-D5D6A4569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542D4BE5-ED10-468D-BD6C-C2AF59C56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257510"/>
            <a:ext cx="1060796" cy="10486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5C8E28-0781-4675-8047-8306FE152B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33" t="14445" r="53333" b="5555"/>
          <a:stretch/>
        </p:blipFill>
        <p:spPr>
          <a:xfrm>
            <a:off x="381000" y="1529724"/>
            <a:ext cx="8485771" cy="532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5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7999F-1537-4A94-A18E-7C46F6757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88" y="143151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TRS Overview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97" y="1649767"/>
            <a:ext cx="8526501" cy="5368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Founded in 1943 operational in 1945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serve:  K-12, Colleges and Universities, Technical Colleges, County Extension Agents, and Public Libraries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500,000 Members (151,881 retired; 251,000 active; 140,000+ inactive non-contributing/other) 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largest pension system in nation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Assets of $106.2 billion (6/30/2024)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$6.4 billion annual payroll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 2024 Return on Investments:  14.5%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Return for last 2 years: 26%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4FC22B-0140-47E0-A08D-20B9206743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569" y="4813299"/>
            <a:ext cx="2809934" cy="187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3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6576"/>
            <a:ext cx="6792686" cy="11116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pidOffice"/>
                <a:ea typeface="+mn-ea"/>
                <a:cs typeface="+mn-cs"/>
              </a:rPr>
              <a:t>TRS Payroll Stats:  </a:t>
            </a:r>
            <a:r>
              <a:rPr lang="en-US" sz="2000" dirty="0">
                <a:solidFill>
                  <a:prstClr val="white"/>
                </a:solidFill>
                <a:latin typeface="CorpidOffice"/>
              </a:rPr>
              <a:t>March 1, 2025</a:t>
            </a:r>
            <a:endParaRPr kumimoji="0" lang="en-US" sz="20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pidOffice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BA69855-56FE-44A0-82EC-C79A973F8FD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2906" y="4400048"/>
          <a:ext cx="4523702" cy="2041425"/>
        </p:xfrm>
        <a:graphic>
          <a:graphicData uri="http://schemas.openxmlformats.org/drawingml/2006/table">
            <a:tbl>
              <a:tblPr/>
              <a:tblGrid>
                <a:gridCol w="4523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68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Option 1</a:t>
                      </a:r>
                      <a:r>
                        <a:rPr lang="en-US" sz="105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:  Member contributions and interest are amortized over a longer period, leaving a lump-sum refund to the beneficiary.</a:t>
                      </a:r>
                      <a:endParaRPr lang="en-US" sz="105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7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Option 2</a:t>
                      </a:r>
                      <a:r>
                        <a:rPr lang="en-US" sz="105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:  At retiree’s death, beneficiary receives same monthly benefit amount.</a:t>
                      </a:r>
                      <a:endParaRPr lang="en-US" sz="105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6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Option 3:</a:t>
                      </a:r>
                      <a:r>
                        <a:rPr lang="en-US" sz="105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At retiree’s death, beneficiary receives</a:t>
                      </a:r>
                      <a:r>
                        <a:rPr lang="en-US" sz="1050" b="0" i="0" u="none" strike="noStrike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05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one-half of the monthly benefit amount.</a:t>
                      </a:r>
                      <a:endParaRPr lang="en-US" sz="105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4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Option 4:</a:t>
                      </a:r>
                      <a:r>
                        <a:rPr lang="en-US" sz="105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At retiree’s death, beneficiary receives a monthly amount specified by the retiree.</a:t>
                      </a:r>
                      <a:endParaRPr lang="en-US" sz="105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4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Options 2 &amp; 3 Pop-Up</a:t>
                      </a:r>
                      <a:r>
                        <a:rPr lang="en-US" sz="105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:  If the beneficiary predeceases retiree, retiree’s benefit amount increases to the maximum.</a:t>
                      </a:r>
                      <a:endParaRPr lang="en-US" sz="105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855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936C27B-636F-48A0-99D3-750CAA4A65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359405"/>
              </p:ext>
            </p:extLst>
          </p:nvPr>
        </p:nvGraphicFramePr>
        <p:xfrm>
          <a:off x="446048" y="1268375"/>
          <a:ext cx="4125952" cy="3011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">
            <a:extLst>
              <a:ext uri="{FF2B5EF4-FFF2-40B4-BE49-F238E27FC236}">
                <a16:creationId xmlns:a16="http://schemas.microsoft.com/office/drawing/2014/main" id="{4ABA1EE0-52D6-4DE4-9FED-9B29D0C16C34}"/>
              </a:ext>
            </a:extLst>
          </p:cNvPr>
          <p:cNvSpPr txBox="1"/>
          <p:nvPr/>
        </p:nvSpPr>
        <p:spPr>
          <a:xfrm>
            <a:off x="2023897" y="2774123"/>
            <a:ext cx="970254" cy="82002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i="1" dirty="0">
                <a:latin typeface="Arial Black" panose="020B0A04020102020204" pitchFamily="34" charset="0"/>
                <a:cs typeface="Arial" panose="020B0604020202020204" pitchFamily="34" charset="0"/>
              </a:rPr>
              <a:t>March 1, 2025</a:t>
            </a:r>
          </a:p>
          <a:p>
            <a:pPr algn="ctr"/>
            <a:endParaRPr lang="en-US" sz="500" i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900" i="1" dirty="0">
                <a:latin typeface="Arial Black" panose="020B0A04020102020204" pitchFamily="34" charset="0"/>
                <a:cs typeface="Arial" panose="020B0604020202020204" pitchFamily="34" charset="0"/>
              </a:rPr>
              <a:t>152,783</a:t>
            </a:r>
          </a:p>
          <a:p>
            <a:pPr algn="ctr"/>
            <a:r>
              <a:rPr lang="en-US" sz="900" i="1" dirty="0">
                <a:latin typeface="Arial Black" panose="020B0A04020102020204" pitchFamily="34" charset="0"/>
                <a:cs typeface="Arial" panose="020B0604020202020204" pitchFamily="34" charset="0"/>
              </a:rPr>
              <a:t>Total Payees</a:t>
            </a:r>
          </a:p>
          <a:p>
            <a:pPr algn="ctr"/>
            <a:endParaRPr lang="en-US" sz="9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4684B59-8B8C-4EDD-813B-7D396D8DA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224062"/>
              </p:ext>
            </p:extLst>
          </p:nvPr>
        </p:nvGraphicFramePr>
        <p:xfrm>
          <a:off x="4980594" y="1423848"/>
          <a:ext cx="3573133" cy="478852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317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69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1" dirty="0">
                        <a:latin typeface="+mn-lt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>
                          <a:latin typeface="+mn-lt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*Denotes Service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>
                          <a:latin typeface="+mn-lt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Retirement Only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i="1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i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March 1, </a:t>
                      </a:r>
                      <a:r>
                        <a:rPr lang="en-US" sz="14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971">
                <a:tc>
                  <a:txBody>
                    <a:bodyPr/>
                    <a:lstStyle/>
                    <a:p>
                      <a:r>
                        <a:rPr lang="en-US" sz="1400" b="1" i="1" dirty="0">
                          <a:latin typeface="+mn-lt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*Service Retirees Only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136,900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971">
                <a:tc>
                  <a:txBody>
                    <a:bodyPr/>
                    <a:lstStyle/>
                    <a:p>
                      <a:r>
                        <a:rPr lang="en-US" sz="1400" b="1" i="1" dirty="0">
                          <a:latin typeface="+mn-lt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*Average Monthly Benefit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$3,670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971">
                <a:tc>
                  <a:txBody>
                    <a:bodyPr/>
                    <a:lstStyle/>
                    <a:p>
                      <a:r>
                        <a:rPr lang="en-US" sz="1400" b="1" i="1" dirty="0">
                          <a:latin typeface="+mn-lt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*Average Service Credit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25.46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971">
                <a:tc>
                  <a:txBody>
                    <a:bodyPr/>
                    <a:lstStyle/>
                    <a:p>
                      <a:r>
                        <a:rPr lang="en-US" sz="1400" b="1" i="1" dirty="0">
                          <a:latin typeface="+mn-lt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*Average Age at Retirement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971">
                <a:tc>
                  <a:txBody>
                    <a:bodyPr/>
                    <a:lstStyle/>
                    <a:p>
                      <a:r>
                        <a:rPr lang="en-US" sz="1400" b="1" i="1" dirty="0">
                          <a:latin typeface="+mn-lt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*Average Age at Payment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6684">
                <a:tc>
                  <a:txBody>
                    <a:bodyPr/>
                    <a:lstStyle/>
                    <a:p>
                      <a:r>
                        <a:rPr lang="en-US" sz="1400" b="1" i="1" baseline="0" dirty="0">
                          <a:latin typeface="+mn-lt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Total Benefit Payroll </a:t>
                      </a:r>
                    </a:p>
                    <a:p>
                      <a:endParaRPr lang="en-US" sz="1400" b="1" i="1" dirty="0">
                        <a:latin typeface="+mn-lt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$540.6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Million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27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539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Why TRS Defined Benefit?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00200"/>
            <a:ext cx="9220200" cy="4625609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 Reasons: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Recruitment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Retention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Retirement Security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teacher shortage continues in Georgia and Nationally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Does it work?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Teacher turnover rate 10%+-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State turnover rate 20% +-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Private sector (really depends) 20%+-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Improves tenure and teacher quality, thus, student achievement</a:t>
            </a: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0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48" y="-20867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Key Plan Information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Primary membership:  PK-12, Board of Regents, TCSG, Public Libraries, County Extension, Charter Schools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Funding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ratio FY 24 at 78.2%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Assumed Rate of Return Lowered to 6.9% in FY 22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Contributions: 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Employee – 6% (Set in state law to be 5-6% set by Trustees)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Employer – 20.78% Set annually (ADEC)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80% of assets managed in house at one of lowest costs among comparable plans nationally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03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54A0A-724A-4C56-B3E7-612CDA9F6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11" y="0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Retirement Trends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006781-CB36-491D-8B77-9CB4A0469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Increase of 157 in FY 2024.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68D74A-2D08-4CB4-A4A1-288D9B455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67" y="1600200"/>
            <a:ext cx="8184508" cy="394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19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7999F-1537-4A94-A18E-7C46F6757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-161925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Legislative Update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63638"/>
            <a:ext cx="9144000" cy="5000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happened?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did not happen:  pension reform or plan design changes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 150:  Extend and modify full-time return to work for teachers sending for actuarial fiscal note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 209:  TRS option for PSERS members sending for actuarial fiscal note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HB 372 &amp; HB 599:  Extend and modify full-time return to work for teachers (expect a post-session committee meeting to recommend sending at least 1 for actuarial fiscal note)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HB 873:  Allow (certain) TRS members employed by GADOE retire and continue to work full-time (no movement)</a:t>
            </a:r>
          </a:p>
        </p:txBody>
      </p:sp>
    </p:spTree>
    <p:extLst>
      <p:ext uri="{BB962C8B-B14F-4D97-AF65-F5344CB8AC3E}">
        <p14:creationId xmlns:p14="http://schemas.microsoft.com/office/powerpoint/2010/main" val="149916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8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77A6C3"/>
    </a:accent1>
    <a:accent2>
      <a:srgbClr val="1CADE4"/>
    </a:accent2>
    <a:accent3>
      <a:srgbClr val="2E663E"/>
    </a:accent3>
    <a:accent4>
      <a:srgbClr val="FFFF69"/>
    </a:accent4>
    <a:accent5>
      <a:srgbClr val="939149"/>
    </a:accent5>
    <a:accent6>
      <a:srgbClr val="9BD1AA"/>
    </a:accent6>
    <a:hlink>
      <a:srgbClr val="6EAC1C"/>
    </a:hlink>
    <a:folHlink>
      <a:srgbClr val="B26B0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op Shadow">
    <a:fillStyleLst>
      <a:solidFill>
        <a:schemeClr val="phClr"/>
      </a:solidFill>
      <a:gradFill rotWithShape="1">
        <a:gsLst>
          <a:gs pos="0">
            <a:schemeClr val="phClr">
              <a:tint val="10000"/>
              <a:satMod val="300000"/>
            </a:schemeClr>
          </a:gs>
          <a:gs pos="34000">
            <a:schemeClr val="phClr">
              <a:tint val="13500"/>
              <a:satMod val="250000"/>
            </a:schemeClr>
          </a:gs>
          <a:gs pos="100000">
            <a:schemeClr val="phClr">
              <a:tint val="60000"/>
              <a:satMod val="200000"/>
            </a:schemeClr>
          </a:gs>
        </a:gsLst>
        <a:path path="circle">
          <a:fillToRect l="50000" t="155000" r="50000" b="-55000"/>
        </a:path>
      </a:gradFill>
      <a:gradFill rotWithShape="1">
        <a:gsLst>
          <a:gs pos="0">
            <a:schemeClr val="phClr">
              <a:tint val="60000"/>
              <a:satMod val="160000"/>
            </a:schemeClr>
          </a:gs>
          <a:gs pos="46000">
            <a:schemeClr val="phClr">
              <a:tint val="86000"/>
              <a:satMod val="160000"/>
            </a:schemeClr>
          </a:gs>
          <a:gs pos="100000">
            <a:schemeClr val="phClr">
              <a:shade val="40000"/>
              <a:satMod val="160000"/>
            </a:schemeClr>
          </a:gs>
        </a:gsLst>
        <a:path path="circle">
          <a:fillToRect l="50000" t="155000" r="50000" b="-55000"/>
        </a:path>
      </a:gradFill>
    </a:fillStyleLst>
    <a:lnStyleLst>
      <a:ln w="9525" cap="flat" cmpd="sng" algn="ctr">
        <a:solidFill>
          <a:schemeClr val="phClr">
            <a:satMod val="12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147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</a:effectStyle>
      <a:effectStyle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9070</TotalTime>
  <Words>892</Words>
  <Application>Microsoft Office PowerPoint</Application>
  <PresentationFormat>On-screen Show (4:3)</PresentationFormat>
  <Paragraphs>167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Cambria</vt:lpstr>
      <vt:lpstr>Corbel</vt:lpstr>
      <vt:lpstr>CorpidOffice</vt:lpstr>
      <vt:lpstr>Times New Roman</vt:lpstr>
      <vt:lpstr>Verdana</vt:lpstr>
      <vt:lpstr>Office Theme</vt:lpstr>
      <vt:lpstr>PowerPoint Presentation</vt:lpstr>
      <vt:lpstr>Board of Trustees</vt:lpstr>
      <vt:lpstr>TRS Leadership</vt:lpstr>
      <vt:lpstr>TRS Overview</vt:lpstr>
      <vt:lpstr>PowerPoint Presentation</vt:lpstr>
      <vt:lpstr>Why TRS Defined Benefit?</vt:lpstr>
      <vt:lpstr>Key Plan Information</vt:lpstr>
      <vt:lpstr>Retirement Trends</vt:lpstr>
      <vt:lpstr>Legislative Update</vt:lpstr>
      <vt:lpstr>PowerPoint Presentation</vt:lpstr>
      <vt:lpstr>Plan for Retirement</vt:lpstr>
      <vt:lpstr>Some Reminders</vt:lpstr>
      <vt:lpstr>My Favorite Stat!!!</vt:lpstr>
      <vt:lpstr>PowerPoint Presentation</vt:lpstr>
    </vt:vector>
  </TitlesOfParts>
  <Company>TRS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Evans, Buster</dc:creator>
  <cp:lastModifiedBy>Stewart, Vonnie</cp:lastModifiedBy>
  <cp:revision>564</cp:revision>
  <cp:lastPrinted>2020-09-28T15:04:40Z</cp:lastPrinted>
  <dcterms:created xsi:type="dcterms:W3CDTF">2017-05-24T13:44:41Z</dcterms:created>
  <dcterms:modified xsi:type="dcterms:W3CDTF">2025-04-10T12:53:06Z</dcterms:modified>
</cp:coreProperties>
</file>