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4"/>
  </p:sldMasterIdLst>
  <p:sldIdLst>
    <p:sldId id="298"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D12C4-ED7F-4129-877F-D25C793E4344}" v="7" dt="2025-04-10T01:36:35.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19" autoAdjust="0"/>
  </p:normalViewPr>
  <p:slideViewPr>
    <p:cSldViewPr snapToGrid="0">
      <p:cViewPr varScale="1">
        <p:scale>
          <a:sx n="106" d="100"/>
          <a:sy n="106"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3064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91993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2D6E202-B606-4609-B914-27C9371A1F6D}" type="datetime1">
              <a:rPr lang="en-US" smtClean="0"/>
              <a:t>4/14/2025</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864867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3336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7669AF7-7BEB-44E4-9852-375E34362B5B}" type="datetime1">
              <a:rPr lang="en-US" smtClean="0"/>
              <a:t>4/14/2025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2527040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645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4/14/2025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892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4/14/2025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603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4/14/2025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4385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8503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4/14/2025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055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2D6E202-B606-4609-B914-27C9371A1F6D}" type="datetime1">
              <a:rPr lang="en-US" smtClean="0"/>
              <a:t>4/14/2025</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715699322"/>
      </p:ext>
    </p:extLst>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Autofit/>
          </a:bodyPr>
          <a:lstStyle/>
          <a:p>
            <a:r>
              <a:rPr lang="en-US" sz="5400" dirty="0">
                <a:solidFill>
                  <a:schemeClr val="tx1"/>
                </a:solidFill>
              </a:rPr>
              <a:t>Review  State of Georgia FY26 K-12 Budget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John Zauner, Executive Director GSSA </a:t>
            </a:r>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5582-B73A-9B85-7C53-755632E61C40}"/>
              </a:ext>
            </a:extLst>
          </p:cNvPr>
          <p:cNvSpPr>
            <a:spLocks noGrp="1"/>
          </p:cNvSpPr>
          <p:nvPr>
            <p:ph type="title"/>
          </p:nvPr>
        </p:nvSpPr>
        <p:spPr/>
        <p:txBody>
          <a:bodyPr/>
          <a:lstStyle/>
          <a:p>
            <a:r>
              <a:rPr lang="en-US" dirty="0"/>
              <a:t>Pupil Transportation</a:t>
            </a:r>
          </a:p>
        </p:txBody>
      </p:sp>
      <p:sp>
        <p:nvSpPr>
          <p:cNvPr id="3" name="Content Placeholder 2">
            <a:extLst>
              <a:ext uri="{FF2B5EF4-FFF2-40B4-BE49-F238E27FC236}">
                <a16:creationId xmlns:a16="http://schemas.microsoft.com/office/drawing/2014/main" id="{D4B2567C-A2D7-DFDC-8146-90E85943D983}"/>
              </a:ext>
            </a:extLst>
          </p:cNvPr>
          <p:cNvSpPr>
            <a:spLocks noGrp="1"/>
          </p:cNvSpPr>
          <p:nvPr>
            <p:ph idx="1"/>
          </p:nvPr>
        </p:nvSpPr>
        <p:spPr/>
        <p:txBody>
          <a:bodyPr>
            <a:normAutofit/>
          </a:bodyPr>
          <a:lstStyle/>
          <a:p>
            <a:r>
              <a:rPr lang="en-US" sz="4400" dirty="0"/>
              <a:t>Increase funds </a:t>
            </a:r>
          </a:p>
          <a:p>
            <a:r>
              <a:rPr lang="en-US" sz="4400" dirty="0"/>
              <a:t>$10.2 million</a:t>
            </a:r>
          </a:p>
        </p:txBody>
      </p:sp>
    </p:spTree>
    <p:extLst>
      <p:ext uri="{BB962C8B-B14F-4D97-AF65-F5344CB8AC3E}">
        <p14:creationId xmlns:p14="http://schemas.microsoft.com/office/powerpoint/2010/main" val="34702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2AAE-A5D9-F3ED-9EB9-03C1810EE997}"/>
              </a:ext>
            </a:extLst>
          </p:cNvPr>
          <p:cNvSpPr>
            <a:spLocks noGrp="1"/>
          </p:cNvSpPr>
          <p:nvPr>
            <p:ph type="title"/>
          </p:nvPr>
        </p:nvSpPr>
        <p:spPr/>
        <p:txBody>
          <a:bodyPr/>
          <a:lstStyle/>
          <a:p>
            <a:r>
              <a:rPr lang="en-US" dirty="0"/>
              <a:t>RESA </a:t>
            </a:r>
          </a:p>
        </p:txBody>
      </p:sp>
      <p:sp>
        <p:nvSpPr>
          <p:cNvPr id="3" name="Content Placeholder 2">
            <a:extLst>
              <a:ext uri="{FF2B5EF4-FFF2-40B4-BE49-F238E27FC236}">
                <a16:creationId xmlns:a16="http://schemas.microsoft.com/office/drawing/2014/main" id="{D432F04A-5608-FA58-A817-92D3DCC52C48}"/>
              </a:ext>
            </a:extLst>
          </p:cNvPr>
          <p:cNvSpPr>
            <a:spLocks noGrp="1"/>
          </p:cNvSpPr>
          <p:nvPr>
            <p:ph idx="1"/>
          </p:nvPr>
        </p:nvSpPr>
        <p:spPr/>
        <p:txBody>
          <a:bodyPr/>
          <a:lstStyle/>
          <a:p>
            <a:r>
              <a:rPr lang="en-US" sz="4000" dirty="0"/>
              <a:t>Total funding is $16, 497, 495</a:t>
            </a:r>
          </a:p>
          <a:p>
            <a:r>
              <a:rPr lang="en-US" sz="4000" dirty="0"/>
              <a:t>This reflects a reduction based on enrollment</a:t>
            </a:r>
            <a:r>
              <a:rPr lang="en-US" sz="3600" dirty="0"/>
              <a:t>.</a:t>
            </a:r>
          </a:p>
        </p:txBody>
      </p:sp>
    </p:spTree>
    <p:extLst>
      <p:ext uri="{BB962C8B-B14F-4D97-AF65-F5344CB8AC3E}">
        <p14:creationId xmlns:p14="http://schemas.microsoft.com/office/powerpoint/2010/main" val="253527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D593-E930-494E-64BF-58656594DC23}"/>
              </a:ext>
            </a:extLst>
          </p:cNvPr>
          <p:cNvSpPr>
            <a:spLocks noGrp="1"/>
          </p:cNvSpPr>
          <p:nvPr>
            <p:ph type="title"/>
          </p:nvPr>
        </p:nvSpPr>
        <p:spPr/>
        <p:txBody>
          <a:bodyPr/>
          <a:lstStyle/>
          <a:p>
            <a:r>
              <a:rPr lang="en-US" dirty="0"/>
              <a:t>Quality Basic Education Program</a:t>
            </a:r>
          </a:p>
        </p:txBody>
      </p:sp>
      <p:sp>
        <p:nvSpPr>
          <p:cNvPr id="3" name="Content Placeholder 2">
            <a:extLst>
              <a:ext uri="{FF2B5EF4-FFF2-40B4-BE49-F238E27FC236}">
                <a16:creationId xmlns:a16="http://schemas.microsoft.com/office/drawing/2014/main" id="{7BC2AC98-C415-2F09-7B22-0923D737FEE4}"/>
              </a:ext>
            </a:extLst>
          </p:cNvPr>
          <p:cNvSpPr>
            <a:spLocks noGrp="1"/>
          </p:cNvSpPr>
          <p:nvPr>
            <p:ph idx="1"/>
          </p:nvPr>
        </p:nvSpPr>
        <p:spPr/>
        <p:txBody>
          <a:bodyPr>
            <a:normAutofit/>
          </a:bodyPr>
          <a:lstStyle/>
          <a:p>
            <a:r>
              <a:rPr lang="en-US" sz="3600" dirty="0"/>
              <a:t>Increase funds for enrollment growth and training and experience.</a:t>
            </a:r>
          </a:p>
          <a:p>
            <a:r>
              <a:rPr lang="en-US" sz="3600" dirty="0"/>
              <a:t>$ 300, 438, 543</a:t>
            </a:r>
          </a:p>
        </p:txBody>
      </p:sp>
    </p:spTree>
    <p:extLst>
      <p:ext uri="{BB962C8B-B14F-4D97-AF65-F5344CB8AC3E}">
        <p14:creationId xmlns:p14="http://schemas.microsoft.com/office/powerpoint/2010/main" val="2593174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21DAC-DF3F-EED1-5D82-0352545BE741}"/>
              </a:ext>
            </a:extLst>
          </p:cNvPr>
          <p:cNvSpPr>
            <a:spLocks noGrp="1"/>
          </p:cNvSpPr>
          <p:nvPr>
            <p:ph type="title"/>
          </p:nvPr>
        </p:nvSpPr>
        <p:spPr/>
        <p:txBody>
          <a:bodyPr/>
          <a:lstStyle/>
          <a:p>
            <a:r>
              <a:rPr lang="en-US" dirty="0"/>
              <a:t>Equalization </a:t>
            </a:r>
          </a:p>
        </p:txBody>
      </p:sp>
      <p:sp>
        <p:nvSpPr>
          <p:cNvPr id="3" name="Content Placeholder 2">
            <a:extLst>
              <a:ext uri="{FF2B5EF4-FFF2-40B4-BE49-F238E27FC236}">
                <a16:creationId xmlns:a16="http://schemas.microsoft.com/office/drawing/2014/main" id="{1EFBC212-F80E-402F-A2FE-17D87FB9F1B8}"/>
              </a:ext>
            </a:extLst>
          </p:cNvPr>
          <p:cNvSpPr>
            <a:spLocks noGrp="1"/>
          </p:cNvSpPr>
          <p:nvPr>
            <p:ph idx="1"/>
          </p:nvPr>
        </p:nvSpPr>
        <p:spPr/>
        <p:txBody>
          <a:bodyPr>
            <a:normAutofit/>
          </a:bodyPr>
          <a:lstStyle/>
          <a:p>
            <a:r>
              <a:rPr lang="en-US" sz="3600" dirty="0"/>
              <a:t>Total funding </a:t>
            </a:r>
          </a:p>
          <a:p>
            <a:r>
              <a:rPr lang="en-US" sz="3600" dirty="0"/>
              <a:t>$909, 708, 064</a:t>
            </a:r>
          </a:p>
          <a:p>
            <a:r>
              <a:rPr lang="en-US" sz="3600" dirty="0"/>
              <a:t>Decreased by (from previous year)</a:t>
            </a:r>
          </a:p>
          <a:p>
            <a:r>
              <a:rPr lang="en-US" sz="3600" dirty="0"/>
              <a:t>($113, 139, 423)</a:t>
            </a:r>
          </a:p>
        </p:txBody>
      </p:sp>
    </p:spTree>
    <p:extLst>
      <p:ext uri="{BB962C8B-B14F-4D97-AF65-F5344CB8AC3E}">
        <p14:creationId xmlns:p14="http://schemas.microsoft.com/office/powerpoint/2010/main" val="378743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C20DE-DAD8-BE16-8470-737FAC4754FB}"/>
              </a:ext>
            </a:extLst>
          </p:cNvPr>
          <p:cNvSpPr>
            <a:spLocks noGrp="1"/>
          </p:cNvSpPr>
          <p:nvPr>
            <p:ph type="title"/>
          </p:nvPr>
        </p:nvSpPr>
        <p:spPr/>
        <p:txBody>
          <a:bodyPr/>
          <a:lstStyle/>
          <a:p>
            <a:r>
              <a:rPr lang="en-US" dirty="0"/>
              <a:t>Social Workers</a:t>
            </a:r>
          </a:p>
        </p:txBody>
      </p:sp>
      <p:sp>
        <p:nvSpPr>
          <p:cNvPr id="3" name="Content Placeholder 2">
            <a:extLst>
              <a:ext uri="{FF2B5EF4-FFF2-40B4-BE49-F238E27FC236}">
                <a16:creationId xmlns:a16="http://schemas.microsoft.com/office/drawing/2014/main" id="{32029381-671E-8BBB-2A68-B1D58BAC4061}"/>
              </a:ext>
            </a:extLst>
          </p:cNvPr>
          <p:cNvSpPr>
            <a:spLocks noGrp="1"/>
          </p:cNvSpPr>
          <p:nvPr>
            <p:ph idx="1"/>
          </p:nvPr>
        </p:nvSpPr>
        <p:spPr/>
        <p:txBody>
          <a:bodyPr>
            <a:normAutofit/>
          </a:bodyPr>
          <a:lstStyle/>
          <a:p>
            <a:r>
              <a:rPr lang="en-US" sz="4000" dirty="0"/>
              <a:t>$ 2.4 million Increase for schools that do not employ a SW due to system size, and who do not earn enough QBE funds for a full school social worker position.</a:t>
            </a:r>
          </a:p>
        </p:txBody>
      </p:sp>
    </p:spTree>
    <p:extLst>
      <p:ext uri="{BB962C8B-B14F-4D97-AF65-F5344CB8AC3E}">
        <p14:creationId xmlns:p14="http://schemas.microsoft.com/office/powerpoint/2010/main" val="118778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206E-0287-1DB8-95F7-6488720DD735}"/>
              </a:ext>
            </a:extLst>
          </p:cNvPr>
          <p:cNvSpPr>
            <a:spLocks noGrp="1"/>
          </p:cNvSpPr>
          <p:nvPr>
            <p:ph type="title"/>
          </p:nvPr>
        </p:nvSpPr>
        <p:spPr/>
        <p:txBody>
          <a:bodyPr/>
          <a:lstStyle/>
          <a:p>
            <a:r>
              <a:rPr lang="en-US" dirty="0"/>
              <a:t>Economically Disadvantaged Students</a:t>
            </a:r>
          </a:p>
        </p:txBody>
      </p:sp>
      <p:sp>
        <p:nvSpPr>
          <p:cNvPr id="3" name="Content Placeholder 2">
            <a:extLst>
              <a:ext uri="{FF2B5EF4-FFF2-40B4-BE49-F238E27FC236}">
                <a16:creationId xmlns:a16="http://schemas.microsoft.com/office/drawing/2014/main" id="{379166E0-3A62-B358-1125-4B2747002A1D}"/>
              </a:ext>
            </a:extLst>
          </p:cNvPr>
          <p:cNvSpPr>
            <a:spLocks noGrp="1"/>
          </p:cNvSpPr>
          <p:nvPr>
            <p:ph idx="1"/>
          </p:nvPr>
        </p:nvSpPr>
        <p:spPr/>
        <p:txBody>
          <a:bodyPr/>
          <a:lstStyle/>
          <a:p>
            <a:r>
              <a:rPr lang="en-US" sz="4000" dirty="0"/>
              <a:t>$15.2 million one-time pilot funds to districts for targeted support for Economically  Disadvantaged Students.</a:t>
            </a:r>
          </a:p>
          <a:p>
            <a:endParaRPr lang="en-US" dirty="0"/>
          </a:p>
        </p:txBody>
      </p:sp>
    </p:spTree>
    <p:extLst>
      <p:ext uri="{BB962C8B-B14F-4D97-AF65-F5344CB8AC3E}">
        <p14:creationId xmlns:p14="http://schemas.microsoft.com/office/powerpoint/2010/main" val="2263262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58763-2A66-A6B4-E578-F5897E61AAFB}"/>
              </a:ext>
            </a:extLst>
          </p:cNvPr>
          <p:cNvSpPr>
            <a:spLocks noGrp="1"/>
          </p:cNvSpPr>
          <p:nvPr>
            <p:ph type="title"/>
          </p:nvPr>
        </p:nvSpPr>
        <p:spPr/>
        <p:txBody>
          <a:bodyPr/>
          <a:lstStyle/>
          <a:p>
            <a:r>
              <a:rPr lang="en-US" dirty="0"/>
              <a:t>Conclusions from the FY26 Budget Compromises</a:t>
            </a:r>
          </a:p>
        </p:txBody>
      </p:sp>
      <p:sp>
        <p:nvSpPr>
          <p:cNvPr id="3" name="Content Placeholder 2">
            <a:extLst>
              <a:ext uri="{FF2B5EF4-FFF2-40B4-BE49-F238E27FC236}">
                <a16:creationId xmlns:a16="http://schemas.microsoft.com/office/drawing/2014/main" id="{F9505893-1EE3-5A67-EE62-4C4B44CD4845}"/>
              </a:ext>
            </a:extLst>
          </p:cNvPr>
          <p:cNvSpPr>
            <a:spLocks noGrp="1"/>
          </p:cNvSpPr>
          <p:nvPr>
            <p:ph idx="1"/>
          </p:nvPr>
        </p:nvSpPr>
        <p:spPr/>
        <p:txBody>
          <a:bodyPr>
            <a:noAutofit/>
          </a:bodyPr>
          <a:lstStyle/>
          <a:p>
            <a:r>
              <a:rPr lang="en-US" sz="2400" dirty="0"/>
              <a:t>Senate made more reductions from the K-12 original budget proposals by the Governor and House.</a:t>
            </a:r>
          </a:p>
          <a:p>
            <a:r>
              <a:rPr lang="en-US" sz="2400" dirty="0"/>
              <a:t> The Senate took a hard line on funding the Voucher program at the 21,000-student level when the House was at the 7,000-student level. The Senate won out. </a:t>
            </a:r>
          </a:p>
          <a:p>
            <a:r>
              <a:rPr lang="en-US" sz="2400" dirty="0"/>
              <a:t>School Psychologists and School Social Workers received an increase in funding.</a:t>
            </a:r>
          </a:p>
          <a:p>
            <a:r>
              <a:rPr lang="en-US" sz="2400" dirty="0"/>
              <a:t>School Safety HB 268 saw original funding and mandates cut out of the language of the bill. School Student Advocates grants were added for mental health focus and funding followed.</a:t>
            </a:r>
          </a:p>
          <a:p>
            <a:r>
              <a:rPr lang="en-US" sz="2400" dirty="0"/>
              <a:t>Economically Disadvantaged Students receive some funding for the first time. </a:t>
            </a:r>
          </a:p>
        </p:txBody>
      </p:sp>
    </p:spTree>
    <p:extLst>
      <p:ext uri="{BB962C8B-B14F-4D97-AF65-F5344CB8AC3E}">
        <p14:creationId xmlns:p14="http://schemas.microsoft.com/office/powerpoint/2010/main" val="135093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DBC9-92C9-E571-1CFB-49CE6FFBCE8D}"/>
              </a:ext>
            </a:extLst>
          </p:cNvPr>
          <p:cNvSpPr>
            <a:spLocks noGrp="1"/>
          </p:cNvSpPr>
          <p:nvPr>
            <p:ph type="title"/>
          </p:nvPr>
        </p:nvSpPr>
        <p:spPr/>
        <p:txBody>
          <a:bodyPr/>
          <a:lstStyle/>
          <a:p>
            <a:r>
              <a:rPr lang="en-US" dirty="0"/>
              <a:t>Conclusions from the FY26 Budget Compromises</a:t>
            </a:r>
          </a:p>
        </p:txBody>
      </p:sp>
      <p:sp>
        <p:nvSpPr>
          <p:cNvPr id="3" name="Content Placeholder 2">
            <a:extLst>
              <a:ext uri="{FF2B5EF4-FFF2-40B4-BE49-F238E27FC236}">
                <a16:creationId xmlns:a16="http://schemas.microsoft.com/office/drawing/2014/main" id="{DEB3E662-52FB-13AF-65FA-15A5DDBD262E}"/>
              </a:ext>
            </a:extLst>
          </p:cNvPr>
          <p:cNvSpPr>
            <a:spLocks noGrp="1"/>
          </p:cNvSpPr>
          <p:nvPr>
            <p:ph idx="1"/>
          </p:nvPr>
        </p:nvSpPr>
        <p:spPr/>
        <p:txBody>
          <a:bodyPr>
            <a:normAutofit/>
          </a:bodyPr>
          <a:lstStyle/>
          <a:p>
            <a:r>
              <a:rPr lang="en-US" sz="3200" dirty="0"/>
              <a:t>School ZONE Cameras had a Speaker supported bill that did not pass due to the Senate leaving their chamber at 9:20 pm </a:t>
            </a:r>
          </a:p>
          <a:p>
            <a:r>
              <a:rPr lang="en-US" sz="3200" dirty="0"/>
              <a:t>The House Left at 10:40 pm </a:t>
            </a:r>
          </a:p>
          <a:p>
            <a:r>
              <a:rPr lang="en-US" sz="3200" dirty="0"/>
              <a:t>This was a bill left undone</a:t>
            </a:r>
          </a:p>
          <a:p>
            <a:r>
              <a:rPr lang="en-US" sz="3200" dirty="0"/>
              <a:t>This situation highlights the rift between the House and Senate.</a:t>
            </a:r>
          </a:p>
        </p:txBody>
      </p:sp>
    </p:spTree>
    <p:extLst>
      <p:ext uri="{BB962C8B-B14F-4D97-AF65-F5344CB8AC3E}">
        <p14:creationId xmlns:p14="http://schemas.microsoft.com/office/powerpoint/2010/main" val="298296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p:txBody>
          <a:bodyPr vert="horz" lIns="91440" tIns="45720" rIns="91440" bIns="45720" rtlCol="0">
            <a:normAutofit/>
          </a:bodyPr>
          <a:lstStyle/>
          <a:p>
            <a:r>
              <a:rPr lang="en-US" dirty="0"/>
              <a:t> A few facts FY26 Budget</a:t>
            </a:r>
          </a:p>
        </p:txBody>
      </p:sp>
      <p:graphicFrame>
        <p:nvGraphicFramePr>
          <p:cNvPr id="4" name="Table 4">
            <a:extLst>
              <a:ext uri="{FF2B5EF4-FFF2-40B4-BE49-F238E27FC236}">
                <a16:creationId xmlns:a16="http://schemas.microsoft.com/office/drawing/2014/main" id="{C266CDD0-3E96-40BD-8324-62D1DD86152D}"/>
              </a:ext>
            </a:extLst>
          </p:cNvPr>
          <p:cNvGraphicFramePr>
            <a:graphicFrameLocks noGrp="1"/>
          </p:cNvGraphicFramePr>
          <p:nvPr>
            <p:ph idx="1"/>
            <p:extLst>
              <p:ext uri="{D42A27DB-BD31-4B8C-83A1-F6EECF244321}">
                <p14:modId xmlns:p14="http://schemas.microsoft.com/office/powerpoint/2010/main" val="2095125630"/>
              </p:ext>
            </p:extLst>
          </p:nvPr>
        </p:nvGraphicFramePr>
        <p:xfrm>
          <a:off x="1049412" y="2216879"/>
          <a:ext cx="11640555" cy="4335736"/>
        </p:xfrm>
        <a:graphic>
          <a:graphicData uri="http://schemas.openxmlformats.org/drawingml/2006/table">
            <a:tbl>
              <a:tblPr firstRow="1" bandRow="1">
                <a:noFill/>
                <a:tableStyleId>{3B4B98B0-60AC-42C2-AFA5-B58CD77FA1E5}</a:tableStyleId>
              </a:tblPr>
              <a:tblGrid>
                <a:gridCol w="4096755">
                  <a:extLst>
                    <a:ext uri="{9D8B030D-6E8A-4147-A177-3AD203B41FA5}">
                      <a16:colId xmlns:a16="http://schemas.microsoft.com/office/drawing/2014/main" val="2981917977"/>
                    </a:ext>
                  </a:extLst>
                </a:gridCol>
                <a:gridCol w="2514600">
                  <a:extLst>
                    <a:ext uri="{9D8B030D-6E8A-4147-A177-3AD203B41FA5}">
                      <a16:colId xmlns:a16="http://schemas.microsoft.com/office/drawing/2014/main" val="945233394"/>
                    </a:ext>
                  </a:extLst>
                </a:gridCol>
                <a:gridCol w="4701678">
                  <a:extLst>
                    <a:ext uri="{9D8B030D-6E8A-4147-A177-3AD203B41FA5}">
                      <a16:colId xmlns:a16="http://schemas.microsoft.com/office/drawing/2014/main" val="2572263168"/>
                    </a:ext>
                  </a:extLst>
                </a:gridCol>
                <a:gridCol w="327522">
                  <a:extLst>
                    <a:ext uri="{9D8B030D-6E8A-4147-A177-3AD203B41FA5}">
                      <a16:colId xmlns:a16="http://schemas.microsoft.com/office/drawing/2014/main" val="1765783061"/>
                    </a:ext>
                  </a:extLst>
                </a:gridCol>
              </a:tblGrid>
              <a:tr h="613018">
                <a:tc>
                  <a:txBody>
                    <a:bodyPr/>
                    <a:lstStyle/>
                    <a:p>
                      <a:r>
                        <a:rPr lang="en-US" sz="2400" b="0" cap="all" spc="150" dirty="0">
                          <a:solidFill>
                            <a:schemeClr val="lt1"/>
                          </a:solidFill>
                        </a:rPr>
                        <a:t>Total State Funds K-12</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0" cap="all" spc="150" dirty="0">
                          <a:solidFill>
                            <a:schemeClr val="lt1"/>
                          </a:solidFill>
                        </a:rPr>
                        <a:t>What % of Total State Budget</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0" cap="all" spc="150" dirty="0">
                          <a:solidFill>
                            <a:schemeClr val="lt1"/>
                          </a:solidFill>
                        </a:rPr>
                        <a:t>Total State FY26 Budget </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endParaRPr lang="en-US" sz="2400" b="0" cap="all" spc="150" dirty="0">
                        <a:solidFill>
                          <a:schemeClr val="lt1"/>
                        </a:solidFill>
                      </a:endParaRPr>
                    </a:p>
                  </a:txBody>
                  <a:tcPr marL="151061" marR="151061" marT="151061" marB="151061">
                    <a:lnL w="12700" cmpd="sng">
                      <a:noFill/>
                    </a:lnL>
                    <a:lnR w="12700" cmpd="sng">
                      <a:noFill/>
                    </a:lnR>
                    <a:lnT w="12700" cmpd="sng">
                      <a:noFill/>
                    </a:lnT>
                    <a:lnB w="38100" cmpd="sng">
                      <a:noFill/>
                    </a:lnB>
                    <a:solidFill>
                      <a:schemeClr val="accent1"/>
                    </a:solidFill>
                  </a:tcPr>
                </a:tc>
                <a:extLst>
                  <a:ext uri="{0D108BD9-81ED-4DB2-BD59-A6C34878D82A}">
                    <a16:rowId xmlns:a16="http://schemas.microsoft.com/office/drawing/2014/main" val="2580512675"/>
                  </a:ext>
                </a:extLst>
              </a:tr>
              <a:tr h="978778">
                <a:tc>
                  <a:txBody>
                    <a:bodyPr/>
                    <a:lstStyle/>
                    <a:p>
                      <a:r>
                        <a:rPr lang="en-US" sz="2800" cap="none" spc="0" dirty="0">
                          <a:solidFill>
                            <a:schemeClr val="tx1"/>
                          </a:solidFill>
                        </a:rPr>
                        <a:t>$13, 701, 947, 205</a:t>
                      </a: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none" spc="0" dirty="0">
                          <a:solidFill>
                            <a:schemeClr val="tx1"/>
                          </a:solidFill>
                        </a:rPr>
                        <a:t>35%</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r>
                        <a:rPr lang="en-US" sz="2800" cap="none" spc="0" dirty="0">
                          <a:solidFill>
                            <a:schemeClr val="tx1"/>
                          </a:solidFill>
                        </a:rPr>
                        <a:t>$40 billion</a:t>
                      </a: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endParaRPr lang="en-US" sz="1400" cap="none" spc="0" dirty="0">
                        <a:solidFill>
                          <a:schemeClr val="tx1"/>
                        </a:solidFill>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085369860"/>
                  </a:ext>
                </a:extLst>
              </a:tr>
              <a:tr h="978778">
                <a:tc>
                  <a:txBody>
                    <a:bodyPr/>
                    <a:lstStyle/>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4252228359"/>
                  </a:ext>
                </a:extLst>
              </a:tr>
              <a:tr h="978778">
                <a:tc>
                  <a:txBody>
                    <a:bodyPr/>
                    <a:lstStyle/>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 </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78144993"/>
                  </a:ext>
                </a:extLst>
              </a:tr>
            </a:tbl>
          </a:graphicData>
        </a:graphic>
      </p:graphicFrame>
    </p:spTree>
    <p:extLst>
      <p:ext uri="{BB962C8B-B14F-4D97-AF65-F5344CB8AC3E}">
        <p14:creationId xmlns:p14="http://schemas.microsoft.com/office/powerpoint/2010/main" val="293351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3D1F-83A0-07A3-8703-8BAADE76F99A}"/>
              </a:ext>
            </a:extLst>
          </p:cNvPr>
          <p:cNvSpPr>
            <a:spLocks noGrp="1"/>
          </p:cNvSpPr>
          <p:nvPr>
            <p:ph type="ctrTitle"/>
          </p:nvPr>
        </p:nvSpPr>
        <p:spPr/>
        <p:txBody>
          <a:bodyPr/>
          <a:lstStyle/>
          <a:p>
            <a:r>
              <a:rPr lang="en-US" dirty="0"/>
              <a:t>Teacher Retirement System of Georgia </a:t>
            </a:r>
          </a:p>
        </p:txBody>
      </p:sp>
      <p:sp>
        <p:nvSpPr>
          <p:cNvPr id="3" name="Subtitle 2">
            <a:extLst>
              <a:ext uri="{FF2B5EF4-FFF2-40B4-BE49-F238E27FC236}">
                <a16:creationId xmlns:a16="http://schemas.microsoft.com/office/drawing/2014/main" id="{F644DD35-3F1C-3902-EC9D-6C6349AC9D17}"/>
              </a:ext>
            </a:extLst>
          </p:cNvPr>
          <p:cNvSpPr>
            <a:spLocks noGrp="1"/>
          </p:cNvSpPr>
          <p:nvPr>
            <p:ph type="subTitle" idx="1"/>
          </p:nvPr>
        </p:nvSpPr>
        <p:spPr/>
        <p:txBody>
          <a:bodyPr>
            <a:normAutofit/>
          </a:bodyPr>
          <a:lstStyle/>
          <a:p>
            <a:r>
              <a:rPr lang="en-US" sz="3600" dirty="0"/>
              <a:t>Moving from 20.78% to 21.91%</a:t>
            </a:r>
          </a:p>
        </p:txBody>
      </p:sp>
    </p:spTree>
    <p:extLst>
      <p:ext uri="{BB962C8B-B14F-4D97-AF65-F5344CB8AC3E}">
        <p14:creationId xmlns:p14="http://schemas.microsoft.com/office/powerpoint/2010/main" val="87997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92D8-757E-0369-E82F-8F88560A2B5A}"/>
              </a:ext>
            </a:extLst>
          </p:cNvPr>
          <p:cNvSpPr>
            <a:spLocks noGrp="1"/>
          </p:cNvSpPr>
          <p:nvPr>
            <p:ph type="title"/>
          </p:nvPr>
        </p:nvSpPr>
        <p:spPr/>
        <p:txBody>
          <a:bodyPr/>
          <a:lstStyle/>
          <a:p>
            <a:r>
              <a:rPr lang="en-US" dirty="0"/>
              <a:t>Locally approved charters per SB 82(2025 Session)</a:t>
            </a:r>
          </a:p>
        </p:txBody>
      </p:sp>
      <p:sp>
        <p:nvSpPr>
          <p:cNvPr id="3" name="Content Placeholder 2">
            <a:extLst>
              <a:ext uri="{FF2B5EF4-FFF2-40B4-BE49-F238E27FC236}">
                <a16:creationId xmlns:a16="http://schemas.microsoft.com/office/drawing/2014/main" id="{CEB1F8F9-6D4C-CDEA-7154-1677331717E7}"/>
              </a:ext>
            </a:extLst>
          </p:cNvPr>
          <p:cNvSpPr>
            <a:spLocks noGrp="1"/>
          </p:cNvSpPr>
          <p:nvPr>
            <p:ph idx="1"/>
          </p:nvPr>
        </p:nvSpPr>
        <p:spPr/>
        <p:txBody>
          <a:bodyPr>
            <a:normAutofit/>
          </a:bodyPr>
          <a:lstStyle/>
          <a:p>
            <a:r>
              <a:rPr lang="en-US" sz="3600" dirty="0"/>
              <a:t>Increase funds for school systems to encourage the authorization of locally approved charter schools.</a:t>
            </a:r>
          </a:p>
          <a:p>
            <a:r>
              <a:rPr lang="en-US" sz="3600" dirty="0"/>
              <a:t>Amount budgeted = $ 500,000</a:t>
            </a:r>
          </a:p>
        </p:txBody>
      </p:sp>
    </p:spTree>
    <p:extLst>
      <p:ext uri="{BB962C8B-B14F-4D97-AF65-F5344CB8AC3E}">
        <p14:creationId xmlns:p14="http://schemas.microsoft.com/office/powerpoint/2010/main" val="371334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1462-1EB0-1DA7-DC7C-D30524C7EA52}"/>
              </a:ext>
            </a:extLst>
          </p:cNvPr>
          <p:cNvSpPr>
            <a:spLocks noGrp="1"/>
          </p:cNvSpPr>
          <p:nvPr>
            <p:ph type="title"/>
          </p:nvPr>
        </p:nvSpPr>
        <p:spPr/>
        <p:txBody>
          <a:bodyPr/>
          <a:lstStyle/>
          <a:p>
            <a:r>
              <a:rPr lang="en-US" dirty="0"/>
              <a:t>State Completion Special Schools</a:t>
            </a:r>
          </a:p>
        </p:txBody>
      </p:sp>
      <p:sp>
        <p:nvSpPr>
          <p:cNvPr id="3" name="Content Placeholder 2">
            <a:extLst>
              <a:ext uri="{FF2B5EF4-FFF2-40B4-BE49-F238E27FC236}">
                <a16:creationId xmlns:a16="http://schemas.microsoft.com/office/drawing/2014/main" id="{973A0888-06CD-07E7-732B-D00E8B82BBF1}"/>
              </a:ext>
            </a:extLst>
          </p:cNvPr>
          <p:cNvSpPr>
            <a:spLocks noGrp="1"/>
          </p:cNvSpPr>
          <p:nvPr>
            <p:ph idx="1"/>
          </p:nvPr>
        </p:nvSpPr>
        <p:spPr/>
        <p:txBody>
          <a:bodyPr>
            <a:normAutofit/>
          </a:bodyPr>
          <a:lstStyle/>
          <a:p>
            <a:r>
              <a:rPr lang="en-US" sz="3600" dirty="0"/>
              <a:t>Planning grants funded at $2,000,000 level.  </a:t>
            </a:r>
          </a:p>
          <a:p>
            <a:r>
              <a:rPr lang="en-US" sz="3600" dirty="0"/>
              <a:t>Last minute add due to advocacy of Chatt Flint RESA and superintendents of that RESA. There was no funding in the budget for the planning of the new Completion school to serve the SW region of the state. </a:t>
            </a:r>
          </a:p>
        </p:txBody>
      </p:sp>
    </p:spTree>
    <p:extLst>
      <p:ext uri="{BB962C8B-B14F-4D97-AF65-F5344CB8AC3E}">
        <p14:creationId xmlns:p14="http://schemas.microsoft.com/office/powerpoint/2010/main" val="2476540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33C1-41C1-CBF7-BF5C-482779D98751}"/>
              </a:ext>
            </a:extLst>
          </p:cNvPr>
          <p:cNvSpPr>
            <a:spLocks noGrp="1"/>
          </p:cNvSpPr>
          <p:nvPr>
            <p:ph type="title"/>
          </p:nvPr>
        </p:nvSpPr>
        <p:spPr/>
        <p:txBody>
          <a:bodyPr/>
          <a:lstStyle/>
          <a:p>
            <a:r>
              <a:rPr lang="en-US" dirty="0"/>
              <a:t>Literacy Coach Initiative program</a:t>
            </a:r>
          </a:p>
        </p:txBody>
      </p:sp>
      <p:sp>
        <p:nvSpPr>
          <p:cNvPr id="3" name="Content Placeholder 2">
            <a:extLst>
              <a:ext uri="{FF2B5EF4-FFF2-40B4-BE49-F238E27FC236}">
                <a16:creationId xmlns:a16="http://schemas.microsoft.com/office/drawing/2014/main" id="{5E83DC29-F83F-3D04-7710-9858A928E371}"/>
              </a:ext>
            </a:extLst>
          </p:cNvPr>
          <p:cNvSpPr>
            <a:spLocks noGrp="1"/>
          </p:cNvSpPr>
          <p:nvPr>
            <p:ph idx="1"/>
          </p:nvPr>
        </p:nvSpPr>
        <p:spPr/>
        <p:txBody>
          <a:bodyPr>
            <a:normAutofit/>
          </a:bodyPr>
          <a:lstStyle/>
          <a:p>
            <a:r>
              <a:rPr lang="en-US" sz="3600" dirty="0"/>
              <a:t>$10.7 million added to 116 RESA-based literacy coaches to improve outcomes for K-5 students. </a:t>
            </a:r>
          </a:p>
          <a:p>
            <a:r>
              <a:rPr lang="en-US" sz="3600" dirty="0"/>
              <a:t>Side note: 6.1 million transferred from GOSA to this initiative.</a:t>
            </a:r>
          </a:p>
        </p:txBody>
      </p:sp>
    </p:spTree>
    <p:extLst>
      <p:ext uri="{BB962C8B-B14F-4D97-AF65-F5344CB8AC3E}">
        <p14:creationId xmlns:p14="http://schemas.microsoft.com/office/powerpoint/2010/main" val="269987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7CC3-B9E0-D008-AC1D-7351EF25C9F2}"/>
              </a:ext>
            </a:extLst>
          </p:cNvPr>
          <p:cNvSpPr>
            <a:spLocks noGrp="1"/>
          </p:cNvSpPr>
          <p:nvPr>
            <p:ph type="title"/>
          </p:nvPr>
        </p:nvSpPr>
        <p:spPr/>
        <p:txBody>
          <a:bodyPr/>
          <a:lstStyle/>
          <a:p>
            <a:r>
              <a:rPr lang="en-US" dirty="0"/>
              <a:t>Non-QBE Formula Grants</a:t>
            </a:r>
          </a:p>
        </p:txBody>
      </p:sp>
      <p:sp>
        <p:nvSpPr>
          <p:cNvPr id="3" name="Content Placeholder 2">
            <a:extLst>
              <a:ext uri="{FF2B5EF4-FFF2-40B4-BE49-F238E27FC236}">
                <a16:creationId xmlns:a16="http://schemas.microsoft.com/office/drawing/2014/main" id="{82801805-91A0-47B5-48A3-1E30FD72A2D6}"/>
              </a:ext>
            </a:extLst>
          </p:cNvPr>
          <p:cNvSpPr>
            <a:spLocks noGrp="1"/>
          </p:cNvSpPr>
          <p:nvPr>
            <p:ph idx="1"/>
          </p:nvPr>
        </p:nvSpPr>
        <p:spPr/>
        <p:txBody>
          <a:bodyPr>
            <a:noAutofit/>
          </a:bodyPr>
          <a:lstStyle/>
          <a:p>
            <a:r>
              <a:rPr lang="en-US" sz="2400" dirty="0"/>
              <a:t>Increase funds to educators for school supplies per SB 464 (2024 session).</a:t>
            </a:r>
          </a:p>
          <a:p>
            <a:r>
              <a:rPr lang="en-US" sz="2400" dirty="0"/>
              <a:t>The Senate version said to increase funds for a 25% match for local education agencies (from historic reserve balances), charities, or local civic organizations to provide school supplies to educators per SB 464.</a:t>
            </a:r>
          </a:p>
          <a:p>
            <a:r>
              <a:rPr lang="en-US" sz="2400" dirty="0"/>
              <a:t>Side note: CC said No – So the money originally appropriated was </a:t>
            </a:r>
            <a:r>
              <a:rPr lang="en-US" sz="2400" b="1" dirty="0"/>
              <a:t>zeroed out. </a:t>
            </a:r>
          </a:p>
          <a:p>
            <a:r>
              <a:rPr lang="en-US" sz="2400" dirty="0"/>
              <a:t>House wanted to fund at $7.5 Million</a:t>
            </a:r>
          </a:p>
          <a:p>
            <a:r>
              <a:rPr lang="en-US" sz="2400" dirty="0"/>
              <a:t>Senate wanted to fund at $4 million </a:t>
            </a:r>
          </a:p>
          <a:p>
            <a:r>
              <a:rPr lang="en-US" sz="2400" dirty="0"/>
              <a:t>CC = $0</a:t>
            </a:r>
          </a:p>
        </p:txBody>
      </p:sp>
    </p:spTree>
    <p:extLst>
      <p:ext uri="{BB962C8B-B14F-4D97-AF65-F5344CB8AC3E}">
        <p14:creationId xmlns:p14="http://schemas.microsoft.com/office/powerpoint/2010/main" val="219281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3551-D558-81A3-31C6-EF5164C38AE8}"/>
              </a:ext>
            </a:extLst>
          </p:cNvPr>
          <p:cNvSpPr>
            <a:spLocks noGrp="1"/>
          </p:cNvSpPr>
          <p:nvPr>
            <p:ph type="title"/>
          </p:nvPr>
        </p:nvSpPr>
        <p:spPr/>
        <p:txBody>
          <a:bodyPr/>
          <a:lstStyle/>
          <a:p>
            <a:r>
              <a:rPr lang="en-US" dirty="0"/>
              <a:t>School Psychologists Ratio </a:t>
            </a:r>
          </a:p>
        </p:txBody>
      </p:sp>
      <p:sp>
        <p:nvSpPr>
          <p:cNvPr id="3" name="Content Placeholder 2">
            <a:extLst>
              <a:ext uri="{FF2B5EF4-FFF2-40B4-BE49-F238E27FC236}">
                <a16:creationId xmlns:a16="http://schemas.microsoft.com/office/drawing/2014/main" id="{78773AC6-0AEF-ED0B-D4F6-07AAA85FCA48}"/>
              </a:ext>
            </a:extLst>
          </p:cNvPr>
          <p:cNvSpPr>
            <a:spLocks noGrp="1"/>
          </p:cNvSpPr>
          <p:nvPr>
            <p:ph idx="1"/>
          </p:nvPr>
        </p:nvSpPr>
        <p:spPr/>
        <p:txBody>
          <a:bodyPr>
            <a:normAutofit/>
          </a:bodyPr>
          <a:lstStyle/>
          <a:p>
            <a:r>
              <a:rPr lang="en-US" sz="3600" dirty="0"/>
              <a:t>Increase funds to fully fund school Psychologists ratio at 1: 2420 for all QBE categories per HB 283 (2013) in the Residential Treatment Facility formula.</a:t>
            </a:r>
          </a:p>
          <a:p>
            <a:r>
              <a:rPr lang="en-US" sz="3600" dirty="0"/>
              <a:t>$871,982</a:t>
            </a:r>
          </a:p>
        </p:txBody>
      </p:sp>
    </p:spTree>
    <p:extLst>
      <p:ext uri="{BB962C8B-B14F-4D97-AF65-F5344CB8AC3E}">
        <p14:creationId xmlns:p14="http://schemas.microsoft.com/office/powerpoint/2010/main" val="350222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ED466-DDDC-C2A9-E1F4-BEC01E1BC0D2}"/>
              </a:ext>
            </a:extLst>
          </p:cNvPr>
          <p:cNvSpPr>
            <a:spLocks noGrp="1"/>
          </p:cNvSpPr>
          <p:nvPr>
            <p:ph type="title"/>
          </p:nvPr>
        </p:nvSpPr>
        <p:spPr/>
        <p:txBody>
          <a:bodyPr/>
          <a:lstStyle/>
          <a:p>
            <a:r>
              <a:rPr lang="en-US" dirty="0"/>
              <a:t>Nutrition</a:t>
            </a:r>
          </a:p>
        </p:txBody>
      </p:sp>
      <p:sp>
        <p:nvSpPr>
          <p:cNvPr id="3" name="Content Placeholder 2">
            <a:extLst>
              <a:ext uri="{FF2B5EF4-FFF2-40B4-BE49-F238E27FC236}">
                <a16:creationId xmlns:a16="http://schemas.microsoft.com/office/drawing/2014/main" id="{B2DDC473-54B1-2064-0F23-F2FF2743198A}"/>
              </a:ext>
            </a:extLst>
          </p:cNvPr>
          <p:cNvSpPr>
            <a:spLocks noGrp="1"/>
          </p:cNvSpPr>
          <p:nvPr>
            <p:ph idx="1"/>
          </p:nvPr>
        </p:nvSpPr>
        <p:spPr/>
        <p:txBody>
          <a:bodyPr>
            <a:normAutofit/>
          </a:bodyPr>
          <a:lstStyle/>
          <a:p>
            <a:r>
              <a:rPr lang="en-US" sz="2800" dirty="0"/>
              <a:t>State Funds = $42,637,016</a:t>
            </a:r>
          </a:p>
          <a:p>
            <a:r>
              <a:rPr lang="en-US" sz="2800" dirty="0"/>
              <a:t>Federal Funds = $803 ,409, 469</a:t>
            </a:r>
          </a:p>
        </p:txBody>
      </p:sp>
    </p:spTree>
    <p:extLst>
      <p:ext uri="{BB962C8B-B14F-4D97-AF65-F5344CB8AC3E}">
        <p14:creationId xmlns:p14="http://schemas.microsoft.com/office/powerpoint/2010/main" val="1286534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D2957789-34B8-480C-AF9B-3EB54B9E5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TM03090430[[fn=Banded]]</Template>
  <TotalTime>153</TotalTime>
  <Words>591</Words>
  <Application>Microsoft Office PowerPoint</Application>
  <PresentationFormat>Widescreen</PresentationFormat>
  <Paragraphs>63</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Corbel</vt:lpstr>
      <vt:lpstr>Wingdings</vt:lpstr>
      <vt:lpstr>Banded</vt:lpstr>
      <vt:lpstr>Review  State of Georgia FY26 K-12 Budget </vt:lpstr>
      <vt:lpstr> A few facts FY26 Budget</vt:lpstr>
      <vt:lpstr>Teacher Retirement System of Georgia </vt:lpstr>
      <vt:lpstr>Locally approved charters per SB 82(2025 Session)</vt:lpstr>
      <vt:lpstr>State Completion Special Schools</vt:lpstr>
      <vt:lpstr>Literacy Coach Initiative program</vt:lpstr>
      <vt:lpstr>Non-QBE Formula Grants</vt:lpstr>
      <vt:lpstr>School Psychologists Ratio </vt:lpstr>
      <vt:lpstr>Nutrition</vt:lpstr>
      <vt:lpstr>Pupil Transportation</vt:lpstr>
      <vt:lpstr>RESA </vt:lpstr>
      <vt:lpstr>Quality Basic Education Program</vt:lpstr>
      <vt:lpstr>Equalization </vt:lpstr>
      <vt:lpstr>Social Workers</vt:lpstr>
      <vt:lpstr>Economically Disadvantaged Students</vt:lpstr>
      <vt:lpstr>Conclusions from the FY26 Budget Compromises</vt:lpstr>
      <vt:lpstr>Conclusions from the FY26 Budget Compromises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Zauner</dc:creator>
  <cp:lastModifiedBy>joshhooper55@outlook.com</cp:lastModifiedBy>
  <cp:revision>4</cp:revision>
  <dcterms:created xsi:type="dcterms:W3CDTF">2025-04-09T23:38:42Z</dcterms:created>
  <dcterms:modified xsi:type="dcterms:W3CDTF">2025-04-14T14:42:12Z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