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397" r:id="rId2"/>
    <p:sldId id="2721" r:id="rId3"/>
    <p:sldId id="2722" r:id="rId4"/>
    <p:sldId id="2723" r:id="rId5"/>
    <p:sldId id="2376" r:id="rId6"/>
    <p:sldId id="2309" r:id="rId7"/>
    <p:sldId id="2340" r:id="rId8"/>
    <p:sldId id="2436" r:id="rId9"/>
    <p:sldId id="1787" r:id="rId10"/>
    <p:sldId id="2719" r:id="rId11"/>
    <p:sldId id="2027" r:id="rId12"/>
    <p:sldId id="1818" r:id="rId13"/>
    <p:sldId id="1788" r:id="rId14"/>
    <p:sldId id="2736" r:id="rId15"/>
    <p:sldId id="1840" r:id="rId16"/>
    <p:sldId id="1417" r:id="rId17"/>
    <p:sldId id="2437" r:id="rId18"/>
    <p:sldId id="2438" r:id="rId19"/>
    <p:sldId id="2439" r:id="rId20"/>
    <p:sldId id="2440" r:id="rId21"/>
    <p:sldId id="2441" r:id="rId22"/>
    <p:sldId id="2703" r:id="rId23"/>
    <p:sldId id="2391" r:id="rId24"/>
    <p:sldId id="2733" r:id="rId25"/>
    <p:sldId id="2673" r:id="rId26"/>
    <p:sldId id="2727" r:id="rId27"/>
    <p:sldId id="360" r:id="rId28"/>
    <p:sldId id="2676" r:id="rId29"/>
    <p:sldId id="2716" r:id="rId30"/>
    <p:sldId id="2681" r:id="rId31"/>
    <p:sldId id="2729" r:id="rId32"/>
    <p:sldId id="2692" r:id="rId33"/>
    <p:sldId id="2693" r:id="rId34"/>
    <p:sldId id="2730" r:id="rId35"/>
    <p:sldId id="2683" r:id="rId36"/>
    <p:sldId id="2086" r:id="rId37"/>
    <p:sldId id="2357" r:id="rId38"/>
    <p:sldId id="2698" r:id="rId39"/>
    <p:sldId id="2353" r:id="rId40"/>
    <p:sldId id="2212" r:id="rId41"/>
    <p:sldId id="2213" r:id="rId42"/>
    <p:sldId id="2148" r:id="rId43"/>
    <p:sldId id="2737" r:id="rId44"/>
    <p:sldId id="2344" r:id="rId45"/>
    <p:sldId id="2399" r:id="rId46"/>
    <p:sldId id="2734" r:id="rId47"/>
    <p:sldId id="2346" r:id="rId48"/>
    <p:sldId id="2018" r:id="rId49"/>
    <p:sldId id="2400" r:id="rId50"/>
    <p:sldId id="838" r:id="rId51"/>
    <p:sldId id="2401" r:id="rId52"/>
    <p:sldId id="2428" r:id="rId53"/>
    <p:sldId id="2403" r:id="rId54"/>
    <p:sldId id="273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728" autoAdjust="0"/>
  </p:normalViewPr>
  <p:slideViewPr>
    <p:cSldViewPr snapToGrid="0">
      <p:cViewPr varScale="1">
        <p:scale>
          <a:sx n="60" d="100"/>
          <a:sy n="60" d="100"/>
        </p:scale>
        <p:origin x="1550" y="3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916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CC1C49-31AF-48B7-BF20-BE8DEC5CCDCB}" type="doc">
      <dgm:prSet loTypeId="urn:microsoft.com/office/officeart/2005/8/layout/venn2" loCatId="relationship" qsTypeId="urn:microsoft.com/office/officeart/2005/8/quickstyle/3d1" qsCatId="3D" csTypeId="urn:microsoft.com/office/officeart/2005/8/colors/colorful5" csCatId="colorful" phldr="1"/>
      <dgm:spPr/>
      <dgm:t>
        <a:bodyPr/>
        <a:lstStyle/>
        <a:p>
          <a:endParaRPr lang="en-US"/>
        </a:p>
      </dgm:t>
    </dgm:pt>
    <dgm:pt modelId="{E97A4EA5-31A6-40A5-9386-95225DB7AA79}">
      <dgm:prSet phldrT="[Text]" custT="1"/>
      <dgm:spPr>
        <a:solidFill>
          <a:srgbClr val="7030A0"/>
        </a:solidFill>
      </dgm:spPr>
      <dgm:t>
        <a:bodyPr/>
        <a:lstStyle/>
        <a:p>
          <a:r>
            <a:rPr lang="en-US" sz="2200" baseline="0" dirty="0"/>
            <a:t>Qualitative Analysis</a:t>
          </a:r>
        </a:p>
      </dgm:t>
    </dgm:pt>
    <dgm:pt modelId="{06A9FEB5-3952-4D58-8665-A1CDDE97008D}" type="parTrans" cxnId="{6CA3D430-5115-4847-A5ED-70D7C2496F59}">
      <dgm:prSet/>
      <dgm:spPr/>
      <dgm:t>
        <a:bodyPr/>
        <a:lstStyle/>
        <a:p>
          <a:endParaRPr lang="en-US"/>
        </a:p>
      </dgm:t>
    </dgm:pt>
    <dgm:pt modelId="{A8FB44C7-7469-4B91-B891-AAD9A6AECA99}" type="sibTrans" cxnId="{6CA3D430-5115-4847-A5ED-70D7C2496F59}">
      <dgm:prSet/>
      <dgm:spPr/>
      <dgm:t>
        <a:bodyPr/>
        <a:lstStyle/>
        <a:p>
          <a:endParaRPr lang="en-US"/>
        </a:p>
      </dgm:t>
    </dgm:pt>
    <dgm:pt modelId="{3E2D3BDF-E725-44EF-8C6D-9E16734EE458}">
      <dgm:prSet phldrT="[Text]" custT="1"/>
      <dgm:spPr>
        <a:solidFill>
          <a:schemeClr val="tx2">
            <a:lumMod val="50000"/>
            <a:lumOff val="50000"/>
          </a:schemeClr>
        </a:solidFill>
      </dgm:spPr>
      <dgm:t>
        <a:bodyPr/>
        <a:lstStyle/>
        <a:p>
          <a:r>
            <a:rPr lang="en-US" sz="2200" baseline="0" dirty="0"/>
            <a:t>Quantitative Analysis</a:t>
          </a:r>
        </a:p>
      </dgm:t>
    </dgm:pt>
    <dgm:pt modelId="{6332EB2C-F30E-4F8C-889C-1D1FA5381CCA}" type="parTrans" cxnId="{B0D8E734-4440-490B-9CBF-C4A8F834852F}">
      <dgm:prSet/>
      <dgm:spPr/>
      <dgm:t>
        <a:bodyPr/>
        <a:lstStyle/>
        <a:p>
          <a:endParaRPr lang="en-US"/>
        </a:p>
      </dgm:t>
    </dgm:pt>
    <dgm:pt modelId="{2E6C6034-13BC-43A6-985A-552850825A6D}" type="sibTrans" cxnId="{B0D8E734-4440-490B-9CBF-C4A8F834852F}">
      <dgm:prSet/>
      <dgm:spPr/>
      <dgm:t>
        <a:bodyPr/>
        <a:lstStyle/>
        <a:p>
          <a:endParaRPr lang="en-US"/>
        </a:p>
      </dgm:t>
    </dgm:pt>
    <dgm:pt modelId="{7D646E85-5995-4EEF-A424-E732DABDAD07}">
      <dgm:prSet phldrT="[Text]" custT="1"/>
      <dgm:spPr>
        <a:solidFill>
          <a:schemeClr val="accent5">
            <a:lumMod val="75000"/>
          </a:schemeClr>
        </a:solidFill>
      </dgm:spPr>
      <dgm:t>
        <a:bodyPr/>
        <a:lstStyle/>
        <a:p>
          <a:r>
            <a:rPr lang="en-US" sz="2400" dirty="0"/>
            <a:t>Human Factors</a:t>
          </a:r>
        </a:p>
      </dgm:t>
    </dgm:pt>
    <dgm:pt modelId="{997A0CE8-F32B-4DDF-A787-AF42E2F13FB3}" type="parTrans" cxnId="{CDAB1E2B-AC5E-4706-981C-E7307023B508}">
      <dgm:prSet/>
      <dgm:spPr/>
      <dgm:t>
        <a:bodyPr/>
        <a:lstStyle/>
        <a:p>
          <a:endParaRPr lang="en-US"/>
        </a:p>
      </dgm:t>
    </dgm:pt>
    <dgm:pt modelId="{3C5CA86A-B302-4B59-B288-8336BAD5003C}" type="sibTrans" cxnId="{CDAB1E2B-AC5E-4706-981C-E7307023B508}">
      <dgm:prSet/>
      <dgm:spPr/>
      <dgm:t>
        <a:bodyPr/>
        <a:lstStyle/>
        <a:p>
          <a:endParaRPr lang="en-US"/>
        </a:p>
      </dgm:t>
    </dgm:pt>
    <dgm:pt modelId="{A7240451-737B-4855-AF86-66FB169FF594}">
      <dgm:prSet phldrT="[Text]" custT="1"/>
      <dgm:spPr>
        <a:solidFill>
          <a:srgbClr val="7030A0"/>
        </a:solidFill>
      </dgm:spPr>
      <dgm:t>
        <a:bodyPr/>
        <a:lstStyle/>
        <a:p>
          <a:r>
            <a:rPr lang="en-US" sz="2400" dirty="0"/>
            <a:t>School Climate</a:t>
          </a:r>
        </a:p>
      </dgm:t>
    </dgm:pt>
    <dgm:pt modelId="{6ABB965B-5F0E-49B7-9A1D-4A82495A0B7D}" type="parTrans" cxnId="{7B8116FB-427C-450D-AA55-DBA1605FA919}">
      <dgm:prSet/>
      <dgm:spPr/>
      <dgm:t>
        <a:bodyPr/>
        <a:lstStyle/>
        <a:p>
          <a:endParaRPr lang="en-US"/>
        </a:p>
      </dgm:t>
    </dgm:pt>
    <dgm:pt modelId="{DE7AA68F-F1BA-444D-889B-A16569BC5F7D}" type="sibTrans" cxnId="{7B8116FB-427C-450D-AA55-DBA1605FA919}">
      <dgm:prSet/>
      <dgm:spPr/>
      <dgm:t>
        <a:bodyPr/>
        <a:lstStyle/>
        <a:p>
          <a:endParaRPr lang="en-US"/>
        </a:p>
      </dgm:t>
    </dgm:pt>
    <dgm:pt modelId="{70CED5BD-69F1-4180-81DD-7F470324E960}" type="pres">
      <dgm:prSet presAssocID="{30CC1C49-31AF-48B7-BF20-BE8DEC5CCDCB}" presName="Name0" presStyleCnt="0">
        <dgm:presLayoutVars>
          <dgm:chMax val="7"/>
          <dgm:resizeHandles val="exact"/>
        </dgm:presLayoutVars>
      </dgm:prSet>
      <dgm:spPr/>
    </dgm:pt>
    <dgm:pt modelId="{7A88C311-900D-4543-9FC9-AC0DD031C587}" type="pres">
      <dgm:prSet presAssocID="{30CC1C49-31AF-48B7-BF20-BE8DEC5CCDCB}" presName="comp1" presStyleCnt="0"/>
      <dgm:spPr/>
    </dgm:pt>
    <dgm:pt modelId="{4E9EB988-D92C-4FA3-B420-365B9A8D122D}" type="pres">
      <dgm:prSet presAssocID="{30CC1C49-31AF-48B7-BF20-BE8DEC5CCDCB}" presName="circle1" presStyleLbl="node1" presStyleIdx="0" presStyleCnt="4"/>
      <dgm:spPr/>
    </dgm:pt>
    <dgm:pt modelId="{318C5E1B-1C8A-4068-9A70-EF18B96CC613}" type="pres">
      <dgm:prSet presAssocID="{30CC1C49-31AF-48B7-BF20-BE8DEC5CCDCB}" presName="c1text" presStyleLbl="node1" presStyleIdx="0" presStyleCnt="4">
        <dgm:presLayoutVars>
          <dgm:bulletEnabled val="1"/>
        </dgm:presLayoutVars>
      </dgm:prSet>
      <dgm:spPr/>
    </dgm:pt>
    <dgm:pt modelId="{76AB3AFC-B5CA-443A-8FEB-48E592D5A887}" type="pres">
      <dgm:prSet presAssocID="{30CC1C49-31AF-48B7-BF20-BE8DEC5CCDCB}" presName="comp2" presStyleCnt="0"/>
      <dgm:spPr/>
    </dgm:pt>
    <dgm:pt modelId="{319DC52A-F481-4C79-B3A4-0D95711D86D9}" type="pres">
      <dgm:prSet presAssocID="{30CC1C49-31AF-48B7-BF20-BE8DEC5CCDCB}" presName="circle2" presStyleLbl="node1" presStyleIdx="1" presStyleCnt="4" custScaleX="104741"/>
      <dgm:spPr/>
    </dgm:pt>
    <dgm:pt modelId="{F40D3C9A-9E32-4ABA-AB95-5D0A8E5BD9AB}" type="pres">
      <dgm:prSet presAssocID="{30CC1C49-31AF-48B7-BF20-BE8DEC5CCDCB}" presName="c2text" presStyleLbl="node1" presStyleIdx="1" presStyleCnt="4">
        <dgm:presLayoutVars>
          <dgm:bulletEnabled val="1"/>
        </dgm:presLayoutVars>
      </dgm:prSet>
      <dgm:spPr/>
    </dgm:pt>
    <dgm:pt modelId="{DF545CB5-2E03-4603-B473-0DB7DFD45B03}" type="pres">
      <dgm:prSet presAssocID="{30CC1C49-31AF-48B7-BF20-BE8DEC5CCDCB}" presName="comp3" presStyleCnt="0"/>
      <dgm:spPr/>
    </dgm:pt>
    <dgm:pt modelId="{E8E772E3-1BD1-48B1-98FD-C474C4C35235}" type="pres">
      <dgm:prSet presAssocID="{30CC1C49-31AF-48B7-BF20-BE8DEC5CCDCB}" presName="circle3" presStyleLbl="node1" presStyleIdx="2" presStyleCnt="4"/>
      <dgm:spPr/>
    </dgm:pt>
    <dgm:pt modelId="{E044E57A-2120-4C73-A00F-C0DD5A59E5FB}" type="pres">
      <dgm:prSet presAssocID="{30CC1C49-31AF-48B7-BF20-BE8DEC5CCDCB}" presName="c3text" presStyleLbl="node1" presStyleIdx="2" presStyleCnt="4">
        <dgm:presLayoutVars>
          <dgm:bulletEnabled val="1"/>
        </dgm:presLayoutVars>
      </dgm:prSet>
      <dgm:spPr/>
    </dgm:pt>
    <dgm:pt modelId="{E315DF49-814A-4DB5-9730-42BE13D6CF75}" type="pres">
      <dgm:prSet presAssocID="{30CC1C49-31AF-48B7-BF20-BE8DEC5CCDCB}" presName="comp4" presStyleCnt="0"/>
      <dgm:spPr/>
    </dgm:pt>
    <dgm:pt modelId="{883CE1D0-C0E3-4109-AE20-0A2A0C8A031D}" type="pres">
      <dgm:prSet presAssocID="{30CC1C49-31AF-48B7-BF20-BE8DEC5CCDCB}" presName="circle4" presStyleLbl="node1" presStyleIdx="3" presStyleCnt="4"/>
      <dgm:spPr/>
    </dgm:pt>
    <dgm:pt modelId="{F2A4BBF4-E282-469D-9E93-4599DE668242}" type="pres">
      <dgm:prSet presAssocID="{30CC1C49-31AF-48B7-BF20-BE8DEC5CCDCB}" presName="c4text" presStyleLbl="node1" presStyleIdx="3" presStyleCnt="4">
        <dgm:presLayoutVars>
          <dgm:bulletEnabled val="1"/>
        </dgm:presLayoutVars>
      </dgm:prSet>
      <dgm:spPr/>
    </dgm:pt>
  </dgm:ptLst>
  <dgm:cxnLst>
    <dgm:cxn modelId="{41B76001-C074-475B-A462-09EBA04E0B30}" type="presOf" srcId="{A7240451-737B-4855-AF86-66FB169FF594}" destId="{F2A4BBF4-E282-469D-9E93-4599DE668242}" srcOrd="1" destOrd="0" presId="urn:microsoft.com/office/officeart/2005/8/layout/venn2"/>
    <dgm:cxn modelId="{05965413-3F55-40FA-9C1E-3A74998734A0}" type="presOf" srcId="{7D646E85-5995-4EEF-A424-E732DABDAD07}" destId="{E044E57A-2120-4C73-A00F-C0DD5A59E5FB}" srcOrd="1" destOrd="0" presId="urn:microsoft.com/office/officeart/2005/8/layout/venn2"/>
    <dgm:cxn modelId="{CDAB1E2B-AC5E-4706-981C-E7307023B508}" srcId="{30CC1C49-31AF-48B7-BF20-BE8DEC5CCDCB}" destId="{7D646E85-5995-4EEF-A424-E732DABDAD07}" srcOrd="2" destOrd="0" parTransId="{997A0CE8-F32B-4DDF-A787-AF42E2F13FB3}" sibTransId="{3C5CA86A-B302-4B59-B288-8336BAD5003C}"/>
    <dgm:cxn modelId="{6CA3D430-5115-4847-A5ED-70D7C2496F59}" srcId="{30CC1C49-31AF-48B7-BF20-BE8DEC5CCDCB}" destId="{E97A4EA5-31A6-40A5-9386-95225DB7AA79}" srcOrd="0" destOrd="0" parTransId="{06A9FEB5-3952-4D58-8665-A1CDDE97008D}" sibTransId="{A8FB44C7-7469-4B91-B891-AAD9A6AECA99}"/>
    <dgm:cxn modelId="{B0D8E734-4440-490B-9CBF-C4A8F834852F}" srcId="{30CC1C49-31AF-48B7-BF20-BE8DEC5CCDCB}" destId="{3E2D3BDF-E725-44EF-8C6D-9E16734EE458}" srcOrd="1" destOrd="0" parTransId="{6332EB2C-F30E-4F8C-889C-1D1FA5381CCA}" sibTransId="{2E6C6034-13BC-43A6-985A-552850825A6D}"/>
    <dgm:cxn modelId="{0FE34561-6CEF-4304-9475-E7503F87EFAD}" type="presOf" srcId="{3E2D3BDF-E725-44EF-8C6D-9E16734EE458}" destId="{319DC52A-F481-4C79-B3A4-0D95711D86D9}" srcOrd="0" destOrd="0" presId="urn:microsoft.com/office/officeart/2005/8/layout/venn2"/>
    <dgm:cxn modelId="{CF5CE866-6AAB-4110-931D-C7FF85FC7043}" type="presOf" srcId="{A7240451-737B-4855-AF86-66FB169FF594}" destId="{883CE1D0-C0E3-4109-AE20-0A2A0C8A031D}" srcOrd="0" destOrd="0" presId="urn:microsoft.com/office/officeart/2005/8/layout/venn2"/>
    <dgm:cxn modelId="{29F55D50-A72E-4979-A3C7-4976FFC46BE2}" type="presOf" srcId="{E97A4EA5-31A6-40A5-9386-95225DB7AA79}" destId="{318C5E1B-1C8A-4068-9A70-EF18B96CC613}" srcOrd="1" destOrd="0" presId="urn:microsoft.com/office/officeart/2005/8/layout/venn2"/>
    <dgm:cxn modelId="{DAAE3F75-E5C6-42B5-B01E-2D3CBE65398F}" type="presOf" srcId="{3E2D3BDF-E725-44EF-8C6D-9E16734EE458}" destId="{F40D3C9A-9E32-4ABA-AB95-5D0A8E5BD9AB}" srcOrd="1" destOrd="0" presId="urn:microsoft.com/office/officeart/2005/8/layout/venn2"/>
    <dgm:cxn modelId="{CFE388B3-2E75-45CE-A83C-10365F5DAC36}" type="presOf" srcId="{30CC1C49-31AF-48B7-BF20-BE8DEC5CCDCB}" destId="{70CED5BD-69F1-4180-81DD-7F470324E960}" srcOrd="0" destOrd="0" presId="urn:microsoft.com/office/officeart/2005/8/layout/venn2"/>
    <dgm:cxn modelId="{CB08CBEA-BA01-493A-817D-14017A330216}" type="presOf" srcId="{E97A4EA5-31A6-40A5-9386-95225DB7AA79}" destId="{4E9EB988-D92C-4FA3-B420-365B9A8D122D}" srcOrd="0" destOrd="0" presId="urn:microsoft.com/office/officeart/2005/8/layout/venn2"/>
    <dgm:cxn modelId="{2BFEEDF8-087D-43BC-AF1F-33A789346E1D}" type="presOf" srcId="{7D646E85-5995-4EEF-A424-E732DABDAD07}" destId="{E8E772E3-1BD1-48B1-98FD-C474C4C35235}" srcOrd="0" destOrd="0" presId="urn:microsoft.com/office/officeart/2005/8/layout/venn2"/>
    <dgm:cxn modelId="{7B8116FB-427C-450D-AA55-DBA1605FA919}" srcId="{30CC1C49-31AF-48B7-BF20-BE8DEC5CCDCB}" destId="{A7240451-737B-4855-AF86-66FB169FF594}" srcOrd="3" destOrd="0" parTransId="{6ABB965B-5F0E-49B7-9A1D-4A82495A0B7D}" sibTransId="{DE7AA68F-F1BA-444D-889B-A16569BC5F7D}"/>
    <dgm:cxn modelId="{5F61B346-DC84-4DC1-A82B-4738E7BFDFBB}" type="presParOf" srcId="{70CED5BD-69F1-4180-81DD-7F470324E960}" destId="{7A88C311-900D-4543-9FC9-AC0DD031C587}" srcOrd="0" destOrd="0" presId="urn:microsoft.com/office/officeart/2005/8/layout/venn2"/>
    <dgm:cxn modelId="{7FA176C1-CDFC-4E6D-85C2-24B84614BE8F}" type="presParOf" srcId="{7A88C311-900D-4543-9FC9-AC0DD031C587}" destId="{4E9EB988-D92C-4FA3-B420-365B9A8D122D}" srcOrd="0" destOrd="0" presId="urn:microsoft.com/office/officeart/2005/8/layout/venn2"/>
    <dgm:cxn modelId="{B22EEC53-B490-41BD-8FBA-A4CF9E884255}" type="presParOf" srcId="{7A88C311-900D-4543-9FC9-AC0DD031C587}" destId="{318C5E1B-1C8A-4068-9A70-EF18B96CC613}" srcOrd="1" destOrd="0" presId="urn:microsoft.com/office/officeart/2005/8/layout/venn2"/>
    <dgm:cxn modelId="{5D6FE194-99D2-46C6-8EE2-2305FC079013}" type="presParOf" srcId="{70CED5BD-69F1-4180-81DD-7F470324E960}" destId="{76AB3AFC-B5CA-443A-8FEB-48E592D5A887}" srcOrd="1" destOrd="0" presId="urn:microsoft.com/office/officeart/2005/8/layout/venn2"/>
    <dgm:cxn modelId="{29884BE2-BD6F-4DA2-9F00-F022161C4563}" type="presParOf" srcId="{76AB3AFC-B5CA-443A-8FEB-48E592D5A887}" destId="{319DC52A-F481-4C79-B3A4-0D95711D86D9}" srcOrd="0" destOrd="0" presId="urn:microsoft.com/office/officeart/2005/8/layout/venn2"/>
    <dgm:cxn modelId="{51B83697-A815-430B-BD27-A90EC986384A}" type="presParOf" srcId="{76AB3AFC-B5CA-443A-8FEB-48E592D5A887}" destId="{F40D3C9A-9E32-4ABA-AB95-5D0A8E5BD9AB}" srcOrd="1" destOrd="0" presId="urn:microsoft.com/office/officeart/2005/8/layout/venn2"/>
    <dgm:cxn modelId="{45DABCBE-A652-4D61-88B0-82F73BADA9D5}" type="presParOf" srcId="{70CED5BD-69F1-4180-81DD-7F470324E960}" destId="{DF545CB5-2E03-4603-B473-0DB7DFD45B03}" srcOrd="2" destOrd="0" presId="urn:microsoft.com/office/officeart/2005/8/layout/venn2"/>
    <dgm:cxn modelId="{42513F78-E32E-4093-BA5C-B8DB091EF2EC}" type="presParOf" srcId="{DF545CB5-2E03-4603-B473-0DB7DFD45B03}" destId="{E8E772E3-1BD1-48B1-98FD-C474C4C35235}" srcOrd="0" destOrd="0" presId="urn:microsoft.com/office/officeart/2005/8/layout/venn2"/>
    <dgm:cxn modelId="{B1487D91-8429-4C97-928D-D5056C86B7FA}" type="presParOf" srcId="{DF545CB5-2E03-4603-B473-0DB7DFD45B03}" destId="{E044E57A-2120-4C73-A00F-C0DD5A59E5FB}" srcOrd="1" destOrd="0" presId="urn:microsoft.com/office/officeart/2005/8/layout/venn2"/>
    <dgm:cxn modelId="{AB8DC3D1-FBCC-4B8C-AA70-E9005D2B4C0E}" type="presParOf" srcId="{70CED5BD-69F1-4180-81DD-7F470324E960}" destId="{E315DF49-814A-4DB5-9730-42BE13D6CF75}" srcOrd="3" destOrd="0" presId="urn:microsoft.com/office/officeart/2005/8/layout/venn2"/>
    <dgm:cxn modelId="{C0C955EC-3C4C-453B-B595-6D2D42A3526B}" type="presParOf" srcId="{E315DF49-814A-4DB5-9730-42BE13D6CF75}" destId="{883CE1D0-C0E3-4109-AE20-0A2A0C8A031D}" srcOrd="0" destOrd="0" presId="urn:microsoft.com/office/officeart/2005/8/layout/venn2"/>
    <dgm:cxn modelId="{6917F0DD-C119-4F38-93B0-39400E5EAFD2}" type="presParOf" srcId="{E315DF49-814A-4DB5-9730-42BE13D6CF75}" destId="{F2A4BBF4-E282-469D-9E93-4599DE668242}"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0AAC9C-3082-40B3-ADAB-45FE5C03B0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237732F-DB2C-49AD-8044-5AB9D2F5E403}" type="pres">
      <dgm:prSet presAssocID="{770AAC9C-3082-40B3-ADAB-45FE5C03B095}" presName="linear" presStyleCnt="0">
        <dgm:presLayoutVars>
          <dgm:animLvl val="lvl"/>
          <dgm:resizeHandles val="exact"/>
        </dgm:presLayoutVars>
      </dgm:prSet>
      <dgm:spPr/>
    </dgm:pt>
  </dgm:ptLst>
  <dgm:cxnLst>
    <dgm:cxn modelId="{52E01026-6BA0-4D22-8A71-816815483159}" type="presOf" srcId="{770AAC9C-3082-40B3-ADAB-45FE5C03B095}" destId="{2237732F-DB2C-49AD-8044-5AB9D2F5E40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0AAC9C-3082-40B3-ADAB-45FE5C03B0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237732F-DB2C-49AD-8044-5AB9D2F5E403}" type="pres">
      <dgm:prSet presAssocID="{770AAC9C-3082-40B3-ADAB-45FE5C03B095}" presName="linear" presStyleCnt="0">
        <dgm:presLayoutVars>
          <dgm:animLvl val="lvl"/>
          <dgm:resizeHandles val="exact"/>
        </dgm:presLayoutVars>
      </dgm:prSet>
      <dgm:spPr/>
    </dgm:pt>
  </dgm:ptLst>
  <dgm:cxnLst>
    <dgm:cxn modelId="{52E01026-6BA0-4D22-8A71-816815483159}" type="presOf" srcId="{770AAC9C-3082-40B3-ADAB-45FE5C03B095}" destId="{2237732F-DB2C-49AD-8044-5AB9D2F5E40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0AAC9C-3082-40B3-ADAB-45FE5C03B0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237732F-DB2C-49AD-8044-5AB9D2F5E403}" type="pres">
      <dgm:prSet presAssocID="{770AAC9C-3082-40B3-ADAB-45FE5C03B095}" presName="linear" presStyleCnt="0">
        <dgm:presLayoutVars>
          <dgm:animLvl val="lvl"/>
          <dgm:resizeHandles val="exact"/>
        </dgm:presLayoutVars>
      </dgm:prSet>
      <dgm:spPr/>
    </dgm:pt>
  </dgm:ptLst>
  <dgm:cxnLst>
    <dgm:cxn modelId="{52E01026-6BA0-4D22-8A71-816815483159}" type="presOf" srcId="{770AAC9C-3082-40B3-ADAB-45FE5C03B095}" destId="{2237732F-DB2C-49AD-8044-5AB9D2F5E40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0AAC9C-3082-40B3-ADAB-45FE5C03B0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237732F-DB2C-49AD-8044-5AB9D2F5E403}" type="pres">
      <dgm:prSet presAssocID="{770AAC9C-3082-40B3-ADAB-45FE5C03B095}" presName="linear" presStyleCnt="0">
        <dgm:presLayoutVars>
          <dgm:animLvl val="lvl"/>
          <dgm:resizeHandles val="exact"/>
        </dgm:presLayoutVars>
      </dgm:prSet>
      <dgm:spPr/>
    </dgm:pt>
  </dgm:ptLst>
  <dgm:cxnLst>
    <dgm:cxn modelId="{52E01026-6BA0-4D22-8A71-816815483159}" type="presOf" srcId="{770AAC9C-3082-40B3-ADAB-45FE5C03B095}" destId="{2237732F-DB2C-49AD-8044-5AB9D2F5E40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0AAC9C-3082-40B3-ADAB-45FE5C03B09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237732F-DB2C-49AD-8044-5AB9D2F5E403}" type="pres">
      <dgm:prSet presAssocID="{770AAC9C-3082-40B3-ADAB-45FE5C03B095}" presName="linear" presStyleCnt="0">
        <dgm:presLayoutVars>
          <dgm:animLvl val="lvl"/>
          <dgm:resizeHandles val="exact"/>
        </dgm:presLayoutVars>
      </dgm:prSet>
      <dgm:spPr/>
    </dgm:pt>
  </dgm:ptLst>
  <dgm:cxnLst>
    <dgm:cxn modelId="{52E01026-6BA0-4D22-8A71-816815483159}" type="presOf" srcId="{770AAC9C-3082-40B3-ADAB-45FE5C03B095}" destId="{2237732F-DB2C-49AD-8044-5AB9D2F5E40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9EB988-D92C-4FA3-B420-365B9A8D122D}">
      <dsp:nvSpPr>
        <dsp:cNvPr id="0" name=""/>
        <dsp:cNvSpPr/>
      </dsp:nvSpPr>
      <dsp:spPr>
        <a:xfrm>
          <a:off x="1090083" y="0"/>
          <a:ext cx="6138333" cy="6138333"/>
        </a:xfrm>
        <a:prstGeom prst="ellipse">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baseline="0" dirty="0"/>
            <a:t>Qualitative Analysis</a:t>
          </a:r>
        </a:p>
      </dsp:txBody>
      <dsp:txXfrm>
        <a:off x="3301111" y="306916"/>
        <a:ext cx="1716277" cy="920749"/>
      </dsp:txXfrm>
    </dsp:sp>
    <dsp:sp modelId="{319DC52A-F481-4C79-B3A4-0D95711D86D9}">
      <dsp:nvSpPr>
        <dsp:cNvPr id="0" name=""/>
        <dsp:cNvSpPr/>
      </dsp:nvSpPr>
      <dsp:spPr>
        <a:xfrm>
          <a:off x="1587509" y="1227666"/>
          <a:ext cx="5143481" cy="4910666"/>
        </a:xfrm>
        <a:prstGeom prst="ellipse">
          <a:avLst/>
        </a:prstGeom>
        <a:solidFill>
          <a:schemeClr val="tx2">
            <a:lumMod val="50000"/>
            <a:lumOff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baseline="0" dirty="0"/>
            <a:t>Quantitative Analysis</a:t>
          </a:r>
        </a:p>
      </dsp:txBody>
      <dsp:txXfrm>
        <a:off x="3260426" y="1522306"/>
        <a:ext cx="1797646" cy="883919"/>
      </dsp:txXfrm>
    </dsp:sp>
    <dsp:sp modelId="{E8E772E3-1BD1-48B1-98FD-C474C4C35235}">
      <dsp:nvSpPr>
        <dsp:cNvPr id="0" name=""/>
        <dsp:cNvSpPr/>
      </dsp:nvSpPr>
      <dsp:spPr>
        <a:xfrm>
          <a:off x="2317750" y="2455333"/>
          <a:ext cx="3682999" cy="3682999"/>
        </a:xfrm>
        <a:prstGeom prst="ellipse">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Human Factors</a:t>
          </a:r>
        </a:p>
      </dsp:txBody>
      <dsp:txXfrm>
        <a:off x="3301111" y="2731558"/>
        <a:ext cx="1716277" cy="828674"/>
      </dsp:txXfrm>
    </dsp:sp>
    <dsp:sp modelId="{883CE1D0-C0E3-4109-AE20-0A2A0C8A031D}">
      <dsp:nvSpPr>
        <dsp:cNvPr id="0" name=""/>
        <dsp:cNvSpPr/>
      </dsp:nvSpPr>
      <dsp:spPr>
        <a:xfrm>
          <a:off x="2931583" y="3682999"/>
          <a:ext cx="2455333" cy="2455333"/>
        </a:xfrm>
        <a:prstGeom prst="ellipse">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School Climate</a:t>
          </a:r>
        </a:p>
      </dsp:txBody>
      <dsp:txXfrm>
        <a:off x="3291158" y="4296833"/>
        <a:ext cx="1736182" cy="12276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9566FC-784C-445C-AC6A-4D34854A87B7}"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99980E-D013-485E-A2AF-E329C9FC6CE2}" type="slidenum">
              <a:rPr lang="en-US" smtClean="0"/>
              <a:t>‹#›</a:t>
            </a:fld>
            <a:endParaRPr lang="en-US"/>
          </a:p>
        </p:txBody>
      </p:sp>
    </p:spTree>
    <p:extLst>
      <p:ext uri="{BB962C8B-B14F-4D97-AF65-F5344CB8AC3E}">
        <p14:creationId xmlns:p14="http://schemas.microsoft.com/office/powerpoint/2010/main" val="471921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62673">
              <a:defRPr/>
            </a:pPr>
            <a:r>
              <a:rPr lang="en-US" dirty="0">
                <a:cs typeface="Calibri"/>
              </a:rPr>
              <a:t>Good afternoon. I’m glad to be here. Thank you, John for the invitation to present today. Today presentation is a brief introduction on how human error is jeopardizing the safety of our school. The REMS logo is based on work I’m doing with REMS that sponsors nation wide webinars and training sessions I provide on human error. The 3 or 6 hour training sessions are also available to you. Also, I’m a member of the American Society of Safety Professionals. That’s because I had to go outside of the field of education to study human error and safety.</a:t>
            </a:r>
          </a:p>
        </p:txBody>
      </p:sp>
      <p:sp>
        <p:nvSpPr>
          <p:cNvPr id="4" name="Slide Number Placeholder 3"/>
          <p:cNvSpPr>
            <a:spLocks noGrp="1"/>
          </p:cNvSpPr>
          <p:nvPr>
            <p:ph type="sldNum" sz="quarter" idx="5"/>
          </p:nvPr>
        </p:nvSpPr>
        <p:spPr/>
        <p:txBody>
          <a:bodyPr/>
          <a:lstStyle/>
          <a:p>
            <a:pPr defTabSz="942289" fontAlgn="auto">
              <a:spcBef>
                <a:spcPts val="0"/>
              </a:spcBef>
              <a:spcAft>
                <a:spcPts val="0"/>
              </a:spcAft>
              <a:defRPr/>
            </a:pPr>
            <a:fld id="{674BC7FC-6F39-7444-A4FF-739C2B0591D3}" type="slidenum">
              <a:rPr lang="en-US">
                <a:solidFill>
                  <a:prstClr val="black"/>
                </a:solidFill>
                <a:latin typeface="Calibri" panose="020F0502020204030204"/>
                <a:ea typeface="+mn-ea"/>
                <a:cs typeface="+mn-cs"/>
              </a:rPr>
              <a:pPr defTabSz="942289" fontAlgn="auto">
                <a:spcBef>
                  <a:spcPts val="0"/>
                </a:spcBef>
                <a:spcAft>
                  <a:spcPts val="0"/>
                </a:spcAft>
                <a:defRPr/>
              </a:pPr>
              <a:t>1</a:t>
            </a:fld>
            <a:endParaRPr lang="en-US">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551950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828E7-3BDC-BA37-EB72-2700EA1FA7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96631-BFA0-F0DC-A849-263FE0169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95DC9-3EB2-C907-5371-041F95DFE114}"/>
              </a:ext>
            </a:extLst>
          </p:cNvPr>
          <p:cNvSpPr>
            <a:spLocks noGrp="1"/>
          </p:cNvSpPr>
          <p:nvPr>
            <p:ph type="body" idx="1"/>
          </p:nvPr>
        </p:nvSpPr>
        <p:spPr/>
        <p:txBody>
          <a:bodyPr/>
          <a:lstStyle/>
          <a:p>
            <a:r>
              <a:rPr lang="en-US" dirty="0"/>
              <a:t>In the meantime, I started looking at the cameras and asking questions, which made the principal look, too. In those few minutes (probably 3 minutes) we identified several situations taking place in the school at that time that needed attention – students in the hallways, cameras not functional, and even what the principal said looked like someone in the hallway that is not a student – see the person in the red shirt in center near the bottom. And the top arrow is pointing to what looks like a student looking into a classroom. </a:t>
            </a:r>
          </a:p>
        </p:txBody>
      </p:sp>
      <p:sp>
        <p:nvSpPr>
          <p:cNvPr id="4" name="Slide Number Placeholder 3">
            <a:extLst>
              <a:ext uri="{FF2B5EF4-FFF2-40B4-BE49-F238E27FC236}">
                <a16:creationId xmlns:a16="http://schemas.microsoft.com/office/drawing/2014/main" id="{9F50B137-5EE7-875D-87DF-1702721DC7CE}"/>
              </a:ext>
            </a:extLst>
          </p:cNvPr>
          <p:cNvSpPr>
            <a:spLocks noGrp="1"/>
          </p:cNvSpPr>
          <p:nvPr>
            <p:ph type="sldNum" sz="quarter" idx="5"/>
          </p:nvPr>
        </p:nvSpPr>
        <p:spPr/>
        <p:txBody>
          <a:bodyPr/>
          <a:lstStyle/>
          <a:p>
            <a:fld id="{FC84DFF3-F8BC-4558-9C55-E76DD8DD880E}" type="slidenum">
              <a:rPr lang="en-US" smtClean="0"/>
              <a:t>10</a:t>
            </a:fld>
            <a:endParaRPr lang="en-US"/>
          </a:p>
        </p:txBody>
      </p:sp>
    </p:spTree>
    <p:extLst>
      <p:ext uri="{BB962C8B-B14F-4D97-AF65-F5344CB8AC3E}">
        <p14:creationId xmlns:p14="http://schemas.microsoft.com/office/powerpoint/2010/main" val="31648372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which is the safest, 40 cameras being monitored consistently, or 96 cameras not being monitored consistently? </a:t>
            </a:r>
          </a:p>
        </p:txBody>
      </p:sp>
      <p:sp>
        <p:nvSpPr>
          <p:cNvPr id="4" name="Slide Number Placeholder 3"/>
          <p:cNvSpPr>
            <a:spLocks noGrp="1"/>
          </p:cNvSpPr>
          <p:nvPr>
            <p:ph type="sldNum" sz="quarter" idx="5"/>
          </p:nvPr>
        </p:nvSpPr>
        <p:spPr/>
        <p:txBody>
          <a:bodyPr/>
          <a:lstStyle/>
          <a:p>
            <a:fld id="{FC84DFF3-F8BC-4558-9C55-E76DD8DD880E}" type="slidenum">
              <a:rPr lang="en-US" smtClean="0"/>
              <a:t>11</a:t>
            </a:fld>
            <a:endParaRPr lang="en-US"/>
          </a:p>
        </p:txBody>
      </p:sp>
    </p:spTree>
    <p:extLst>
      <p:ext uri="{BB962C8B-B14F-4D97-AF65-F5344CB8AC3E}">
        <p14:creationId xmlns:p14="http://schemas.microsoft.com/office/powerpoint/2010/main" val="275741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Walking the halls in a different high school with the principal. A classroom door is open, students are in the hall, a trash can is in the hall. Human error. The principal said, “Ill take care of these problems because they know all doors must be closed and locked, no students should be in the hallway, and that trash can is going be a hazard in an emergency evacuation.” He said these are violations. I asked him, “What are you going to do?” He said, “I’ll talk to the teacher about the classroom door and I’ll remind all teachers that students can’t be in the hallway during classes, and I’ll move the trash cans myself.” And I said, “And then what are you going to do?” He replied, “What do you mean?”  I said, “Do you know why these three things happened?” What caused these three human errors? And he did find out; for example, the classroom door was open because the classroom was so hot it was almost unbearable. Custodian put trash cans in the hallway because his staff was reduced and they had trouble keeping the halls clean, the students were in the hallway because they returned early from a field trip and didn’t want to disrupt classes by knocking on the door. All of these human errors were predictable, which means they were what? Yes, preventable. We should remember what organizational psychology has taught about workplace safety for years: safety must consider that behavior is a function of the person and the environment.</a:t>
            </a:r>
          </a:p>
        </p:txBody>
      </p:sp>
      <p:sp>
        <p:nvSpPr>
          <p:cNvPr id="4" name="Slide Number Placeholder 3"/>
          <p:cNvSpPr>
            <a:spLocks noGrp="1"/>
          </p:cNvSpPr>
          <p:nvPr>
            <p:ph type="sldNum" sz="quarter" idx="5"/>
          </p:nvPr>
        </p:nvSpPr>
        <p:spPr/>
        <p:txBody>
          <a:bodyPr/>
          <a:lstStyle/>
          <a:p>
            <a:fld id="{FC84DFF3-F8BC-4558-9C55-E76DD8DD880E}" type="slidenum">
              <a:rPr lang="en-US" smtClean="0"/>
              <a:t>12</a:t>
            </a:fld>
            <a:endParaRPr lang="en-US"/>
          </a:p>
        </p:txBody>
      </p:sp>
    </p:spTree>
    <p:extLst>
      <p:ext uri="{BB962C8B-B14F-4D97-AF65-F5344CB8AC3E}">
        <p14:creationId xmlns:p14="http://schemas.microsoft.com/office/powerpoint/2010/main" val="3697537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vacant and unlocked classroom at the end of a hall that’s used to store stuff and has for years been used to store stuff. I was told that it’s been like that for years because no one uses it due to a musty smell. (click) I found a knife in one of the drawers – the room is not locked, and neither was the drawer. The teacher across the hall is supposed to keep the door locked but staff and students were always knocking on her door to get the key, so she did what…..? Yep, left the door unlocked. </a:t>
            </a:r>
            <a:r>
              <a:rPr lang="en-US" sz="1200" dirty="0">
                <a:solidFill>
                  <a:schemeClr val="bg1"/>
                </a:solidFill>
              </a:rPr>
              <a:t>Typical response: “She knows better.” </a:t>
            </a:r>
            <a:r>
              <a:rPr lang="en-US" dirty="0"/>
              <a:t>Was that predictable Human error? Yep.</a:t>
            </a:r>
          </a:p>
        </p:txBody>
      </p:sp>
      <p:sp>
        <p:nvSpPr>
          <p:cNvPr id="4" name="Slide Number Placeholder 3"/>
          <p:cNvSpPr>
            <a:spLocks noGrp="1"/>
          </p:cNvSpPr>
          <p:nvPr>
            <p:ph type="sldNum" sz="quarter" idx="5"/>
          </p:nvPr>
        </p:nvSpPr>
        <p:spPr/>
        <p:txBody>
          <a:bodyPr/>
          <a:lstStyle/>
          <a:p>
            <a:fld id="{FC84DFF3-F8BC-4558-9C55-E76DD8DD880E}" type="slidenum">
              <a:rPr lang="en-US" smtClean="0"/>
              <a:t>13</a:t>
            </a:fld>
            <a:endParaRPr lang="en-US"/>
          </a:p>
        </p:txBody>
      </p:sp>
    </p:spTree>
    <p:extLst>
      <p:ext uri="{BB962C8B-B14F-4D97-AF65-F5344CB8AC3E}">
        <p14:creationId xmlns:p14="http://schemas.microsoft.com/office/powerpoint/2010/main" val="810342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57A9C-820B-C8B5-E400-8B6523BC52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E49DB0-4C33-BF3A-EDA4-9E47B2B4EA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C45DA7-56ED-B918-7132-29B4C9D82152}"/>
              </a:ext>
            </a:extLst>
          </p:cNvPr>
          <p:cNvSpPr>
            <a:spLocks noGrp="1"/>
          </p:cNvSpPr>
          <p:nvPr>
            <p:ph type="body" idx="1"/>
          </p:nvPr>
        </p:nvSpPr>
        <p:spPr/>
        <p:txBody>
          <a:bodyPr/>
          <a:lstStyle/>
          <a:p>
            <a:r>
              <a:rPr lang="en-US" dirty="0"/>
              <a:t>A vacant and unlocked classroom at the end of a hall that’s used to store stuff and has for years been used to store stuff. I was told that it’s been like that for years because no one uses it due to a musty smell. (click) I found a knife in one of the drawers – the room is not locked, and neither was the drawer. The teacher across the hall is supposed to keep the door locked but staff and students were always knocking on her door to get the key, so she did what…..? Yep, left the door unlocked. </a:t>
            </a:r>
            <a:r>
              <a:rPr lang="en-US" sz="1200" dirty="0">
                <a:solidFill>
                  <a:schemeClr val="bg1"/>
                </a:solidFill>
              </a:rPr>
              <a:t>Typical response: “She knows better.” </a:t>
            </a:r>
            <a:r>
              <a:rPr lang="en-US" dirty="0"/>
              <a:t>Was that predictable Human error? Yep.</a:t>
            </a:r>
          </a:p>
        </p:txBody>
      </p:sp>
      <p:sp>
        <p:nvSpPr>
          <p:cNvPr id="4" name="Slide Number Placeholder 3">
            <a:extLst>
              <a:ext uri="{FF2B5EF4-FFF2-40B4-BE49-F238E27FC236}">
                <a16:creationId xmlns:a16="http://schemas.microsoft.com/office/drawing/2014/main" id="{F84469E4-6504-9215-985B-81D7A786D43E}"/>
              </a:ext>
            </a:extLst>
          </p:cNvPr>
          <p:cNvSpPr>
            <a:spLocks noGrp="1"/>
          </p:cNvSpPr>
          <p:nvPr>
            <p:ph type="sldNum" sz="quarter" idx="5"/>
          </p:nvPr>
        </p:nvSpPr>
        <p:spPr/>
        <p:txBody>
          <a:bodyPr/>
          <a:lstStyle/>
          <a:p>
            <a:fld id="{FC84DFF3-F8BC-4558-9C55-E76DD8DD880E}" type="slidenum">
              <a:rPr lang="en-US" smtClean="0"/>
              <a:t>14</a:t>
            </a:fld>
            <a:endParaRPr lang="en-US"/>
          </a:p>
        </p:txBody>
      </p:sp>
    </p:spTree>
    <p:extLst>
      <p:ext uri="{BB962C8B-B14F-4D97-AF65-F5344CB8AC3E}">
        <p14:creationId xmlns:p14="http://schemas.microsoft.com/office/powerpoint/2010/main" val="953425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photos of not only fire extinguishers; these are photos of human error. What do you think caused these situations? Why did staff members do these things? And what we learn from epidemiology, ladies and gentlemen, is that this behavior is not random. There is almost always a rationale, a cause, a determinant AND most of the time there is a pattern. It’s important to understand these are not random – how do you feel when you think something is random – right, you don’t feel like you have any control, so you don’t look for patterns that can predict human error.</a:t>
            </a:r>
          </a:p>
        </p:txBody>
      </p:sp>
      <p:sp>
        <p:nvSpPr>
          <p:cNvPr id="4" name="Slide Number Placeholder 3"/>
          <p:cNvSpPr>
            <a:spLocks noGrp="1"/>
          </p:cNvSpPr>
          <p:nvPr>
            <p:ph type="sldNum" sz="quarter" idx="5"/>
          </p:nvPr>
        </p:nvSpPr>
        <p:spPr/>
        <p:txBody>
          <a:bodyPr/>
          <a:lstStyle/>
          <a:p>
            <a:fld id="{FC84DFF3-F8BC-4558-9C55-E76DD8DD880E}" type="slidenum">
              <a:rPr lang="en-US" smtClean="0"/>
              <a:t>15</a:t>
            </a:fld>
            <a:endParaRPr lang="en-US"/>
          </a:p>
        </p:txBody>
      </p:sp>
    </p:spTree>
    <p:extLst>
      <p:ext uri="{BB962C8B-B14F-4D97-AF65-F5344CB8AC3E}">
        <p14:creationId xmlns:p14="http://schemas.microsoft.com/office/powerpoint/2010/main" val="1925883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wrong with these pictures? The top left is school early in the morning. The bottom right is school in the late afternoon. Human error – rationalization – “nothing much happens before or after school.” When I do safety audits, I tell schools what I’m looking for but there is one thing I don’t tell them, which is I will circle back around after school and I often see doors unlocked or even open.</a:t>
            </a:r>
          </a:p>
        </p:txBody>
      </p:sp>
      <p:sp>
        <p:nvSpPr>
          <p:cNvPr id="4" name="Slide Number Placeholder 3"/>
          <p:cNvSpPr>
            <a:spLocks noGrp="1"/>
          </p:cNvSpPr>
          <p:nvPr>
            <p:ph type="sldNum" sz="quarter" idx="5"/>
          </p:nvPr>
        </p:nvSpPr>
        <p:spPr/>
        <p:txBody>
          <a:bodyPr/>
          <a:lstStyle/>
          <a:p>
            <a:fld id="{FC84DFF3-F8BC-4558-9C55-E76DD8DD880E}" type="slidenum">
              <a:rPr lang="en-US" smtClean="0"/>
              <a:t>16</a:t>
            </a:fld>
            <a:endParaRPr lang="en-US"/>
          </a:p>
        </p:txBody>
      </p:sp>
    </p:spTree>
    <p:extLst>
      <p:ext uri="{BB962C8B-B14F-4D97-AF65-F5344CB8AC3E}">
        <p14:creationId xmlns:p14="http://schemas.microsoft.com/office/powerpoint/2010/main" val="2690587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sto MT" panose="02040603050505030304" pitchFamily="18" charset="0"/>
                <a:ea typeface="Times New Roman" panose="02020603050405020304" pitchFamily="18" charset="0"/>
              </a:rPr>
              <a:t>Consider this case study: A fifth-grade teacher was on the playground with her students when she lost track of time. Realizing her class would be late for lunch, she rushed everyone back into the school. Once inside, a student exclaimed that she had left her mother’s favorite scarf on the playground and tried to run back outside to retrieve it. The teacher stopped her and told the class to wait in the hallway while she went to get the scarf. During the teacher’s absence, one student wandered away from the group and left the building through a different door. In her haste to return, the teacher failed to ensure that the exterior door was fully closed. She rejoined the remaining students in the hallway near the cafeteria, returned the scarf, and then led them to lunch. However, she did not confirm that all students were present.</a:t>
            </a:r>
          </a:p>
          <a:p>
            <a:endParaRPr lang="en-US" dirty="0"/>
          </a:p>
        </p:txBody>
      </p:sp>
      <p:sp>
        <p:nvSpPr>
          <p:cNvPr id="4" name="Slide Number Placeholder 3"/>
          <p:cNvSpPr>
            <a:spLocks noGrp="1"/>
          </p:cNvSpPr>
          <p:nvPr>
            <p:ph type="sldNum" sz="quarter" idx="5"/>
          </p:nvPr>
        </p:nvSpPr>
        <p:spPr/>
        <p:txBody>
          <a:bodyPr/>
          <a:lstStyle/>
          <a:p>
            <a:fld id="{FC84DFF3-F8BC-4558-9C55-E76DD8DD880E}" type="slidenum">
              <a:rPr lang="en-US" smtClean="0"/>
              <a:t>17</a:t>
            </a:fld>
            <a:endParaRPr lang="en-US"/>
          </a:p>
        </p:txBody>
      </p:sp>
    </p:spTree>
    <p:extLst>
      <p:ext uri="{BB962C8B-B14F-4D97-AF65-F5344CB8AC3E}">
        <p14:creationId xmlns:p14="http://schemas.microsoft.com/office/powerpoint/2010/main" val="1731064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500"/>
              </a:spcBef>
              <a:spcAft>
                <a:spcPts val="1200"/>
              </a:spcAft>
              <a:buFont typeface="Arial" panose="020B0604020202020204" pitchFamily="34" charset="0"/>
              <a:buChar char="•"/>
            </a:pPr>
            <a:r>
              <a:rPr lang="en-US" sz="1200" dirty="0">
                <a:solidFill>
                  <a:srgbClr val="000000"/>
                </a:solidFill>
                <a:effectLst/>
                <a:latin typeface="Calisto MT" panose="02040603050505030304" pitchFamily="18" charset="0"/>
                <a:ea typeface="Times New Roman" panose="02020603050405020304" pitchFamily="18" charset="0"/>
              </a:rPr>
              <a:t>Human error #1 – the teacher lost track of time and was late for the lunch period; </a:t>
            </a:r>
            <a:endParaRPr lang="en-US" sz="1200" dirty="0">
              <a:solidFill>
                <a:srgbClr val="000000"/>
              </a:solidFill>
              <a:latin typeface="Calisto MT" panose="02040603050505030304" pitchFamily="18" charset="0"/>
              <a:ea typeface="Times New Roman" panose="02020603050405020304" pitchFamily="18" charset="0"/>
            </a:endParaRPr>
          </a:p>
          <a:p>
            <a:pPr marL="342900" marR="0" lvl="0" indent="-342900">
              <a:spcBef>
                <a:spcPts val="500"/>
              </a:spcBef>
              <a:spcAft>
                <a:spcPts val="1200"/>
              </a:spcAft>
              <a:buFont typeface="Arial" panose="020B0604020202020204" pitchFamily="34" charset="0"/>
              <a:buChar char="•"/>
            </a:pPr>
            <a:r>
              <a:rPr lang="en-US" sz="1200" dirty="0">
                <a:solidFill>
                  <a:srgbClr val="000000"/>
                </a:solidFill>
                <a:effectLst/>
                <a:latin typeface="Calisto MT" panose="02040603050505030304" pitchFamily="18" charset="0"/>
                <a:ea typeface="Times New Roman" panose="02020603050405020304" pitchFamily="18" charset="0"/>
              </a:rPr>
              <a:t>Human error #2 – the teacher left the students unattended when she went back on the playground; </a:t>
            </a:r>
            <a:endParaRPr lang="en-US" sz="1200" dirty="0">
              <a:solidFill>
                <a:srgbClr val="000000"/>
              </a:solidFill>
              <a:latin typeface="Calisto MT" panose="02040603050505030304" pitchFamily="18" charset="0"/>
              <a:ea typeface="Times New Roman" panose="02020603050405020304" pitchFamily="18" charset="0"/>
            </a:endParaRPr>
          </a:p>
          <a:p>
            <a:pPr marL="342900" marR="0" lvl="0" indent="-342900">
              <a:spcBef>
                <a:spcPts val="500"/>
              </a:spcBef>
              <a:spcAft>
                <a:spcPts val="1200"/>
              </a:spcAft>
              <a:buFont typeface="Arial" panose="020B0604020202020204" pitchFamily="34" charset="0"/>
              <a:buChar char="•"/>
            </a:pPr>
            <a:r>
              <a:rPr lang="en-US" sz="1200" dirty="0">
                <a:solidFill>
                  <a:srgbClr val="000000"/>
                </a:solidFill>
                <a:latin typeface="Calisto MT" panose="02040603050505030304" pitchFamily="18" charset="0"/>
                <a:ea typeface="Times New Roman" panose="02020603050405020304" pitchFamily="18" charset="0"/>
              </a:rPr>
              <a:t>H</a:t>
            </a:r>
            <a:r>
              <a:rPr lang="en-US" sz="1200" dirty="0">
                <a:solidFill>
                  <a:srgbClr val="000000"/>
                </a:solidFill>
                <a:effectLst/>
                <a:latin typeface="Calisto MT" panose="02040603050505030304" pitchFamily="18" charset="0"/>
                <a:ea typeface="Times New Roman" panose="02020603050405020304" pitchFamily="18" charset="0"/>
              </a:rPr>
              <a:t>uman error #3 – the teacher did not secure the exterior door when she went back to the playground nor when she returned from the playground; </a:t>
            </a:r>
            <a:endParaRPr lang="en-US" sz="1200" dirty="0">
              <a:solidFill>
                <a:srgbClr val="000000"/>
              </a:solidFill>
              <a:latin typeface="Calisto MT" panose="02040603050505030304" pitchFamily="18" charset="0"/>
              <a:ea typeface="Times New Roman" panose="02020603050405020304" pitchFamily="18" charset="0"/>
            </a:endParaRPr>
          </a:p>
          <a:p>
            <a:pPr marL="0" marR="0" algn="l"/>
            <a:r>
              <a:rPr lang="en-US" sz="1200" dirty="0">
                <a:solidFill>
                  <a:srgbClr val="000000"/>
                </a:solidFill>
                <a:latin typeface="Calisto MT" panose="02040603050505030304" pitchFamily="18" charset="0"/>
                <a:ea typeface="Times New Roman" panose="02020603050405020304" pitchFamily="18" charset="0"/>
              </a:rPr>
              <a:t>H</a:t>
            </a:r>
            <a:r>
              <a:rPr lang="en-US" sz="1200" dirty="0">
                <a:solidFill>
                  <a:srgbClr val="000000"/>
                </a:solidFill>
                <a:effectLst/>
                <a:latin typeface="Calisto MT" panose="02040603050505030304" pitchFamily="18" charset="0"/>
                <a:ea typeface="Times New Roman" panose="02020603050405020304" pitchFamily="18" charset="0"/>
              </a:rPr>
              <a:t>uman error #4 – she did not account for all students when</a:t>
            </a:r>
            <a:r>
              <a:rPr lang="en-US" sz="1200" dirty="0">
                <a:solidFill>
                  <a:srgbClr val="000000"/>
                </a:solidFill>
                <a:latin typeface="Calisto MT" panose="02040603050505030304" pitchFamily="18" charset="0"/>
                <a:ea typeface="Times New Roman" panose="02020603050405020304" pitchFamily="18" charset="0"/>
              </a:rPr>
              <a:t> she </a:t>
            </a:r>
            <a:r>
              <a:rPr lang="en-US" sz="1200" dirty="0">
                <a:solidFill>
                  <a:srgbClr val="000000"/>
                </a:solidFill>
                <a:effectLst/>
                <a:latin typeface="Calisto MT" panose="02040603050505030304" pitchFamily="18" charset="0"/>
                <a:ea typeface="Times New Roman" panose="02020603050405020304" pitchFamily="18" charset="0"/>
              </a:rPr>
              <a:t>returned from the playground and before leading her class to the cafeteria. </a:t>
            </a:r>
            <a:r>
              <a:rPr lang="en-US" sz="1200" b="1" dirty="0">
                <a:solidFill>
                  <a:schemeClr val="bg1"/>
                </a:solidFill>
                <a:effectLst/>
                <a:latin typeface="+mn-lt"/>
                <a:ea typeface="Times New Roman" panose="02020603050405020304" pitchFamily="18" charset="0"/>
              </a:rPr>
              <a:t>In just five minutes, the teacher made at least four human errors that resulted in what outcomes? </a:t>
            </a:r>
          </a:p>
          <a:p>
            <a:pPr marL="457200" marR="0" indent="-457200" algn="l">
              <a:buFont typeface="Arial" panose="020B0604020202020204" pitchFamily="34" charset="0"/>
              <a:buChar char="•"/>
            </a:pPr>
            <a:r>
              <a:rPr lang="en-US" sz="1200" dirty="0">
                <a:solidFill>
                  <a:schemeClr val="bg1"/>
                </a:solidFill>
                <a:effectLst/>
                <a:latin typeface="+mn-lt"/>
                <a:ea typeface="Times New Roman" panose="02020603050405020304" pitchFamily="18" charset="0"/>
              </a:rPr>
              <a:t>A missing student </a:t>
            </a:r>
          </a:p>
          <a:p>
            <a:pPr marL="457200" marR="0" indent="-457200" algn="l">
              <a:buFont typeface="Arial" panose="020B0604020202020204" pitchFamily="34" charset="0"/>
              <a:buChar char="•"/>
            </a:pPr>
            <a:r>
              <a:rPr lang="en-US" sz="1200" dirty="0">
                <a:solidFill>
                  <a:schemeClr val="bg1"/>
                </a:solidFill>
                <a:ea typeface="Times New Roman" panose="02020603050405020304" pitchFamily="18" charset="0"/>
              </a:rPr>
              <a:t>A scho</a:t>
            </a:r>
            <a:r>
              <a:rPr lang="en-US" sz="1200" dirty="0">
                <a:solidFill>
                  <a:schemeClr val="bg1"/>
                </a:solidFill>
                <a:effectLst/>
                <a:latin typeface="+mn-lt"/>
                <a:ea typeface="Times New Roman" panose="02020603050405020304" pitchFamily="18" charset="0"/>
              </a:rPr>
              <a:t>ol left with an unsecured exterior door (If we begin to insert discussions about human error in our training we can cut back on these types of incidents.)</a:t>
            </a:r>
          </a:p>
          <a:p>
            <a:pPr marL="342900" marR="0" indent="-342900">
              <a:buFont typeface="Arial" panose="020B0604020202020204" pitchFamily="34" charset="0"/>
              <a:buChar char="•"/>
            </a:pPr>
            <a:endParaRPr lang="en-US" sz="1200" dirty="0">
              <a:solidFill>
                <a:srgbClr val="000000"/>
              </a:solidFill>
              <a:effectLst/>
              <a:latin typeface="Calisto MT" panose="0204060305050503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84DFF3-F8BC-4558-9C55-E76DD8DD880E}" type="slidenum">
              <a:rPr lang="en-US" smtClean="0"/>
              <a:t>18</a:t>
            </a:fld>
            <a:endParaRPr lang="en-US"/>
          </a:p>
        </p:txBody>
      </p:sp>
    </p:spTree>
    <p:extLst>
      <p:ext uri="{BB962C8B-B14F-4D97-AF65-F5344CB8AC3E}">
        <p14:creationId xmlns:p14="http://schemas.microsoft.com/office/powerpoint/2010/main" val="3941188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200" dirty="0">
                <a:solidFill>
                  <a:srgbClr val="000000"/>
                </a:solidFill>
                <a:effectLst/>
                <a:latin typeface="Calisto MT" panose="02040603050505030304" pitchFamily="18" charset="0"/>
                <a:ea typeface="Times New Roman" panose="02020603050405020304" pitchFamily="18" charset="0"/>
              </a:rPr>
              <a:t>The behavior of the teacher is NOT intended to be harmful in any way – she’s working hard to take care of her students. But also, her behavior is </a:t>
            </a:r>
            <a:r>
              <a:rPr lang="en-US" sz="1200" b="1" i="1" dirty="0">
                <a:solidFill>
                  <a:srgbClr val="000000"/>
                </a:solidFill>
                <a:effectLst/>
                <a:latin typeface="Calisto MT" panose="02040603050505030304" pitchFamily="18" charset="0"/>
                <a:ea typeface="Times New Roman" panose="02020603050405020304" pitchFamily="18" charset="0"/>
              </a:rPr>
              <a:t>not random</a:t>
            </a:r>
            <a:r>
              <a:rPr lang="en-US" sz="1200" dirty="0">
                <a:solidFill>
                  <a:srgbClr val="000000"/>
                </a:solidFill>
                <a:effectLst/>
                <a:latin typeface="Calisto MT" panose="02040603050505030304" pitchFamily="18" charset="0"/>
                <a:ea typeface="Times New Roman" panose="02020603050405020304" pitchFamily="18" charset="0"/>
              </a:rPr>
              <a:t> and has a </a:t>
            </a:r>
            <a:r>
              <a:rPr lang="en-US" sz="1200" b="1" i="1" dirty="0">
                <a:solidFill>
                  <a:srgbClr val="000000"/>
                </a:solidFill>
                <a:effectLst/>
                <a:latin typeface="Calisto MT" panose="02040603050505030304" pitchFamily="18" charset="0"/>
                <a:ea typeface="Times New Roman" panose="02020603050405020304" pitchFamily="18" charset="0"/>
              </a:rPr>
              <a:t>determinant</a:t>
            </a:r>
            <a:r>
              <a:rPr lang="en-US" sz="1200" dirty="0">
                <a:solidFill>
                  <a:srgbClr val="000000"/>
                </a:solidFill>
                <a:effectLst/>
                <a:latin typeface="Calisto MT" panose="02040603050505030304" pitchFamily="18" charset="0"/>
                <a:ea typeface="Times New Roman" panose="02020603050405020304" pitchFamily="18" charset="0"/>
              </a:rPr>
              <a:t> (cause) which means a pattern is possible to detect in the school and perhaps across a school district</a:t>
            </a:r>
            <a:r>
              <a:rPr lang="en-US" sz="1400" dirty="0">
                <a:solidFill>
                  <a:srgbClr val="000000"/>
                </a:solidFill>
                <a:effectLst/>
                <a:latin typeface="Calisto MT" panose="02040603050505030304" pitchFamily="18" charset="0"/>
                <a:ea typeface="Times New Roman" panose="02020603050405020304" pitchFamily="18" charset="0"/>
              </a:rPr>
              <a:t>. BUT ONLY IF WE PAY ATTENTION TO IT; NOTICE IT; CONSIDER IT; and TALK ABOUT Human Error. And what have we learned…if it’s predictable…it’s preventable.</a:t>
            </a:r>
            <a:endParaRPr lang="en-US" sz="1400" dirty="0">
              <a:effectLst/>
              <a:latin typeface="Calisto MT" panose="0204060305050503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84DFF3-F8BC-4558-9C55-E76DD8DD880E}" type="slidenum">
              <a:rPr lang="en-US" smtClean="0"/>
              <a:t>19</a:t>
            </a:fld>
            <a:endParaRPr lang="en-US"/>
          </a:p>
        </p:txBody>
      </p:sp>
    </p:spTree>
    <p:extLst>
      <p:ext uri="{BB962C8B-B14F-4D97-AF65-F5344CB8AC3E}">
        <p14:creationId xmlns:p14="http://schemas.microsoft.com/office/powerpoint/2010/main" val="3895200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CA9CC-E1E1-A2CD-BDA7-1E22EBAE1F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B161A-60F7-FF0E-EBC1-1A04A8A1DD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3501D0-9F61-6C03-09F5-5F0EF47EE30C}"/>
              </a:ext>
            </a:extLst>
          </p:cNvPr>
          <p:cNvSpPr>
            <a:spLocks noGrp="1"/>
          </p:cNvSpPr>
          <p:nvPr>
            <p:ph type="body" idx="1"/>
          </p:nvPr>
        </p:nvSpPr>
        <p:spPr/>
        <p:txBody>
          <a:bodyPr/>
          <a:lstStyle/>
          <a:p>
            <a:pPr defTabSz="1762673">
              <a:defRPr/>
            </a:pPr>
            <a:r>
              <a:rPr lang="en-US" dirty="0">
                <a:cs typeface="Calibri"/>
              </a:rPr>
              <a:t>I want to give a little perspective, so you’ll know where I’m coming from. I seldom talk about my background or experiences, but I’m going to make an exception today. I’ve written many Safe school plans, continuity of operations plans, emergency operations plans. I’ve been appointed to serve on safety committees by the House, Senate, and Governor’s office. I’ve worked with GEMA on safe school planning. I’ve worked with FEMA on school safety manuals. I’ve worked with school districts, law enforcement at the local, state, and national levels. I worked in a school district with 145 schools and centers and we were one of the first if not the first school district in Ga to have all 145 School Safety Plans reviewed and approved by GEMA. We had a big celebration at our local board meeting - the </a:t>
            </a:r>
            <a:r>
              <a:rPr lang="en-US" dirty="0" err="1">
                <a:cs typeface="Calibri"/>
              </a:rPr>
              <a:t>the</a:t>
            </a:r>
            <a:r>
              <a:rPr lang="en-US" dirty="0">
                <a:cs typeface="Calibri"/>
              </a:rPr>
              <a:t> director of GEMA attended. We were one of the first school districts to have </a:t>
            </a:r>
            <a:r>
              <a:rPr lang="en-US" dirty="0" err="1">
                <a:cs typeface="Calibri"/>
              </a:rPr>
              <a:t>survellienance</a:t>
            </a:r>
            <a:r>
              <a:rPr lang="en-US" dirty="0">
                <a:cs typeface="Calibri"/>
              </a:rPr>
              <a:t> cameras in all schools and center with a central command center in my office whereby I could go to any of the cameras. We were the first school district in the state to create student discipline tribunals following Goss Lopez Supreme Court case gave students due process rights. I was the first hearing officer and heard over 10,000 discipline cases, which gave us insight into safety issues. We had a contract with the local police department for SROs, but as our concerns elevated I suggested to the our board to create our own school police department and I was tasked with building from the ground up a school police department – so I traveled around the country looking at school police departments, I worked with FEMA and GEMA, and the Sheriffs association, FBI, Secret Service and many more experts like the National School Safety Center. And with COPS federal grants as seed funding, we built a 70-member school police force that included two K-9 units and an investigation unit. We were in the national news because we were one of the first school districts to have intruder alert drills and active shooter drills and shelter in place drills. I’ve conducted over 600 school safety audits, across Ga and across the nation. </a:t>
            </a:r>
            <a:r>
              <a:rPr lang="en-US" b="1" i="1" dirty="0">
                <a:cs typeface="Calibri"/>
              </a:rPr>
              <a:t>despite all of that</a:t>
            </a:r>
            <a:r>
              <a:rPr lang="en-US" dirty="0">
                <a:cs typeface="Calibri"/>
              </a:rPr>
              <a:t>, tragedies happened: one of our students shot and killed a teacher. The student made it through a metal detector that was manned by experience police offices. I was in the school when it happened. We had a student stabbed to death by another student with a pocket knife with a 2 inch blade – a 2-inch blade. We had a student bring a paddle board to school with nails in it and he swept it across the face of another student, we had a student suffering from severe depression take a boxcutter to the face of another girl who was bullying her. We had a fire break out  that damaged a school; it happened because a teacher improperly stored chemicals in his science class. I’ve testified in juvenile court, state court, superior court, and federal court. I’ve testified in three murder trials. (click</a:t>
            </a:r>
          </a:p>
        </p:txBody>
      </p:sp>
      <p:sp>
        <p:nvSpPr>
          <p:cNvPr id="4" name="Slide Number Placeholder 3">
            <a:extLst>
              <a:ext uri="{FF2B5EF4-FFF2-40B4-BE49-F238E27FC236}">
                <a16:creationId xmlns:a16="http://schemas.microsoft.com/office/drawing/2014/main" id="{5ECECC4C-77E0-1D37-8C1B-DB0FEA7140ED}"/>
              </a:ext>
            </a:extLst>
          </p:cNvPr>
          <p:cNvSpPr>
            <a:spLocks noGrp="1"/>
          </p:cNvSpPr>
          <p:nvPr>
            <p:ph type="sldNum" sz="quarter" idx="5"/>
          </p:nvPr>
        </p:nvSpPr>
        <p:spPr/>
        <p:txBody>
          <a:bodyPr/>
          <a:lstStyle/>
          <a:p>
            <a:pPr defTabSz="942289" fontAlgn="auto">
              <a:spcBef>
                <a:spcPts val="0"/>
              </a:spcBef>
              <a:spcAft>
                <a:spcPts val="0"/>
              </a:spcAft>
              <a:defRPr/>
            </a:pPr>
            <a:fld id="{674BC7FC-6F39-7444-A4FF-739C2B0591D3}" type="slidenum">
              <a:rPr lang="en-US">
                <a:solidFill>
                  <a:prstClr val="black"/>
                </a:solidFill>
                <a:latin typeface="Calibri" panose="020F0502020204030204"/>
                <a:ea typeface="+mn-ea"/>
                <a:cs typeface="+mn-cs"/>
              </a:rPr>
              <a:pPr defTabSz="942289" fontAlgn="auto">
                <a:spcBef>
                  <a:spcPts val="0"/>
                </a:spcBef>
                <a:spcAft>
                  <a:spcPts val="0"/>
                </a:spcAft>
                <a:defRPr/>
              </a:pPr>
              <a:t>2</a:t>
            </a:fld>
            <a:endParaRPr lang="en-US">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96789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C7C1596-78A3-0160-F5BA-38D84033C396}"/>
              </a:ext>
            </a:extLst>
          </p:cNvPr>
          <p:cNvSpPr>
            <a:spLocks noGrp="1"/>
          </p:cNvSpPr>
          <p:nvPr>
            <p:ph type="body" idx="1"/>
          </p:nvPr>
        </p:nvSpPr>
        <p:spPr/>
        <p:txBody>
          <a:bodyPr/>
          <a:lstStyle/>
          <a:p>
            <a:pPr marL="0" indent="0" algn="l">
              <a:buFontTx/>
              <a:buNone/>
            </a:pPr>
            <a:r>
              <a:rPr lang="en-US" dirty="0"/>
              <a:t>What do the following school incidents have in common? </a:t>
            </a:r>
            <a:r>
              <a:rPr lang="en-US" sz="1200" dirty="0">
                <a:latin typeface="+mn-lt"/>
              </a:rPr>
              <a:t>An exterior door was propped open by a rock that allowed an intruder to come into the school. Once inside the school he found a classroom door unlocked. The intruder entered the classroom and held students and the teacher hostage. An exterior door was not securely closed and was accessed by a gunman who shot at students and staff members. A metal detector was left unmanned. A student entered the school with a gun and shot a teacher. A classroom door was left open during an intruder alert. The intruder entered the classroom and terrorized students and the teacher.</a:t>
            </a:r>
          </a:p>
          <a:p>
            <a:endParaRPr lang="en-US" dirty="0"/>
          </a:p>
        </p:txBody>
      </p:sp>
    </p:spTree>
    <p:extLst>
      <p:ext uri="{BB962C8B-B14F-4D97-AF65-F5344CB8AC3E}">
        <p14:creationId xmlns:p14="http://schemas.microsoft.com/office/powerpoint/2010/main" val="3976744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11-year-old student is chronically bullied. The student’s parents and other students reported the bullying to school leaders who took no action. The student committed suicide in the school restroom. During a school field trip, the school buses made an unscheduled visit to a park. Due to cold weather, the teachers and chaperones remained on the bus while students played outside in the park. A student disappeared and was not found. A small fire started in a science lab. The fire could not be extinguished because the teacher moved the fire extinguisher. The classroom and one section of the school were severely damaged and two students were injured. </a:t>
            </a:r>
          </a:p>
        </p:txBody>
      </p:sp>
      <p:sp>
        <p:nvSpPr>
          <p:cNvPr id="4" name="Slide Number Placeholder 3"/>
          <p:cNvSpPr>
            <a:spLocks noGrp="1"/>
          </p:cNvSpPr>
          <p:nvPr>
            <p:ph type="sldNum" sz="quarter" idx="5"/>
          </p:nvPr>
        </p:nvSpPr>
        <p:spPr/>
        <p:txBody>
          <a:bodyPr/>
          <a:lstStyle/>
          <a:p>
            <a:fld id="{FC84DFF3-F8BC-4558-9C55-E76DD8DD880E}" type="slidenum">
              <a:rPr lang="en-US" smtClean="0"/>
              <a:t>21</a:t>
            </a:fld>
            <a:endParaRPr lang="en-US"/>
          </a:p>
        </p:txBody>
      </p:sp>
    </p:spTree>
    <p:extLst>
      <p:ext uri="{BB962C8B-B14F-4D97-AF65-F5344CB8AC3E}">
        <p14:creationId xmlns:p14="http://schemas.microsoft.com/office/powerpoint/2010/main" val="2710452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Anything seem odd in this photo of the science classroom fire?</a:t>
            </a:r>
          </a:p>
        </p:txBody>
      </p:sp>
      <p:sp>
        <p:nvSpPr>
          <p:cNvPr id="4" name="Slide Number Placeholder 3"/>
          <p:cNvSpPr>
            <a:spLocks noGrp="1"/>
          </p:cNvSpPr>
          <p:nvPr>
            <p:ph type="sldNum" sz="quarter" idx="5"/>
          </p:nvPr>
        </p:nvSpPr>
        <p:spPr/>
        <p:txBody>
          <a:bodyPr/>
          <a:lstStyle/>
          <a:p>
            <a:fld id="{FC84DFF3-F8BC-4558-9C55-E76DD8DD880E}" type="slidenum">
              <a:rPr lang="en-US" smtClean="0"/>
              <a:t>22</a:t>
            </a:fld>
            <a:endParaRPr lang="en-US"/>
          </a:p>
        </p:txBody>
      </p:sp>
    </p:spTree>
    <p:extLst>
      <p:ext uri="{BB962C8B-B14F-4D97-AF65-F5344CB8AC3E}">
        <p14:creationId xmlns:p14="http://schemas.microsoft.com/office/powerpoint/2010/main" val="2154240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The fire extinguisher is in a location where it would be difficult if not impossible to reach during an emergency. But why? Why was it placed there? – It’s because the classroom was so overcrowded the teacher relocated the fire extinguisher because it was next to students. That’s predictable human error. We may focus on the teacher moving the fire extinguisher when we should be focusing on the conditions that led to him moving it. So many of these tragic events can be prevented by focusing on the potential for human error (click).</a:t>
            </a:r>
          </a:p>
        </p:txBody>
      </p:sp>
      <p:sp>
        <p:nvSpPr>
          <p:cNvPr id="4" name="Slide Number Placeholder 3"/>
          <p:cNvSpPr>
            <a:spLocks noGrp="1"/>
          </p:cNvSpPr>
          <p:nvPr>
            <p:ph type="sldNum" sz="quarter" idx="5"/>
          </p:nvPr>
        </p:nvSpPr>
        <p:spPr/>
        <p:txBody>
          <a:bodyPr/>
          <a:lstStyle/>
          <a:p>
            <a:fld id="{FC84DFF3-F8BC-4558-9C55-E76DD8DD880E}" type="slidenum">
              <a:rPr lang="en-US" smtClean="0"/>
              <a:t>23</a:t>
            </a:fld>
            <a:endParaRPr lang="en-US"/>
          </a:p>
        </p:txBody>
      </p:sp>
    </p:spTree>
    <p:extLst>
      <p:ext uri="{BB962C8B-B14F-4D97-AF65-F5344CB8AC3E}">
        <p14:creationId xmlns:p14="http://schemas.microsoft.com/office/powerpoint/2010/main" val="3590040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43B26-557C-597E-6B46-B13CA21C9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7022F-9870-2BA8-CFA6-8FBA07781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7A54E-64E2-4479-EBED-007FC1BA0D19}"/>
              </a:ext>
            </a:extLst>
          </p:cNvPr>
          <p:cNvSpPr>
            <a:spLocks noGrp="1"/>
          </p:cNvSpPr>
          <p:nvPr>
            <p:ph type="body" idx="1"/>
          </p:nvPr>
        </p:nvSpPr>
        <p:spPr/>
        <p:txBody>
          <a:bodyPr/>
          <a:lstStyle/>
          <a:p>
            <a:r>
              <a:rPr lang="en-US" dirty="0"/>
              <a:t>Yes. HUMAN ERROR</a:t>
            </a:r>
          </a:p>
        </p:txBody>
      </p:sp>
      <p:sp>
        <p:nvSpPr>
          <p:cNvPr id="4" name="Slide Number Placeholder 3">
            <a:extLst>
              <a:ext uri="{FF2B5EF4-FFF2-40B4-BE49-F238E27FC236}">
                <a16:creationId xmlns:a16="http://schemas.microsoft.com/office/drawing/2014/main" id="{298083E6-E400-351C-B29C-8476B05C0E69}"/>
              </a:ext>
            </a:extLst>
          </p:cNvPr>
          <p:cNvSpPr>
            <a:spLocks noGrp="1"/>
          </p:cNvSpPr>
          <p:nvPr>
            <p:ph type="sldNum" sz="quarter" idx="5"/>
          </p:nvPr>
        </p:nvSpPr>
        <p:spPr/>
        <p:txBody>
          <a:bodyPr/>
          <a:lstStyle/>
          <a:p>
            <a:fld id="{FC84DFF3-F8BC-4558-9C55-E76DD8DD880E}" type="slidenum">
              <a:rPr lang="en-US" smtClean="0"/>
              <a:t>24</a:t>
            </a:fld>
            <a:endParaRPr lang="en-US"/>
          </a:p>
        </p:txBody>
      </p:sp>
    </p:spTree>
    <p:extLst>
      <p:ext uri="{BB962C8B-B14F-4D97-AF65-F5344CB8AC3E}">
        <p14:creationId xmlns:p14="http://schemas.microsoft.com/office/powerpoint/2010/main" val="660325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sto MT" panose="02040603050505030304" pitchFamily="18" charset="0"/>
                <a:ea typeface="Times New Roman" panose="02020603050405020304" pitchFamily="18" charset="0"/>
              </a:rPr>
              <a:t>And our plan has all the essential elements in it from mental and behavioral health all the way to operations and emergency management with community and policy in between. </a:t>
            </a:r>
            <a:endParaRPr lang="en-US" dirty="0"/>
          </a:p>
        </p:txBody>
      </p:sp>
      <p:sp>
        <p:nvSpPr>
          <p:cNvPr id="4" name="Slide Number Placeholder 3"/>
          <p:cNvSpPr>
            <a:spLocks noGrp="1"/>
          </p:cNvSpPr>
          <p:nvPr>
            <p:ph type="sldNum" sz="quarter" idx="5"/>
          </p:nvPr>
        </p:nvSpPr>
        <p:spPr/>
        <p:txBody>
          <a:bodyPr/>
          <a:lstStyle/>
          <a:p>
            <a:fld id="{FC84DFF3-F8BC-4558-9C55-E76DD8DD880E}" type="slidenum">
              <a:rPr lang="en-US" smtClean="0"/>
              <a:t>25</a:t>
            </a:fld>
            <a:endParaRPr lang="en-US"/>
          </a:p>
        </p:txBody>
      </p:sp>
    </p:spTree>
    <p:extLst>
      <p:ext uri="{BB962C8B-B14F-4D97-AF65-F5344CB8AC3E}">
        <p14:creationId xmlns:p14="http://schemas.microsoft.com/office/powerpoint/2010/main" val="1861831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15718-4FF6-030C-9C31-C519A89D0D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87E2E6-E2E6-E225-AB3A-E753F79F2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CC0D2E-2425-3372-0A19-7C62E4C6B916}"/>
              </a:ext>
            </a:extLst>
          </p:cNvPr>
          <p:cNvSpPr>
            <a:spLocks noGrp="1"/>
          </p:cNvSpPr>
          <p:nvPr>
            <p:ph type="body" idx="1"/>
          </p:nvPr>
        </p:nvSpPr>
        <p:spPr/>
        <p:txBody>
          <a:bodyPr/>
          <a:lstStyle/>
          <a:p>
            <a:pPr marL="0" marR="0"/>
            <a:r>
              <a:rPr lang="en-US" sz="1200" dirty="0">
                <a:solidFill>
                  <a:srgbClr val="000000"/>
                </a:solidFill>
                <a:effectLst/>
                <a:latin typeface="Calisto MT" panose="02040603050505030304" pitchFamily="18" charset="0"/>
                <a:ea typeface="Times New Roman" panose="02020603050405020304" pitchFamily="18" charset="0"/>
              </a:rPr>
              <a:t>WE  take the approach to safety as do other professions that is called the “Swiss Cheese” concept. We build safety defenses based on layering different elements such as policies (that always have holes); practices (that always have holes); procedures (that always have holes), and programs (SROs, technology, etc.), and so by </a:t>
            </a:r>
            <a:r>
              <a:rPr lang="en-US" sz="1200" b="1" dirty="0">
                <a:solidFill>
                  <a:srgbClr val="000000"/>
                </a:solidFill>
                <a:effectLst/>
                <a:latin typeface="Calisto MT" panose="02040603050505030304" pitchFamily="18" charset="0"/>
                <a:ea typeface="Times New Roman" panose="02020603050405020304" pitchFamily="18" charset="0"/>
              </a:rPr>
              <a:t>layering them we hope to create a solid block of prevention</a:t>
            </a:r>
            <a:r>
              <a:rPr lang="en-US" sz="1200" dirty="0">
                <a:solidFill>
                  <a:srgbClr val="000000"/>
                </a:solidFill>
                <a:effectLst/>
                <a:latin typeface="Calisto MT" panose="02040603050505030304" pitchFamily="18" charset="0"/>
                <a:ea typeface="Times New Roman" panose="02020603050405020304" pitchFamily="18" charset="0"/>
              </a:rPr>
              <a:t>. </a:t>
            </a:r>
            <a:r>
              <a:rPr lang="en-US" sz="1200" b="1" dirty="0">
                <a:solidFill>
                  <a:srgbClr val="000000"/>
                </a:solidFill>
                <a:effectLst/>
                <a:latin typeface="Calisto MT" panose="02040603050505030304" pitchFamily="18" charset="0"/>
                <a:ea typeface="Times New Roman" panose="02020603050405020304" pitchFamily="18" charset="0"/>
              </a:rPr>
              <a:t>The more layers we can add the safer we become</a:t>
            </a:r>
            <a:r>
              <a:rPr lang="en-US" sz="1200" dirty="0">
                <a:solidFill>
                  <a:srgbClr val="000000"/>
                </a:solidFill>
                <a:effectLst/>
                <a:latin typeface="Calisto MT" panose="02040603050505030304" pitchFamily="18" charset="0"/>
                <a:ea typeface="Times New Roman" panose="02020603050405020304" pitchFamily="18" charset="0"/>
              </a:rPr>
              <a:t>. The problem is that the Swiss Cheese concept does not consider how human error can compromise each layer. That is why other professions focus on human error.</a:t>
            </a:r>
            <a:endParaRPr lang="en-US" sz="1200" dirty="0">
              <a:effectLst/>
              <a:latin typeface="Calisto MT" panose="0204060305050503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F5ABB375-03A6-C5B5-4FA0-8FDB342C637C}"/>
              </a:ext>
            </a:extLst>
          </p:cNvPr>
          <p:cNvSpPr>
            <a:spLocks noGrp="1"/>
          </p:cNvSpPr>
          <p:nvPr>
            <p:ph type="sldNum" sz="quarter" idx="5"/>
          </p:nvPr>
        </p:nvSpPr>
        <p:spPr/>
        <p:txBody>
          <a:bodyPr/>
          <a:lstStyle/>
          <a:p>
            <a:fld id="{FC84DFF3-F8BC-4558-9C55-E76DD8DD880E}" type="slidenum">
              <a:rPr lang="en-US" smtClean="0"/>
              <a:t>26</a:t>
            </a:fld>
            <a:endParaRPr lang="en-US"/>
          </a:p>
        </p:txBody>
      </p:sp>
    </p:spTree>
    <p:extLst>
      <p:ext uri="{BB962C8B-B14F-4D97-AF65-F5344CB8AC3E}">
        <p14:creationId xmlns:p14="http://schemas.microsoft.com/office/powerpoint/2010/main" val="2239167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Calisto MT" panose="02040603050505030304" pitchFamily="18" charset="0"/>
                <a:ea typeface="Times New Roman" panose="02020603050405020304" pitchFamily="18" charset="0"/>
              </a:rPr>
              <a:t>But typically, instead of looking at the human error component, we hunker down on planning, processes, procedures, and practices, because that is our risk management approach – </a:t>
            </a:r>
            <a:r>
              <a:rPr lang="en-US" sz="1200" b="1" dirty="0">
                <a:solidFill>
                  <a:srgbClr val="000000"/>
                </a:solidFill>
                <a:latin typeface="Calisto MT" panose="02040603050505030304" pitchFamily="18" charset="0"/>
                <a:ea typeface="Times New Roman" panose="02020603050405020304" pitchFamily="18" charset="0"/>
              </a:rPr>
              <a:t>that is important but it’s not enough</a:t>
            </a:r>
            <a:r>
              <a:rPr lang="en-US" sz="1200" dirty="0">
                <a:solidFill>
                  <a:srgbClr val="000000"/>
                </a:solidFill>
                <a:latin typeface="Calisto MT" panose="02040603050505030304" pitchFamily="18" charset="0"/>
                <a:ea typeface="Times New Roman" panose="02020603050405020304" pitchFamily="18" charset="0"/>
              </a:rPr>
              <a:t>. And we play the blame game – a staff member catches all of the blame. </a:t>
            </a:r>
            <a:endParaRPr lang="en-US" sz="1200" dirty="0">
              <a:effectLst/>
              <a:latin typeface="Calisto MT" panose="0204060305050503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C84DFF3-F8BC-4558-9C55-E76DD8DD880E}" type="slidenum">
              <a:rPr lang="en-US" smtClean="0"/>
              <a:t>27</a:t>
            </a:fld>
            <a:endParaRPr lang="en-US"/>
          </a:p>
        </p:txBody>
      </p:sp>
    </p:spTree>
    <p:extLst>
      <p:ext uri="{BB962C8B-B14F-4D97-AF65-F5344CB8AC3E}">
        <p14:creationId xmlns:p14="http://schemas.microsoft.com/office/powerpoint/2010/main" val="918197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It’s important how we frame human error. </a:t>
            </a:r>
            <a:r>
              <a:rPr lang="en-US" dirty="0"/>
              <a:t>One way is to consider human error as endemic, which means, like the flu, it is without doubt going to occur, but the question is can we manage it? We cannot eliminate the flu, and we cannot eradicate human error, but can we manage human error? And the answer is yes; we can manage it </a:t>
            </a:r>
            <a:r>
              <a:rPr lang="en-US" b="1" dirty="0"/>
              <a:t>IF, IF, IF </a:t>
            </a:r>
            <a:r>
              <a:rPr lang="en-US" dirty="0"/>
              <a:t>we accept that it exist, if we realize what it can do to our policies, practices, procedures, and programs, and IF we train staff members to be aware of it.</a:t>
            </a:r>
          </a:p>
          <a:p>
            <a:endParaRPr lang="en-US" dirty="0"/>
          </a:p>
        </p:txBody>
      </p:sp>
      <p:sp>
        <p:nvSpPr>
          <p:cNvPr id="4" name="Slide Number Placeholder 3"/>
          <p:cNvSpPr>
            <a:spLocks noGrp="1"/>
          </p:cNvSpPr>
          <p:nvPr>
            <p:ph type="sldNum" sz="quarter" idx="5"/>
          </p:nvPr>
        </p:nvSpPr>
        <p:spPr/>
        <p:txBody>
          <a:bodyPr/>
          <a:lstStyle/>
          <a:p>
            <a:fld id="{FC84DFF3-F8BC-4558-9C55-E76DD8DD880E}" type="slidenum">
              <a:rPr lang="en-US" smtClean="0"/>
              <a:t>28</a:t>
            </a:fld>
            <a:endParaRPr lang="en-US"/>
          </a:p>
        </p:txBody>
      </p:sp>
    </p:spTree>
    <p:extLst>
      <p:ext uri="{BB962C8B-B14F-4D97-AF65-F5344CB8AC3E}">
        <p14:creationId xmlns:p14="http://schemas.microsoft.com/office/powerpoint/2010/main" val="3862648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49152-093F-E85E-5216-D0D483967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5D4655-62DD-019B-FCA5-26D4FE715B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1D826-D976-CD42-AAA8-A2C5139F90A3}"/>
              </a:ext>
            </a:extLst>
          </p:cNvPr>
          <p:cNvSpPr>
            <a:spLocks noGrp="1"/>
          </p:cNvSpPr>
          <p:nvPr>
            <p:ph type="body" idx="1"/>
          </p:nvPr>
        </p:nvSpPr>
        <p:spPr/>
        <p:txBody>
          <a:bodyPr/>
          <a:lstStyle/>
          <a:p>
            <a:r>
              <a:rPr lang="en-US" dirty="0"/>
              <a:t>It is human nature to drift away from procedural compliance and to develop unsafe habits for which we fail to see the risk. In fact, the research shows that Human behavior runs counter to safety: Shortcuts to save time; Perception of safety –”It’s never happened here.” “That doesn’t apply to me.” “I’ll only be gone for a second.” “Our technology covers that.” If you hear those types of comments, your schools is probably not as safe as it can be.</a:t>
            </a:r>
          </a:p>
          <a:p>
            <a:endParaRPr lang="en-US" dirty="0"/>
          </a:p>
          <a:p>
            <a:endParaRPr lang="en-US" dirty="0"/>
          </a:p>
        </p:txBody>
      </p:sp>
      <p:sp>
        <p:nvSpPr>
          <p:cNvPr id="4" name="Slide Number Placeholder 3">
            <a:extLst>
              <a:ext uri="{FF2B5EF4-FFF2-40B4-BE49-F238E27FC236}">
                <a16:creationId xmlns:a16="http://schemas.microsoft.com/office/drawing/2014/main" id="{A3D42D01-7D5E-6A48-B338-3DA8F3778417}"/>
              </a:ext>
            </a:extLst>
          </p:cNvPr>
          <p:cNvSpPr>
            <a:spLocks noGrp="1"/>
          </p:cNvSpPr>
          <p:nvPr>
            <p:ph type="sldNum" sz="quarter" idx="5"/>
          </p:nvPr>
        </p:nvSpPr>
        <p:spPr/>
        <p:txBody>
          <a:bodyPr/>
          <a:lstStyle/>
          <a:p>
            <a:fld id="{FC84DFF3-F8BC-4558-9C55-E76DD8DD880E}" type="slidenum">
              <a:rPr lang="en-US" smtClean="0"/>
              <a:t>29</a:t>
            </a:fld>
            <a:endParaRPr lang="en-US"/>
          </a:p>
        </p:txBody>
      </p:sp>
    </p:spTree>
    <p:extLst>
      <p:ext uri="{BB962C8B-B14F-4D97-AF65-F5344CB8AC3E}">
        <p14:creationId xmlns:p14="http://schemas.microsoft.com/office/powerpoint/2010/main" val="2381167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ACEB-47A2-A22D-D59B-7F86542104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7D439-9521-3AA1-BCBA-2458CC81C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FF696-53B6-A293-B440-87CC7ED1EA95}"/>
              </a:ext>
            </a:extLst>
          </p:cNvPr>
          <p:cNvSpPr>
            <a:spLocks noGrp="1"/>
          </p:cNvSpPr>
          <p:nvPr>
            <p:ph type="body" idx="1"/>
          </p:nvPr>
        </p:nvSpPr>
        <p:spPr/>
        <p:txBody>
          <a:bodyPr/>
          <a:lstStyle/>
          <a:p>
            <a:pPr defTabSz="1762673">
              <a:defRPr/>
            </a:pPr>
            <a:r>
              <a:rPr lang="en-US" dirty="0">
                <a:cs typeface="Calibri"/>
              </a:rPr>
              <a:t>I say all of that to say this: I’ve always felt like we were missing something. Why with all of the safety personnel, technology, plans, practices, procedures and programs were tragedies and near tragedies still occurring? It plagued me for years. A few years ago, I was at the Delta Museum at the Atlanta Jackson Hartfield Airport. As I was leaving the event, I saw a sign that said “Aviation Safety Conference”……So, I went to the registration desk…five breakout sessions on Human error. And I realized that I’ve never heard anyone talk about human error in the school safety context. Sure, I risk management has been around but not human error. I asked REMS staff to find training on human error in K-12 education. Couldn’t find any. So, I spend a lot of time in other professions learning about human error. I’ve attended training sessions and conferences about human error. And that brings us to this today. We must include the possibility of human error in our school safety planning and staff training. I’m not talking about risk mgt that ensures we have policies to reduce exposure to risk. I’m talking more about the human element. Until we start talking more about human error, ladies and gentlemen, our schools will not be as safe as they should be. </a:t>
            </a:r>
          </a:p>
        </p:txBody>
      </p:sp>
      <p:sp>
        <p:nvSpPr>
          <p:cNvPr id="4" name="Slide Number Placeholder 3">
            <a:extLst>
              <a:ext uri="{FF2B5EF4-FFF2-40B4-BE49-F238E27FC236}">
                <a16:creationId xmlns:a16="http://schemas.microsoft.com/office/drawing/2014/main" id="{3327E684-9F49-A5DA-15B1-25BF7A491371}"/>
              </a:ext>
            </a:extLst>
          </p:cNvPr>
          <p:cNvSpPr>
            <a:spLocks noGrp="1"/>
          </p:cNvSpPr>
          <p:nvPr>
            <p:ph type="sldNum" sz="quarter" idx="5"/>
          </p:nvPr>
        </p:nvSpPr>
        <p:spPr/>
        <p:txBody>
          <a:bodyPr/>
          <a:lstStyle/>
          <a:p>
            <a:pPr defTabSz="942289" fontAlgn="auto">
              <a:spcBef>
                <a:spcPts val="0"/>
              </a:spcBef>
              <a:spcAft>
                <a:spcPts val="0"/>
              </a:spcAft>
              <a:defRPr/>
            </a:pPr>
            <a:fld id="{674BC7FC-6F39-7444-A4FF-739C2B0591D3}" type="slidenum">
              <a:rPr lang="en-US">
                <a:solidFill>
                  <a:prstClr val="black"/>
                </a:solidFill>
                <a:latin typeface="Calibri" panose="020F0502020204030204"/>
                <a:ea typeface="+mn-ea"/>
                <a:cs typeface="+mn-cs"/>
              </a:rPr>
              <a:pPr defTabSz="942289" fontAlgn="auto">
                <a:spcBef>
                  <a:spcPts val="0"/>
                </a:spcBef>
                <a:spcAft>
                  <a:spcPts val="0"/>
                </a:spcAft>
                <a:defRPr/>
              </a:pPr>
              <a:t>3</a:t>
            </a:fld>
            <a:endParaRPr lang="en-US">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030767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time the risk associated with behaviors fades and the </a:t>
            </a:r>
            <a:r>
              <a:rPr lang="en-US" b="1" i="1" dirty="0"/>
              <a:t>entire culture and climate of the school becomes tolerant to risks despite all of those things we do like practice drills and remind staff members about policies</a:t>
            </a:r>
            <a:r>
              <a:rPr lang="en-US" dirty="0"/>
              <a:t>. We need to understand that staff members are not choosing to put others in harm’s way; instead, they feel they are still acting safely even as they engage in potentially unsafe behavior. We tend to rationalize our behavior. And listen to this, it almost seems counterintuitive, but research confirms that it’s </a:t>
            </a:r>
            <a:r>
              <a:rPr lang="en-US" b="1" i="1" dirty="0">
                <a:effectLst>
                  <a:outerShdw blurRad="38100" dist="38100" dir="2700000" algn="tl">
                    <a:srgbClr val="000000">
                      <a:alpha val="43137"/>
                    </a:srgbClr>
                  </a:outerShdw>
                </a:effectLst>
              </a:rPr>
              <a:t>the more experienced staff members </a:t>
            </a:r>
            <a:r>
              <a:rPr lang="en-US" b="0" i="0" dirty="0">
                <a:effectLst/>
              </a:rPr>
              <a:t>who</a:t>
            </a:r>
            <a:r>
              <a:rPr lang="en-US" b="1" i="1" dirty="0">
                <a:effectLst>
                  <a:outerShdw blurRad="38100" dist="38100" dir="2700000" algn="tl">
                    <a:srgbClr val="000000">
                      <a:alpha val="43137"/>
                    </a:srgbClr>
                  </a:outerShdw>
                </a:effectLst>
              </a:rPr>
              <a:t> </a:t>
            </a:r>
            <a:r>
              <a:rPr lang="en-US" dirty="0"/>
              <a:t>are the ones </a:t>
            </a:r>
            <a:r>
              <a:rPr lang="en-US" b="1" dirty="0"/>
              <a:t>most likely </a:t>
            </a:r>
            <a:r>
              <a:rPr lang="en-US" dirty="0"/>
              <a:t>to commit a human error, because they are more likely to rationalize that the odds are against something tragic happening. But keep in mind that there may be a combination of underlying causes requiring a combination of preventative measures. </a:t>
            </a:r>
            <a:r>
              <a:rPr lang="en-US" b="1" dirty="0"/>
              <a:t>Why does this happen?</a:t>
            </a:r>
          </a:p>
          <a:p>
            <a:endParaRPr lang="en-US" dirty="0"/>
          </a:p>
        </p:txBody>
      </p:sp>
      <p:sp>
        <p:nvSpPr>
          <p:cNvPr id="4" name="Slide Number Placeholder 3"/>
          <p:cNvSpPr>
            <a:spLocks noGrp="1"/>
          </p:cNvSpPr>
          <p:nvPr>
            <p:ph type="sldNum" sz="quarter" idx="5"/>
          </p:nvPr>
        </p:nvSpPr>
        <p:spPr/>
        <p:txBody>
          <a:bodyPr/>
          <a:lstStyle/>
          <a:p>
            <a:fld id="{FC84DFF3-F8BC-4558-9C55-E76DD8DD880E}" type="slidenum">
              <a:rPr lang="en-US" smtClean="0"/>
              <a:t>30</a:t>
            </a:fld>
            <a:endParaRPr lang="en-US"/>
          </a:p>
        </p:txBody>
      </p:sp>
    </p:spTree>
    <p:extLst>
      <p:ext uri="{BB962C8B-B14F-4D97-AF65-F5344CB8AC3E}">
        <p14:creationId xmlns:p14="http://schemas.microsoft.com/office/powerpoint/2010/main" val="2257890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23E01-3609-89A5-1FAA-7963368EB8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49332-4954-F139-CAAB-E634E865B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854AB3-6400-80F5-69AE-B46DC9F641F4}"/>
              </a:ext>
            </a:extLst>
          </p:cNvPr>
          <p:cNvSpPr>
            <a:spLocks noGrp="1"/>
          </p:cNvSpPr>
          <p:nvPr>
            <p:ph type="body" idx="1"/>
          </p:nvPr>
        </p:nvSpPr>
        <p:spPr/>
        <p:txBody>
          <a:bodyPr/>
          <a:lstStyle/>
          <a:p>
            <a:pPr marL="0" marR="0" lvl="0" indent="0" defTabSz="130048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Why? Because we have blind spots. The Anton Syndrome is one of the reasons we don’t see the potential for human error. In the 1800s, a doctor found the case of a man who was injured at work and became blind, but he refused to accept the fact he was blind; he complained about the rooms always being dark and adamantly refused to believe that he was blind – a part of his brain in the occipital lobe could not process the fact that he was blind (30 documented cases since then) – in other words</a:t>
            </a:r>
            <a:r>
              <a:rPr lang="en-US" sz="1200" b="1" i="1" dirty="0">
                <a:latin typeface="Century Gothic" panose="020B0502020202020204" pitchFamily="34" charset="0"/>
              </a:rPr>
              <a:t>, </a:t>
            </a:r>
            <a:r>
              <a:rPr lang="en-US" sz="1200" b="1" i="1" u="sng" dirty="0">
                <a:latin typeface="Century Gothic" panose="020B0502020202020204" pitchFamily="34" charset="0"/>
              </a:rPr>
              <a:t>he was blind to his blindness</a:t>
            </a:r>
            <a:r>
              <a:rPr lang="en-US" sz="1200" dirty="0">
                <a:latin typeface="Century Gothic" panose="020B0502020202020204" pitchFamily="34" charset="0"/>
              </a:rPr>
              <a:t>. Using that as an analogy: We all have blind spots in our knowledge and opinions, (click) which can </a:t>
            </a:r>
            <a:r>
              <a:rPr lang="en-US" sz="1200" b="1" dirty="0">
                <a:latin typeface="Century Gothic" panose="020B0502020202020204" pitchFamily="34" charset="0"/>
              </a:rPr>
              <a:t>blind us to our blindness</a:t>
            </a:r>
            <a:r>
              <a:rPr lang="en-US" sz="1200" dirty="0">
                <a:latin typeface="Century Gothic" panose="020B0502020202020204" pitchFamily="34" charset="0"/>
              </a:rPr>
              <a:t>.  </a:t>
            </a:r>
            <a:r>
              <a:rPr lang="en-US" sz="1200" u="none" dirty="0">
                <a:latin typeface="Century Gothic" panose="020B0502020202020204" pitchFamily="34" charset="0"/>
              </a:rPr>
              <a:t>We are blind to our blind spots, which impairs our ability to recognize the potential for human error. And one of the primary causes of blind spots is attribution.</a:t>
            </a:r>
            <a:endParaRPr lang="en-US" u="none" dirty="0"/>
          </a:p>
        </p:txBody>
      </p:sp>
      <p:sp>
        <p:nvSpPr>
          <p:cNvPr id="4" name="Slide Number Placeholder 3">
            <a:extLst>
              <a:ext uri="{FF2B5EF4-FFF2-40B4-BE49-F238E27FC236}">
                <a16:creationId xmlns:a16="http://schemas.microsoft.com/office/drawing/2014/main" id="{64FF08F2-BD9D-3566-167B-64FF0200CDD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29B5DE-ECC6-4E57-9C3E-EC8A3D8F7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334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30048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I’m going to illustrate the main obstacle by using an analogy - it’s called the Anton Syndrome. The Anton Syndrome is one of the reasons we don’t see the potential for human error. In the 1800s, a doctor found the case of a man who was injured at work and became blind, but he refused to accept the fact he was blind; he complained about the rooms always being dark and adamantly refused to believe that he was blind – a part of his brain in the occipital lobe could not process the fact that he was blind (30 documented cases since then) – in other words</a:t>
            </a:r>
            <a:r>
              <a:rPr lang="en-US" sz="1200" b="1" i="1" dirty="0">
                <a:latin typeface="Century Gothic" panose="020B0502020202020204" pitchFamily="34" charset="0"/>
              </a:rPr>
              <a:t>, </a:t>
            </a:r>
            <a:r>
              <a:rPr lang="en-US" sz="1200" b="1" i="1" u="sng" dirty="0">
                <a:latin typeface="Century Gothic" panose="020B0502020202020204" pitchFamily="34" charset="0"/>
              </a:rPr>
              <a:t>he was blind to his blindness</a:t>
            </a:r>
            <a:r>
              <a:rPr lang="en-US" sz="1200" dirty="0">
                <a:latin typeface="Century Gothic" panose="020B0502020202020204" pitchFamily="34" charset="0"/>
              </a:rPr>
              <a:t>. Using that as an analogy: We all have blind spots in our knowledge and opinions, (click) which can </a:t>
            </a:r>
            <a:r>
              <a:rPr lang="en-US" sz="1200" b="1" dirty="0">
                <a:latin typeface="Century Gothic" panose="020B0502020202020204" pitchFamily="34" charset="0"/>
              </a:rPr>
              <a:t>blind us to our blindness</a:t>
            </a:r>
            <a:r>
              <a:rPr lang="en-US" sz="1200" dirty="0">
                <a:latin typeface="Century Gothic" panose="020B0502020202020204" pitchFamily="34" charset="0"/>
              </a:rPr>
              <a:t>.  </a:t>
            </a:r>
            <a:r>
              <a:rPr lang="en-US" sz="1200" u="none" dirty="0">
                <a:latin typeface="Century Gothic" panose="020B0502020202020204" pitchFamily="34" charset="0"/>
              </a:rPr>
              <a:t>We are blind to our blind spots, which impairs our ability to recognize the potential for human error. And one of the primary causes of blind spots is attribution.</a:t>
            </a:r>
            <a:endParaRPr lang="en-US" u="non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29B5DE-ECC6-4E57-9C3E-EC8A3D8F70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129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eorgia" panose="02040502050405020303" pitchFamily="18" charset="0"/>
                <a:cs typeface="Times New Roman" panose="02020603050405020304" pitchFamily="18" charset="0"/>
              </a:rPr>
              <a:t>We are blind to our blind spots, but we can manage blind spots if we acknowledge them. We have blind spots but unless we accept, anticipate, and are aware that we have blind spots then human errors will occur. Each time you use your rearview mirror I want you to think about human error. I’m sorry I did that to you – to burden you with that memory hook – but now you will associate rearview mirrors and backup cameras with human error – to get you to overcome our blind spots.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Georgia" panose="02040502050405020303"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AEED9B7-056A-42D3-AD28-8EFA021AA814}" type="slidenum">
              <a:rPr lang="en-US" smtClean="0"/>
              <a:t>33</a:t>
            </a:fld>
            <a:endParaRPr lang="en-US"/>
          </a:p>
        </p:txBody>
      </p:sp>
    </p:spTree>
    <p:extLst>
      <p:ext uri="{BB962C8B-B14F-4D97-AF65-F5344CB8AC3E}">
        <p14:creationId xmlns:p14="http://schemas.microsoft.com/office/powerpoint/2010/main" val="775272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74296-6C07-B076-B2EF-38D796167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3090C2-0236-5A06-C539-2C2F5B0BA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6DC999-E6E6-3770-84E7-CD412C68C7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eorgia" panose="02040502050405020303" pitchFamily="18" charset="0"/>
                <a:cs typeface="Times New Roman" panose="02020603050405020304" pitchFamily="18" charset="0"/>
              </a:rPr>
              <a:t>Think of it this way – adding huma error to address the blind spots along with technology, policies, practices, procedures, and programs. It’s another method that includes more precisely the human element of school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Georgia" panose="02040502050405020303"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6BD51A01-0F1F-7CE4-F16C-5A991AF83202}"/>
              </a:ext>
            </a:extLst>
          </p:cNvPr>
          <p:cNvSpPr>
            <a:spLocks noGrp="1"/>
          </p:cNvSpPr>
          <p:nvPr>
            <p:ph type="sldNum" sz="quarter" idx="5"/>
          </p:nvPr>
        </p:nvSpPr>
        <p:spPr/>
        <p:txBody>
          <a:bodyPr/>
          <a:lstStyle/>
          <a:p>
            <a:fld id="{4AEED9B7-056A-42D3-AD28-8EFA021AA814}" type="slidenum">
              <a:rPr lang="en-US" smtClean="0"/>
              <a:t>34</a:t>
            </a:fld>
            <a:endParaRPr lang="en-US"/>
          </a:p>
        </p:txBody>
      </p:sp>
    </p:spTree>
    <p:extLst>
      <p:ext uri="{BB962C8B-B14F-4D97-AF65-F5344CB8AC3E}">
        <p14:creationId xmlns:p14="http://schemas.microsoft.com/office/powerpoint/2010/main" val="3700526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chemeClr val="bg1"/>
                </a:solidFill>
                <a:effectLst/>
                <a:latin typeface="Calisto MT" panose="02040603050505030304" pitchFamily="18" charset="0"/>
                <a:ea typeface="Times New Roman" panose="02020603050405020304" pitchFamily="18" charset="0"/>
              </a:rPr>
              <a:t>But this is what we are up against. Over time when there are no </a:t>
            </a:r>
            <a:r>
              <a:rPr lang="en-US" sz="1200" b="0" i="0" dirty="0">
                <a:solidFill>
                  <a:schemeClr val="bg1"/>
                </a:solidFill>
                <a:latin typeface="Calisto MT" panose="02040603050505030304" pitchFamily="18" charset="0"/>
                <a:ea typeface="Times New Roman" panose="02020603050405020304" pitchFamily="18" charset="0"/>
              </a:rPr>
              <a:t>school safety incidents</a:t>
            </a:r>
            <a:r>
              <a:rPr lang="en-US" sz="1200" b="0" i="0" dirty="0">
                <a:solidFill>
                  <a:schemeClr val="bg1"/>
                </a:solidFill>
                <a:effectLst/>
                <a:latin typeface="Calisto MT" panose="02040603050505030304" pitchFamily="18" charset="0"/>
                <a:ea typeface="Times New Roman" panose="02020603050405020304" pitchFamily="18" charset="0"/>
              </a:rPr>
              <a:t>, the entire climate of the school can become tolerant </a:t>
            </a:r>
            <a:r>
              <a:rPr lang="en-US" sz="1200" b="0" i="0" dirty="0">
                <a:solidFill>
                  <a:schemeClr val="bg1"/>
                </a:solidFill>
                <a:latin typeface="Calisto MT" panose="02040603050505030304" pitchFamily="18" charset="0"/>
                <a:ea typeface="Times New Roman" panose="02020603050405020304" pitchFamily="18" charset="0"/>
              </a:rPr>
              <a:t>of</a:t>
            </a:r>
            <a:r>
              <a:rPr lang="en-US" sz="1200" b="0" i="0" dirty="0">
                <a:solidFill>
                  <a:schemeClr val="bg1"/>
                </a:solidFill>
                <a:effectLst/>
                <a:latin typeface="Calisto MT" panose="02040603050505030304" pitchFamily="18" charset="0"/>
                <a:ea typeface="Times New Roman" panose="02020603050405020304" pitchFamily="18" charset="0"/>
              </a:rPr>
              <a:t> risks. Individuals are not choosing to put others in harm’s way, like I said; instead, they feel they are still acting safely. And there is risk homeostasis where we rationalize the risk. I-16 You know what the speed limit is but you drive 79 instead of 70 even though you know the risk of accident and injury increases as you increase your speed. </a:t>
            </a:r>
            <a:endParaRPr lang="en-US" dirty="0"/>
          </a:p>
        </p:txBody>
      </p:sp>
      <p:sp>
        <p:nvSpPr>
          <p:cNvPr id="4" name="Slide Number Placeholder 3"/>
          <p:cNvSpPr>
            <a:spLocks noGrp="1"/>
          </p:cNvSpPr>
          <p:nvPr>
            <p:ph type="sldNum" sz="quarter" idx="5"/>
          </p:nvPr>
        </p:nvSpPr>
        <p:spPr/>
        <p:txBody>
          <a:bodyPr/>
          <a:lstStyle/>
          <a:p>
            <a:fld id="{FC84DFF3-F8BC-4558-9C55-E76DD8DD880E}" type="slidenum">
              <a:rPr lang="en-US" smtClean="0"/>
              <a:t>35</a:t>
            </a:fld>
            <a:endParaRPr lang="en-US"/>
          </a:p>
        </p:txBody>
      </p:sp>
    </p:spTree>
    <p:extLst>
      <p:ext uri="{BB962C8B-B14F-4D97-AF65-F5344CB8AC3E}">
        <p14:creationId xmlns:p14="http://schemas.microsoft.com/office/powerpoint/2010/main" val="16716009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ea typeface="Times New Roman" panose="02020603050405020304" pitchFamily="18" charset="0"/>
              </a:rPr>
              <a:t>Let me say a word of caution about technology. According to a study by RAND Corporation on the use of technology in schools, the researchers stated that there is a common concern that using technology in school safety initiatives can create a false sense of security.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In other words, use technology to address blind spots not create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sto MT" panose="0204060305050503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84DFF3-F8BC-4558-9C55-E76DD8DD880E}" type="slidenum">
              <a:rPr lang="en-US" smtClean="0"/>
              <a:t>36</a:t>
            </a:fld>
            <a:endParaRPr lang="en-US"/>
          </a:p>
        </p:txBody>
      </p:sp>
    </p:spTree>
    <p:extLst>
      <p:ext uri="{BB962C8B-B14F-4D97-AF65-F5344CB8AC3E}">
        <p14:creationId xmlns:p14="http://schemas.microsoft.com/office/powerpoint/2010/main" val="2970063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sto MT" panose="02040603050505030304" pitchFamily="18" charset="0"/>
              </a:rPr>
              <a:t>So, to avoid human errors that might jeopardize your safety technology, consider the Layers of Protection Analysis or LOPA technique. LOPA is a technique that links </a:t>
            </a:r>
            <a:r>
              <a:rPr lang="en-US" sz="1200" b="1" i="1" dirty="0">
                <a:latin typeface="Calisto MT" panose="02040603050505030304" pitchFamily="18" charset="0"/>
              </a:rPr>
              <a:t>quantitative analysis (the techy stuff) </a:t>
            </a:r>
            <a:r>
              <a:rPr lang="en-US" sz="1200" dirty="0">
                <a:latin typeface="Calisto MT" panose="02040603050505030304" pitchFamily="18" charset="0"/>
              </a:rPr>
              <a:t>with</a:t>
            </a:r>
            <a:r>
              <a:rPr lang="en-US" sz="1200" b="1" i="1" dirty="0">
                <a:latin typeface="Calisto MT" panose="02040603050505030304" pitchFamily="18" charset="0"/>
              </a:rPr>
              <a:t> qualitative analysis (the human stuff). In other words if the techy stuff does contain like it shows here what we observe, qualitative, what factors derive from human behavior and the interaction between human behavior and its environment, as well as factors embedded in school culture and climate, then our school safety technology will fall short of our needs and expectations. LOPA </a:t>
            </a:r>
            <a:r>
              <a:rPr lang="en-US" sz="1200" dirty="0">
                <a:latin typeface="Calisto MT" panose="02040603050505030304" pitchFamily="18" charset="0"/>
              </a:rPr>
              <a:t>It is widely used in several industries for assessing hazardous scenarios and supporting danger-identification by on-going assessments. </a:t>
            </a:r>
            <a:endParaRPr lang="en-US" dirty="0"/>
          </a:p>
        </p:txBody>
      </p:sp>
      <p:sp>
        <p:nvSpPr>
          <p:cNvPr id="4" name="Slide Number Placeholder 3"/>
          <p:cNvSpPr>
            <a:spLocks noGrp="1"/>
          </p:cNvSpPr>
          <p:nvPr>
            <p:ph type="sldNum" sz="quarter" idx="5"/>
          </p:nvPr>
        </p:nvSpPr>
        <p:spPr/>
        <p:txBody>
          <a:bodyPr/>
          <a:lstStyle/>
          <a:p>
            <a:fld id="{FC84DFF3-F8BC-4558-9C55-E76DD8DD880E}" type="slidenum">
              <a:rPr lang="en-US" smtClean="0"/>
              <a:t>37</a:t>
            </a:fld>
            <a:endParaRPr lang="en-US"/>
          </a:p>
        </p:txBody>
      </p:sp>
    </p:spTree>
    <p:extLst>
      <p:ext uri="{BB962C8B-B14F-4D97-AF65-F5344CB8AC3E}">
        <p14:creationId xmlns:p14="http://schemas.microsoft.com/office/powerpoint/2010/main" val="1357300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Calisto MT" panose="02040603050505030304" pitchFamily="18" charset="0"/>
              </a:rPr>
              <a:t>And speaking of climate of a school. As part of considering human error to address our blind spots, don’t forget the importance of school climate. </a:t>
            </a:r>
            <a:r>
              <a:rPr lang="en-US" sz="1200" b="1" dirty="0">
                <a:latin typeface="+mn-lt"/>
              </a:rPr>
              <a:t>School climate is linked to school safety and human errors. </a:t>
            </a:r>
            <a:r>
              <a:rPr lang="en-US" dirty="0"/>
              <a:t>The risk of human errors is increased within a negative school climate. A negative school climate can compromise safety by dulling anticipation and alertness –</a:t>
            </a:r>
            <a:r>
              <a:rPr lang="en-US" b="1" i="1" dirty="0"/>
              <a:t> To put it another way, negative school climate is an incubator for human error.</a:t>
            </a:r>
            <a:endParaRPr lang="en-US" b="0" i="0" dirty="0"/>
          </a:p>
          <a:p>
            <a:endParaRPr lang="en-US" dirty="0"/>
          </a:p>
          <a:p>
            <a:endParaRPr lang="en-US" sz="1200" b="1" dirty="0">
              <a:latin typeface="+mn-lt"/>
            </a:endParaRPr>
          </a:p>
          <a:p>
            <a:endParaRPr lang="en-US" dirty="0"/>
          </a:p>
        </p:txBody>
      </p:sp>
      <p:sp>
        <p:nvSpPr>
          <p:cNvPr id="4" name="Slide Number Placeholder 3"/>
          <p:cNvSpPr>
            <a:spLocks noGrp="1"/>
          </p:cNvSpPr>
          <p:nvPr>
            <p:ph type="sldNum" sz="quarter" idx="5"/>
          </p:nvPr>
        </p:nvSpPr>
        <p:spPr/>
        <p:txBody>
          <a:bodyPr/>
          <a:lstStyle/>
          <a:p>
            <a:fld id="{FC84DFF3-F8BC-4558-9C55-E76DD8DD880E}" type="slidenum">
              <a:rPr lang="en-US" smtClean="0"/>
              <a:t>38</a:t>
            </a:fld>
            <a:endParaRPr lang="en-US"/>
          </a:p>
        </p:txBody>
      </p:sp>
    </p:spTree>
    <p:extLst>
      <p:ext uri="{BB962C8B-B14F-4D97-AF65-F5344CB8AC3E}">
        <p14:creationId xmlns:p14="http://schemas.microsoft.com/office/powerpoint/2010/main" val="726814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effectLst>
                  <a:outerShdw blurRad="38100" dist="38100" dir="2700000" algn="tl">
                    <a:srgbClr val="000000">
                      <a:alpha val="43137"/>
                    </a:srgbClr>
                  </a:outerShdw>
                </a:effectLst>
                <a:latin typeface="Calisto MT" panose="02040603050505030304" pitchFamily="18" charset="0"/>
                <a:ea typeface="Times New Roman" panose="02020603050405020304" pitchFamily="18" charset="0"/>
              </a:rPr>
              <a:t>To further illustrate the importance of school climate, FEMA, REMS, and others include school climate in their school safety training sessions for schools, and in court cases…As I said earlier, I’ve testified in juvenile court, state court, superior court, and federal court. I’ve given so many depositions I can’t keep track of how many and do you know what I’m asked the most about? No, not policies, procedures, or practices – </a:t>
            </a:r>
            <a:r>
              <a:rPr lang="en-US" sz="1200" b="1" dirty="0">
                <a:solidFill>
                  <a:schemeClr val="bg1"/>
                </a:solidFill>
                <a:effectLst>
                  <a:outerShdw blurRad="38100" dist="38100" dir="2700000" algn="tl">
                    <a:srgbClr val="000000">
                      <a:alpha val="43137"/>
                    </a:srgbClr>
                  </a:outerShdw>
                </a:effectLst>
                <a:latin typeface="Calisto MT" panose="02040603050505030304" pitchFamily="18" charset="0"/>
                <a:ea typeface="Times New Roman" panose="02020603050405020304" pitchFamily="18" charset="0"/>
              </a:rPr>
              <a:t>it’s mostly about school climate.  Attorneys want to know what is it like to work in a school – what is the climate like there? </a:t>
            </a:r>
            <a:r>
              <a:rPr lang="en-US" sz="1200" b="0" dirty="0">
                <a:solidFill>
                  <a:schemeClr val="bg1"/>
                </a:solidFill>
                <a:effectLst>
                  <a:outerShdw blurRad="38100" dist="38100" dir="2700000" algn="tl">
                    <a:srgbClr val="000000">
                      <a:alpha val="43137"/>
                    </a:srgbClr>
                  </a:outerShdw>
                </a:effectLst>
                <a:latin typeface="Calisto MT" panose="02040603050505030304" pitchFamily="18" charset="0"/>
                <a:ea typeface="Times New Roman" panose="02020603050405020304" pitchFamily="18" charset="0"/>
              </a:rPr>
              <a:t>Recently, my doorbell rang at my home on a Saturday….the main point being that school climate impacts human error. 7 hour deposition – safety is linked to school climate. </a:t>
            </a:r>
            <a:r>
              <a:rPr lang="en-US" sz="1200" b="1" dirty="0">
                <a:solidFill>
                  <a:schemeClr val="bg1"/>
                </a:solidFill>
                <a:effectLst>
                  <a:outerShdw blurRad="38100" dist="38100" dir="2700000" algn="tl">
                    <a:srgbClr val="000000">
                      <a:alpha val="43137"/>
                    </a:srgbClr>
                  </a:outerShdw>
                </a:effectLst>
                <a:latin typeface="Calisto MT" panose="02040603050505030304" pitchFamily="18" charset="0"/>
                <a:ea typeface="Times New Roman" panose="02020603050405020304" pitchFamily="18" charset="0"/>
              </a:rPr>
              <a:t>Don’t let school climate be a blind spot. Don’t take school climate for granted. </a:t>
            </a:r>
            <a:r>
              <a:rPr lang="en-US" sz="1200" b="0" dirty="0">
                <a:solidFill>
                  <a:schemeClr val="bg1"/>
                </a:solidFill>
                <a:effectLst>
                  <a:outerShdw blurRad="38100" dist="38100" dir="2700000" algn="tl">
                    <a:srgbClr val="000000">
                      <a:alpha val="43137"/>
                    </a:srgbClr>
                  </a:outerShdw>
                </a:effectLst>
                <a:latin typeface="Calisto MT" panose="02040603050505030304" pitchFamily="18" charset="0"/>
                <a:ea typeface="Times New Roman" panose="02020603050405020304" pitchFamily="18" charset="0"/>
              </a:rPr>
              <a:t>It’s part of your Tiered approach to student services </a:t>
            </a:r>
            <a:r>
              <a:rPr lang="en-US" sz="1200" b="1" dirty="0">
                <a:solidFill>
                  <a:schemeClr val="bg1"/>
                </a:solidFill>
                <a:effectLst>
                  <a:outerShdw blurRad="38100" dist="38100" dir="2700000" algn="tl">
                    <a:srgbClr val="000000">
                      <a:alpha val="43137"/>
                    </a:srgbClr>
                  </a:outerShdw>
                </a:effectLst>
                <a:latin typeface="Calisto MT" panose="02040603050505030304" pitchFamily="18" charset="0"/>
                <a:ea typeface="Times New Roman" panose="02020603050405020304" pitchFamily="18" charset="0"/>
              </a:rPr>
              <a:t>AND</a:t>
            </a:r>
            <a:r>
              <a:rPr lang="en-US" sz="1200" b="0" dirty="0">
                <a:solidFill>
                  <a:schemeClr val="bg1"/>
                </a:solidFill>
                <a:effectLst>
                  <a:outerShdw blurRad="38100" dist="38100" dir="2700000" algn="tl">
                    <a:srgbClr val="000000">
                      <a:alpha val="43137"/>
                    </a:srgbClr>
                  </a:outerShdw>
                </a:effectLst>
                <a:latin typeface="Calisto MT" panose="02040603050505030304" pitchFamily="18" charset="0"/>
                <a:ea typeface="Times New Roman" panose="02020603050405020304" pitchFamily="18" charset="0"/>
              </a:rPr>
              <a:t> school safety.</a:t>
            </a:r>
            <a:endParaRPr lang="en-US" sz="1200" b="0" dirty="0">
              <a:solidFill>
                <a:schemeClr val="bg1"/>
              </a:solidFill>
            </a:endParaRPr>
          </a:p>
          <a:p>
            <a:pPr marL="0" marR="0"/>
            <a:endParaRPr lang="en-US" sz="1200" b="1" dirty="0">
              <a:effectLst>
                <a:outerShdw blurRad="38100" dist="38100" dir="2700000" algn="tl">
                  <a:srgbClr val="000000">
                    <a:alpha val="43137"/>
                  </a:srgbClr>
                </a:outerShdw>
              </a:effectLst>
              <a:latin typeface="Calisto MT" panose="0204060305050503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84DFF3-F8BC-4558-9C55-E76DD8DD880E}" type="slidenum">
              <a:rPr lang="en-US" smtClean="0"/>
              <a:t>39</a:t>
            </a:fld>
            <a:endParaRPr lang="en-US"/>
          </a:p>
        </p:txBody>
      </p:sp>
    </p:spTree>
    <p:extLst>
      <p:ext uri="{BB962C8B-B14F-4D97-AF65-F5344CB8AC3E}">
        <p14:creationId xmlns:p14="http://schemas.microsoft.com/office/powerpoint/2010/main" val="4094923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D591A-0008-E99B-5978-1BF85F8B5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EE8A1-BE0E-AE43-6F1A-8E71AB7507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2E04D5-5C64-BDBC-268B-45B632890964}"/>
              </a:ext>
            </a:extLst>
          </p:cNvPr>
          <p:cNvSpPr>
            <a:spLocks noGrp="1"/>
          </p:cNvSpPr>
          <p:nvPr>
            <p:ph type="body" idx="1"/>
          </p:nvPr>
        </p:nvSpPr>
        <p:spPr/>
        <p:txBody>
          <a:bodyPr/>
          <a:lstStyle/>
          <a:p>
            <a:pPr marL="0" marR="0" lvl="0" indent="0" algn="l" defTabSz="1762673" rtl="0" eaLnBrk="1" fontAlgn="auto" latinLnBrk="0" hangingPunct="1">
              <a:lnSpc>
                <a:spcPct val="100000"/>
              </a:lnSpc>
              <a:spcBef>
                <a:spcPts val="0"/>
              </a:spcBef>
              <a:spcAft>
                <a:spcPts val="0"/>
              </a:spcAft>
              <a:buClrTx/>
              <a:buSzTx/>
              <a:buFontTx/>
              <a:buNone/>
              <a:tabLst/>
              <a:defRPr/>
            </a:pPr>
            <a:r>
              <a:rPr lang="en-US" dirty="0">
                <a:cs typeface="Calibri"/>
              </a:rPr>
              <a:t>Let’s start with this: </a:t>
            </a:r>
            <a:r>
              <a:rPr kumimoji="0" lang="en-US" sz="1200" b="1" i="0" u="none" strike="noStrike" kern="1200" cap="none" spc="0" normalizeH="0" baseline="0" noProof="0" dirty="0">
                <a:ln>
                  <a:noFill/>
                </a:ln>
                <a:solidFill>
                  <a:schemeClr val="bg1"/>
                </a:solidFill>
                <a:effectLst/>
                <a:uLnTx/>
                <a:uFillTx/>
                <a:sym typeface="Gill Sans" charset="0"/>
              </a:rPr>
              <a:t>“We must accept human error </a:t>
            </a:r>
            <a:r>
              <a:rPr lang="en-US" sz="1200" b="1" dirty="0">
                <a:solidFill>
                  <a:schemeClr val="bg1"/>
                </a:solidFill>
                <a:sym typeface="Gill Sans" charset="0"/>
              </a:rPr>
              <a:t>as inevitable and design around that fact.”</a:t>
            </a:r>
          </a:p>
          <a:p>
            <a:pPr defTabSz="1762673">
              <a:defRPr/>
            </a:pPr>
            <a:endParaRPr lang="en-US" dirty="0">
              <a:cs typeface="Calibri"/>
            </a:endParaRPr>
          </a:p>
        </p:txBody>
      </p:sp>
      <p:sp>
        <p:nvSpPr>
          <p:cNvPr id="4" name="Slide Number Placeholder 3">
            <a:extLst>
              <a:ext uri="{FF2B5EF4-FFF2-40B4-BE49-F238E27FC236}">
                <a16:creationId xmlns:a16="http://schemas.microsoft.com/office/drawing/2014/main" id="{4A790A79-2BE9-7314-1CDA-1FCA4FC9BC84}"/>
              </a:ext>
            </a:extLst>
          </p:cNvPr>
          <p:cNvSpPr>
            <a:spLocks noGrp="1"/>
          </p:cNvSpPr>
          <p:nvPr>
            <p:ph type="sldNum" sz="quarter" idx="5"/>
          </p:nvPr>
        </p:nvSpPr>
        <p:spPr/>
        <p:txBody>
          <a:bodyPr/>
          <a:lstStyle/>
          <a:p>
            <a:pPr defTabSz="942289" fontAlgn="auto">
              <a:spcBef>
                <a:spcPts val="0"/>
              </a:spcBef>
              <a:spcAft>
                <a:spcPts val="0"/>
              </a:spcAft>
              <a:defRPr/>
            </a:pPr>
            <a:fld id="{674BC7FC-6F39-7444-A4FF-739C2B0591D3}" type="slidenum">
              <a:rPr lang="en-US">
                <a:solidFill>
                  <a:prstClr val="black"/>
                </a:solidFill>
                <a:latin typeface="Calibri" panose="020F0502020204030204"/>
                <a:ea typeface="+mn-ea"/>
                <a:cs typeface="+mn-cs"/>
              </a:rPr>
              <a:pPr defTabSz="942289" fontAlgn="auto">
                <a:spcBef>
                  <a:spcPts val="0"/>
                </a:spcBef>
                <a:spcAft>
                  <a:spcPts val="0"/>
                </a:spcAft>
                <a:defRPr/>
              </a:pPr>
              <a:t>4</a:t>
            </a:fld>
            <a:endParaRPr lang="en-US">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0975398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now, you’re probably wondering if human error is predictable or can we at least anticipate human errors.</a:t>
            </a:r>
          </a:p>
        </p:txBody>
      </p:sp>
      <p:sp>
        <p:nvSpPr>
          <p:cNvPr id="4" name="Slide Number Placeholder 3"/>
          <p:cNvSpPr>
            <a:spLocks noGrp="1"/>
          </p:cNvSpPr>
          <p:nvPr>
            <p:ph type="sldNum" sz="quarter" idx="5"/>
          </p:nvPr>
        </p:nvSpPr>
        <p:spPr/>
        <p:txBody>
          <a:bodyPr/>
          <a:lstStyle/>
          <a:p>
            <a:fld id="{FC84DFF3-F8BC-4558-9C55-E76DD8DD880E}" type="slidenum">
              <a:rPr lang="en-US" smtClean="0"/>
              <a:t>40</a:t>
            </a:fld>
            <a:endParaRPr lang="en-US"/>
          </a:p>
        </p:txBody>
      </p:sp>
    </p:spTree>
    <p:extLst>
      <p:ext uri="{BB962C8B-B14F-4D97-AF65-F5344CB8AC3E}">
        <p14:creationId xmlns:p14="http://schemas.microsoft.com/office/powerpoint/2010/main" val="2553516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ways to predict or anticipate human error or the possibility of human error. One of which is The Human Error 7-Step Process. It is an example of a process schools and school districts can use to anticipate and even predict human error. This has been used in schools. I used it recently with a school and they found 17 places within their School Safety Plan that was susceptible to human errors and they adjusted their staff training around those factors, which led to a rich discussion about how human behavior intersects with policies, practices, procedures, and programs.  That’s the primary purpose is staff training on human error.</a:t>
            </a:r>
          </a:p>
        </p:txBody>
      </p:sp>
      <p:sp>
        <p:nvSpPr>
          <p:cNvPr id="4" name="Slide Number Placeholder 3"/>
          <p:cNvSpPr>
            <a:spLocks noGrp="1"/>
          </p:cNvSpPr>
          <p:nvPr>
            <p:ph type="sldNum" sz="quarter" idx="5"/>
          </p:nvPr>
        </p:nvSpPr>
        <p:spPr/>
        <p:txBody>
          <a:bodyPr/>
          <a:lstStyle/>
          <a:p>
            <a:fld id="{FC84DFF3-F8BC-4558-9C55-E76DD8DD880E}" type="slidenum">
              <a:rPr lang="en-US" smtClean="0"/>
              <a:t>41</a:t>
            </a:fld>
            <a:endParaRPr lang="en-US"/>
          </a:p>
        </p:txBody>
      </p:sp>
    </p:spTree>
    <p:extLst>
      <p:ext uri="{BB962C8B-B14F-4D97-AF65-F5344CB8AC3E}">
        <p14:creationId xmlns:p14="http://schemas.microsoft.com/office/powerpoint/2010/main" val="3288550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sto MT" panose="02040603050505030304" pitchFamily="18" charset="0"/>
                <a:ea typeface="Times New Roman" panose="02020603050405020304" pitchFamily="18" charset="0"/>
              </a:rPr>
              <a:t>Based on the process thinking that includes awareness of types of human error and biases that can influence them combined with our understanding of the importance of looking for patterns and clues and searching for basic problems using lateral thinking, </a:t>
            </a:r>
            <a:r>
              <a:rPr lang="en-US" sz="1200" i="1" dirty="0">
                <a:effectLst/>
                <a:latin typeface="Calisto MT" panose="02040603050505030304" pitchFamily="18" charset="0"/>
                <a:ea typeface="Times New Roman" panose="02020603050405020304" pitchFamily="18" charset="0"/>
              </a:rPr>
              <a:t>Human Error Seven-Step-Process</a:t>
            </a:r>
            <a:r>
              <a:rPr lang="en-US" sz="1200" dirty="0">
                <a:effectLst/>
                <a:latin typeface="Calisto MT" panose="02040603050505030304" pitchFamily="18" charset="0"/>
                <a:ea typeface="Times New Roman" panose="02020603050405020304" pitchFamily="18" charset="0"/>
              </a:rPr>
              <a:t> (HESSP) is an example of a process that can be used to predict or anticipate human error in PK-12 schools. </a:t>
            </a:r>
          </a:p>
          <a:p>
            <a:endParaRPr lang="en-US" dirty="0"/>
          </a:p>
        </p:txBody>
      </p:sp>
      <p:sp>
        <p:nvSpPr>
          <p:cNvPr id="4" name="Slide Number Placeholder 3"/>
          <p:cNvSpPr>
            <a:spLocks noGrp="1"/>
          </p:cNvSpPr>
          <p:nvPr>
            <p:ph type="sldNum" sz="quarter" idx="5"/>
          </p:nvPr>
        </p:nvSpPr>
        <p:spPr/>
        <p:txBody>
          <a:bodyPr/>
          <a:lstStyle/>
          <a:p>
            <a:fld id="{FC84DFF3-F8BC-4558-9C55-E76DD8DD880E}" type="slidenum">
              <a:rPr lang="en-US" smtClean="0"/>
              <a:t>42</a:t>
            </a:fld>
            <a:endParaRPr lang="en-US"/>
          </a:p>
        </p:txBody>
      </p:sp>
    </p:spTree>
    <p:extLst>
      <p:ext uri="{BB962C8B-B14F-4D97-AF65-F5344CB8AC3E}">
        <p14:creationId xmlns:p14="http://schemas.microsoft.com/office/powerpoint/2010/main" val="2048989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0A2DA-6757-DEF5-9BF4-7ECC2E6800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B7F9A-3445-FF04-C778-486BCDCFAC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FC2305-8342-CAC2-BBC7-7B850239150A}"/>
              </a:ext>
            </a:extLst>
          </p:cNvPr>
          <p:cNvSpPr>
            <a:spLocks noGrp="1"/>
          </p:cNvSpPr>
          <p:nvPr>
            <p:ph type="body" idx="1"/>
          </p:nvPr>
        </p:nvSpPr>
        <p:spPr/>
        <p:txBody>
          <a:bodyPr/>
          <a:lstStyle/>
          <a:p>
            <a:pPr marL="0" marR="0" algn="l"/>
            <a:r>
              <a:rPr lang="en-US" sz="1200" b="1" dirty="0">
                <a:effectLst/>
                <a:ea typeface="Times New Roman" panose="02020603050405020304" pitchFamily="18" charset="0"/>
              </a:rPr>
              <a:t>Step 1:</a:t>
            </a:r>
            <a:r>
              <a:rPr lang="en-US" sz="1200" dirty="0">
                <a:effectLst/>
                <a:ea typeface="Times New Roman" panose="02020603050405020304" pitchFamily="18" charset="0"/>
              </a:rPr>
              <a:t> Identify section of a plan, policy, procedure, practice, and program being reviewed.</a:t>
            </a:r>
          </a:p>
          <a:p>
            <a:pPr marL="0" marR="0" algn="l"/>
            <a:r>
              <a:rPr lang="en-US" sz="1200" b="1" dirty="0">
                <a:effectLst/>
                <a:ea typeface="Times New Roman" panose="02020603050405020304" pitchFamily="18" charset="0"/>
              </a:rPr>
              <a:t>Step 2</a:t>
            </a:r>
            <a:r>
              <a:rPr lang="en-US" sz="1200" dirty="0">
                <a:effectLst/>
                <a:ea typeface="Times New Roman" panose="02020603050405020304" pitchFamily="18" charset="0"/>
              </a:rPr>
              <a:t>: Identify possible human errors of concern in each section. </a:t>
            </a:r>
          </a:p>
          <a:p>
            <a:pPr marL="0" marR="0" algn="l"/>
            <a:r>
              <a:rPr lang="en-US" sz="1200" b="1" dirty="0">
                <a:effectLst/>
                <a:ea typeface="Times New Roman" panose="02020603050405020304" pitchFamily="18" charset="0"/>
              </a:rPr>
              <a:t>Step 3</a:t>
            </a:r>
            <a:r>
              <a:rPr lang="en-US" sz="1200" dirty="0">
                <a:effectLst/>
                <a:ea typeface="Times New Roman" panose="02020603050405020304" pitchFamily="18" charset="0"/>
              </a:rPr>
              <a:t>: Identify human errors of concern based on conditions, including how and what conditions would increase the likelihood of human errors.</a:t>
            </a:r>
          </a:p>
          <a:p>
            <a:pPr marL="0" marR="0" algn="l"/>
            <a:r>
              <a:rPr lang="en-US" sz="1200" b="1" dirty="0">
                <a:effectLst/>
                <a:ea typeface="Times New Roman" panose="02020603050405020304" pitchFamily="18" charset="0"/>
              </a:rPr>
              <a:t>Step 4</a:t>
            </a:r>
            <a:r>
              <a:rPr lang="en-US" sz="1200" dirty="0">
                <a:effectLst/>
                <a:ea typeface="Times New Roman" panose="02020603050405020304" pitchFamily="18" charset="0"/>
              </a:rPr>
              <a:t>: Identify how the human error would impact the safety of students, employees</a:t>
            </a:r>
            <a:r>
              <a:rPr lang="en-US" sz="1200" dirty="0">
                <a:ea typeface="Times New Roman" panose="02020603050405020304" pitchFamily="18" charset="0"/>
              </a:rPr>
              <a:t>, and/or integrity, reliability, and efficiency of school district operations</a:t>
            </a:r>
            <a:r>
              <a:rPr lang="en-US" sz="1200" dirty="0">
                <a:effectLst/>
                <a:ea typeface="Times New Roman" panose="02020603050405020304" pitchFamily="18" charset="0"/>
              </a:rPr>
              <a:t>. </a:t>
            </a:r>
            <a:r>
              <a:rPr lang="en-US" sz="1200" b="1" dirty="0">
                <a:effectLst/>
                <a:ea typeface="Times New Roman" panose="02020603050405020304" pitchFamily="18" charset="0"/>
              </a:rPr>
              <a:t>Step 5</a:t>
            </a:r>
            <a:r>
              <a:rPr lang="en-US" sz="1200" dirty="0">
                <a:effectLst/>
                <a:ea typeface="Times New Roman" panose="02020603050405020304" pitchFamily="18" charset="0"/>
              </a:rPr>
              <a:t>: Identify how the response to an emergency could be compromised by human error.</a:t>
            </a:r>
          </a:p>
          <a:p>
            <a:pPr marL="0" marR="0" algn="l"/>
            <a:r>
              <a:rPr lang="en-US" sz="1200" b="1" dirty="0">
                <a:effectLst/>
                <a:ea typeface="Times New Roman" panose="02020603050405020304" pitchFamily="18" charset="0"/>
              </a:rPr>
              <a:t>Step 6</a:t>
            </a:r>
            <a:r>
              <a:rPr lang="en-US" sz="1200" dirty="0">
                <a:effectLst/>
                <a:ea typeface="Times New Roman" panose="02020603050405020304" pitchFamily="18" charset="0"/>
              </a:rPr>
              <a:t>: On a scale of 1-5 (unlikely to likely) determine how likely human error is to occur in each part of the plan, policy, practice</a:t>
            </a:r>
            <a:r>
              <a:rPr lang="en-US" sz="1200" dirty="0">
                <a:ea typeface="Times New Roman" panose="02020603050405020304" pitchFamily="18" charset="0"/>
              </a:rPr>
              <a:t>, and program (and use rating to measure improvements).</a:t>
            </a:r>
            <a:endParaRPr lang="en-US" sz="1200" dirty="0">
              <a:effectLst/>
              <a:ea typeface="Times New Roman" panose="02020603050405020304" pitchFamily="18" charset="0"/>
            </a:endParaRPr>
          </a:p>
          <a:p>
            <a:pPr marL="0" marR="0" algn="l"/>
            <a:r>
              <a:rPr lang="en-US" sz="1200" b="1" dirty="0">
                <a:effectLst/>
                <a:ea typeface="Times New Roman" panose="02020603050405020304" pitchFamily="18" charset="0"/>
              </a:rPr>
              <a:t>Step 7</a:t>
            </a:r>
            <a:r>
              <a:rPr lang="en-US" sz="1200" dirty="0">
                <a:effectLst/>
                <a:ea typeface="Times New Roman" panose="02020603050405020304" pitchFamily="18" charset="0"/>
              </a:rPr>
              <a:t>: Identify methods and strategies to prevent human error in the identified area of concern and under conditions that could increase the likelihood and consequences of human error.</a:t>
            </a:r>
            <a:endParaRPr lang="en-US" sz="1200" dirty="0">
              <a:effectLst/>
              <a:latin typeface="Calisto MT" panose="02040603050505030304" pitchFamily="18" charset="0"/>
              <a:ea typeface="Times New Roman" panose="02020603050405020304" pitchFamily="18" charset="0"/>
            </a:endParaRPr>
          </a:p>
          <a:p>
            <a:pPr marL="0" marR="0" algn="l"/>
            <a:endParaRPr lang="en-US" sz="1200" dirty="0">
              <a:effectLst/>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F2FF950C-3846-2AE2-ADE7-63BB45098DE2}"/>
              </a:ext>
            </a:extLst>
          </p:cNvPr>
          <p:cNvSpPr>
            <a:spLocks noGrp="1"/>
          </p:cNvSpPr>
          <p:nvPr>
            <p:ph type="sldNum" sz="quarter" idx="5"/>
          </p:nvPr>
        </p:nvSpPr>
        <p:spPr/>
        <p:txBody>
          <a:bodyPr/>
          <a:lstStyle/>
          <a:p>
            <a:fld id="{FC84DFF3-F8BC-4558-9C55-E76DD8DD880E}" type="slidenum">
              <a:rPr lang="en-US" smtClean="0"/>
              <a:t>43</a:t>
            </a:fld>
            <a:endParaRPr lang="en-US"/>
          </a:p>
        </p:txBody>
      </p:sp>
    </p:spTree>
    <p:extLst>
      <p:ext uri="{BB962C8B-B14F-4D97-AF65-F5344CB8AC3E}">
        <p14:creationId xmlns:p14="http://schemas.microsoft.com/office/powerpoint/2010/main" val="22077802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being used in areas such as procurement where human errors are becoming too common.</a:t>
            </a:r>
          </a:p>
        </p:txBody>
      </p:sp>
      <p:sp>
        <p:nvSpPr>
          <p:cNvPr id="4" name="Slide Number Placeholder 3"/>
          <p:cNvSpPr>
            <a:spLocks noGrp="1"/>
          </p:cNvSpPr>
          <p:nvPr>
            <p:ph type="sldNum" sz="quarter" idx="5"/>
          </p:nvPr>
        </p:nvSpPr>
        <p:spPr/>
        <p:txBody>
          <a:bodyPr/>
          <a:lstStyle/>
          <a:p>
            <a:fld id="{59F8ECEA-16EA-4E91-893C-64E7887D9372}" type="slidenum">
              <a:rPr lang="en-US" smtClean="0"/>
              <a:t>44</a:t>
            </a:fld>
            <a:endParaRPr lang="en-US"/>
          </a:p>
        </p:txBody>
      </p:sp>
    </p:spTree>
    <p:extLst>
      <p:ext uri="{BB962C8B-B14F-4D97-AF65-F5344CB8AC3E}">
        <p14:creationId xmlns:p14="http://schemas.microsoft.com/office/powerpoint/2010/main" val="12994529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Human Resources Departments are applying the 7 steps to review their manual – to make staff aware of the potential for human error.</a:t>
            </a:r>
          </a:p>
        </p:txBody>
      </p:sp>
      <p:sp>
        <p:nvSpPr>
          <p:cNvPr id="4" name="Slide Number Placeholder 3"/>
          <p:cNvSpPr>
            <a:spLocks noGrp="1"/>
          </p:cNvSpPr>
          <p:nvPr>
            <p:ph type="sldNum" sz="quarter" idx="5"/>
          </p:nvPr>
        </p:nvSpPr>
        <p:spPr/>
        <p:txBody>
          <a:bodyPr/>
          <a:lstStyle/>
          <a:p>
            <a:fld id="{59F8ECEA-16EA-4E91-893C-64E7887D9372}" type="slidenum">
              <a:rPr lang="en-US" smtClean="0"/>
              <a:t>45</a:t>
            </a:fld>
            <a:endParaRPr lang="en-US"/>
          </a:p>
        </p:txBody>
      </p:sp>
    </p:spTree>
    <p:extLst>
      <p:ext uri="{BB962C8B-B14F-4D97-AF65-F5344CB8AC3E}">
        <p14:creationId xmlns:p14="http://schemas.microsoft.com/office/powerpoint/2010/main" val="2727765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D95C9-7A89-6DFA-393C-749E1CF5C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440097-64B4-158A-0A74-D597810D1D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E0CF25-39FB-1724-569B-070CCB6F073F}"/>
              </a:ext>
            </a:extLst>
          </p:cNvPr>
          <p:cNvSpPr>
            <a:spLocks noGrp="1"/>
          </p:cNvSpPr>
          <p:nvPr>
            <p:ph type="body" idx="1"/>
          </p:nvPr>
        </p:nvSpPr>
        <p:spPr/>
        <p:txBody>
          <a:bodyPr/>
          <a:lstStyle/>
          <a:p>
            <a:r>
              <a:rPr lang="en-US" dirty="0"/>
              <a:t>So, you can do the same with your facilities manuals. I recently did training for school facility directors on human error – in fact the top 15 facility related human errors – like this (click)</a:t>
            </a:r>
          </a:p>
        </p:txBody>
      </p:sp>
      <p:sp>
        <p:nvSpPr>
          <p:cNvPr id="4" name="Slide Number Placeholder 3">
            <a:extLst>
              <a:ext uri="{FF2B5EF4-FFF2-40B4-BE49-F238E27FC236}">
                <a16:creationId xmlns:a16="http://schemas.microsoft.com/office/drawing/2014/main" id="{B1FD7268-8483-EF65-4F96-4446CFB68CE5}"/>
              </a:ext>
            </a:extLst>
          </p:cNvPr>
          <p:cNvSpPr>
            <a:spLocks noGrp="1"/>
          </p:cNvSpPr>
          <p:nvPr>
            <p:ph type="sldNum" sz="quarter" idx="5"/>
          </p:nvPr>
        </p:nvSpPr>
        <p:spPr/>
        <p:txBody>
          <a:bodyPr/>
          <a:lstStyle/>
          <a:p>
            <a:fld id="{59F8ECEA-16EA-4E91-893C-64E7887D9372}" type="slidenum">
              <a:rPr lang="en-US" smtClean="0"/>
              <a:t>46</a:t>
            </a:fld>
            <a:endParaRPr lang="en-US"/>
          </a:p>
        </p:txBody>
      </p:sp>
    </p:spTree>
    <p:extLst>
      <p:ext uri="{BB962C8B-B14F-4D97-AF65-F5344CB8AC3E}">
        <p14:creationId xmlns:p14="http://schemas.microsoft.com/office/powerpoint/2010/main" val="26781036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schools are using the Seven-Process to identify potential for human error in each section of their safety manuals, EOPs, COOPs and School Safety Plans. I was at a school recently that during a faculty meeting had the teachers and others look through their School Safety Plan and identify what areas the faculty thought might be susceptible to human error, and then they talked about awareness and prevention. The faculty identified 11 places that were prone to human error and that became part of the staff training.</a:t>
            </a:r>
          </a:p>
        </p:txBody>
      </p:sp>
      <p:sp>
        <p:nvSpPr>
          <p:cNvPr id="4" name="Slide Number Placeholder 3"/>
          <p:cNvSpPr>
            <a:spLocks noGrp="1"/>
          </p:cNvSpPr>
          <p:nvPr>
            <p:ph type="sldNum" sz="quarter" idx="5"/>
          </p:nvPr>
        </p:nvSpPr>
        <p:spPr/>
        <p:txBody>
          <a:bodyPr/>
          <a:lstStyle/>
          <a:p>
            <a:fld id="{59F8ECEA-16EA-4E91-893C-64E7887D9372}" type="slidenum">
              <a:rPr lang="en-US" smtClean="0"/>
              <a:t>47</a:t>
            </a:fld>
            <a:endParaRPr lang="en-US"/>
          </a:p>
        </p:txBody>
      </p:sp>
    </p:spTree>
    <p:extLst>
      <p:ext uri="{BB962C8B-B14F-4D97-AF65-F5344CB8AC3E}">
        <p14:creationId xmlns:p14="http://schemas.microsoft.com/office/powerpoint/2010/main" val="8051399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also show you quickly another method schools can use to anticipate human error. This model is based on an </a:t>
            </a:r>
            <a:r>
              <a:rPr lang="en-US" dirty="0" err="1"/>
              <a:t>algorithem</a:t>
            </a:r>
            <a:r>
              <a:rPr lang="en-US" dirty="0"/>
              <a:t> calculation used in other professions to predict or anticipate human error. It is referred to as the Human Error Awareness Rating (HEAR). It can be used to heighten awareness of the possibility of human error in our schools, colleges, and universities and therefore prevent human error and can be embedded in the work you do in schools OR you can develop your own version. You’re free to use this version and the 7-Step Process or you can use </a:t>
            </a:r>
            <a:r>
              <a:rPr lang="en-US" dirty="0" err="1"/>
              <a:t>thems</a:t>
            </a:r>
            <a:r>
              <a:rPr lang="en-US" dirty="0"/>
              <a:t> as an example or model and develop your own.</a:t>
            </a:r>
          </a:p>
        </p:txBody>
      </p:sp>
      <p:sp>
        <p:nvSpPr>
          <p:cNvPr id="4" name="Slide Number Placeholder 3"/>
          <p:cNvSpPr>
            <a:spLocks noGrp="1"/>
          </p:cNvSpPr>
          <p:nvPr>
            <p:ph type="sldNum" sz="quarter" idx="5"/>
          </p:nvPr>
        </p:nvSpPr>
        <p:spPr/>
        <p:txBody>
          <a:bodyPr/>
          <a:lstStyle/>
          <a:p>
            <a:fld id="{FC84DFF3-F8BC-4558-9C55-E76DD8DD880E}" type="slidenum">
              <a:rPr lang="en-US" smtClean="0"/>
              <a:t>48</a:t>
            </a:fld>
            <a:endParaRPr lang="en-US"/>
          </a:p>
        </p:txBody>
      </p:sp>
    </p:spTree>
    <p:extLst>
      <p:ext uri="{BB962C8B-B14F-4D97-AF65-F5344CB8AC3E}">
        <p14:creationId xmlns:p14="http://schemas.microsoft.com/office/powerpoint/2010/main" val="4143574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one that’s filled in, and you can see that it creates a nexus of error type, observation, Critical Error rating, Conditions for Error rating, and then a human error awareness rating, with the goal being you want to get that awareness rating reduced before something happens. It can be used for a debriefing, but’s focus on preventing human error and a way of measuring progress toward reducing human error by reducing that scale rate of probability. </a:t>
            </a:r>
            <a:r>
              <a:rPr lang="en-US" b="1" dirty="0"/>
              <a:t>The point is you can use these free processes to determine the probability of human error or more importantly you can create your own.</a:t>
            </a:r>
          </a:p>
        </p:txBody>
      </p:sp>
      <p:sp>
        <p:nvSpPr>
          <p:cNvPr id="4" name="Slide Number Placeholder 3"/>
          <p:cNvSpPr>
            <a:spLocks noGrp="1"/>
          </p:cNvSpPr>
          <p:nvPr>
            <p:ph type="sldNum" sz="quarter" idx="5"/>
          </p:nvPr>
        </p:nvSpPr>
        <p:spPr/>
        <p:txBody>
          <a:bodyPr/>
          <a:lstStyle/>
          <a:p>
            <a:fld id="{FC84DFF3-F8BC-4558-9C55-E76DD8DD880E}" type="slidenum">
              <a:rPr lang="en-US" smtClean="0"/>
              <a:t>49</a:t>
            </a:fld>
            <a:endParaRPr lang="en-US"/>
          </a:p>
        </p:txBody>
      </p:sp>
    </p:spTree>
    <p:extLst>
      <p:ext uri="{BB962C8B-B14F-4D97-AF65-F5344CB8AC3E}">
        <p14:creationId xmlns:p14="http://schemas.microsoft.com/office/powerpoint/2010/main" val="4292492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we don’t even notice human error. Human error is not rare. Thanks to Keith Porter, I had the </a:t>
            </a:r>
            <a:r>
              <a:rPr lang="en-US" dirty="0" err="1"/>
              <a:t>prevalenge</a:t>
            </a:r>
            <a:r>
              <a:rPr lang="en-US" dirty="0"/>
              <a:t> of providing a full day of training last week for new superintendents on human error and one of them noted that the sign on the far right has obviously been there a long time – it’s time worn – what does that mean – no one is paying any attention anymore. The human error is the norm.</a:t>
            </a:r>
          </a:p>
        </p:txBody>
      </p:sp>
      <p:sp>
        <p:nvSpPr>
          <p:cNvPr id="4" name="Slide Number Placeholder 3"/>
          <p:cNvSpPr>
            <a:spLocks noGrp="1"/>
          </p:cNvSpPr>
          <p:nvPr>
            <p:ph type="sldNum" sz="quarter" idx="5"/>
          </p:nvPr>
        </p:nvSpPr>
        <p:spPr/>
        <p:txBody>
          <a:bodyPr/>
          <a:lstStyle/>
          <a:p>
            <a:fld id="{FC84DFF3-F8BC-4558-9C55-E76DD8DD880E}" type="slidenum">
              <a:rPr lang="en-US" smtClean="0"/>
              <a:t>5</a:t>
            </a:fld>
            <a:endParaRPr lang="en-US"/>
          </a:p>
        </p:txBody>
      </p:sp>
    </p:spTree>
    <p:extLst>
      <p:ext uri="{BB962C8B-B14F-4D97-AF65-F5344CB8AC3E}">
        <p14:creationId xmlns:p14="http://schemas.microsoft.com/office/powerpoint/2010/main" val="3078574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Calibri" panose="020F0502020204030204"/>
                <a:cs typeface="Calibri" panose="020F0502020204030204"/>
              </a:rPr>
              <a:t>As I close, there are resources – you can have a copy of today’s PPT, you can request the half-day or full-day HE training, and/or you can go the REMS website – in any browser just type REMS and human error and it will take you this (click) website.</a:t>
            </a:r>
          </a:p>
        </p:txBody>
      </p:sp>
      <p:sp>
        <p:nvSpPr>
          <p:cNvPr id="4" name="Slide Number Placeholder 3"/>
          <p:cNvSpPr>
            <a:spLocks noGrp="1"/>
          </p:cNvSpPr>
          <p:nvPr>
            <p:ph type="sldNum" sz="quarter" idx="5"/>
          </p:nvPr>
        </p:nvSpPr>
        <p:spPr/>
        <p:txBody>
          <a:bodyPr/>
          <a:lstStyle/>
          <a:p>
            <a:fld id="{674BC7FC-6F39-7444-A4FF-739C2B0591D3}" type="slidenum">
              <a:rPr lang="en-US" smtClean="0"/>
              <a:t>50</a:t>
            </a:fld>
            <a:endParaRPr lang="en-US"/>
          </a:p>
        </p:txBody>
      </p:sp>
    </p:spTree>
    <p:extLst>
      <p:ext uri="{BB962C8B-B14F-4D97-AF65-F5344CB8AC3E}">
        <p14:creationId xmlns:p14="http://schemas.microsoft.com/office/powerpoint/2010/main" val="3169613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Calibri" panose="020F0502020204030204"/>
                <a:cs typeface="Calibri" panose="020F0502020204030204"/>
              </a:rPr>
              <a:t>US Dept. of Ed REMS recently published </a:t>
            </a:r>
            <a:r>
              <a:rPr lang="en-US" altLang="en-US" b="1" dirty="0">
                <a:ea typeface="Calibri" panose="020F0502020204030204"/>
                <a:cs typeface="Calibri" panose="020F0502020204030204"/>
              </a:rPr>
              <a:t>my online course on human error</a:t>
            </a:r>
            <a:r>
              <a:rPr lang="en-US" altLang="en-US" dirty="0">
                <a:ea typeface="Calibri" panose="020F0502020204030204"/>
                <a:cs typeface="Calibri" panose="020F0502020204030204"/>
              </a:rPr>
              <a:t>. It’s narrated and has interactive features and formative assessments embedded in the course.  And participants receive a certificate upon completing the course which takes about 60-70 minutes. It can be taken individual or in a group setting. Some school districts are requiring employees to take the online course. </a:t>
            </a:r>
          </a:p>
        </p:txBody>
      </p:sp>
      <p:sp>
        <p:nvSpPr>
          <p:cNvPr id="4" name="Slide Number Placeholder 3"/>
          <p:cNvSpPr>
            <a:spLocks noGrp="1"/>
          </p:cNvSpPr>
          <p:nvPr>
            <p:ph type="sldNum" sz="quarter" idx="5"/>
          </p:nvPr>
        </p:nvSpPr>
        <p:spPr/>
        <p:txBody>
          <a:bodyPr/>
          <a:lstStyle/>
          <a:p>
            <a:fld id="{674BC7FC-6F39-7444-A4FF-739C2B0591D3}" type="slidenum">
              <a:rPr lang="en-US" smtClean="0"/>
              <a:t>51</a:t>
            </a:fld>
            <a:endParaRPr lang="en-US"/>
          </a:p>
        </p:txBody>
      </p:sp>
    </p:spTree>
    <p:extLst>
      <p:ext uri="{BB962C8B-B14F-4D97-AF65-F5344CB8AC3E}">
        <p14:creationId xmlns:p14="http://schemas.microsoft.com/office/powerpoint/2010/main" val="85962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4B9B8-84CA-434B-D726-5BA4A0DF3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51125-C5AF-299A-06BE-C318CD6D3E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96F192-3592-F87A-CB23-427F19A810BB}"/>
              </a:ext>
            </a:extLst>
          </p:cNvPr>
          <p:cNvSpPr>
            <a:spLocks noGrp="1"/>
          </p:cNvSpPr>
          <p:nvPr>
            <p:ph type="body" idx="1"/>
          </p:nvPr>
        </p:nvSpPr>
        <p:spPr/>
        <p:txBody>
          <a:bodyPr/>
          <a:lstStyle/>
          <a:p>
            <a:r>
              <a:rPr lang="en-US" altLang="en-US" dirty="0">
                <a:ea typeface="Calibri" panose="020F0502020204030204"/>
                <a:cs typeface="Calibri" panose="020F0502020204030204"/>
              </a:rPr>
              <a:t>US Dept. of Ed REMS website includes a podcast on Human Error with me answering questions about human error.</a:t>
            </a:r>
          </a:p>
        </p:txBody>
      </p:sp>
      <p:sp>
        <p:nvSpPr>
          <p:cNvPr id="4" name="Slide Number Placeholder 3">
            <a:extLst>
              <a:ext uri="{FF2B5EF4-FFF2-40B4-BE49-F238E27FC236}">
                <a16:creationId xmlns:a16="http://schemas.microsoft.com/office/drawing/2014/main" id="{32D8DD04-BC2E-9454-C5F4-8B2A1455F9F3}"/>
              </a:ext>
            </a:extLst>
          </p:cNvPr>
          <p:cNvSpPr>
            <a:spLocks noGrp="1"/>
          </p:cNvSpPr>
          <p:nvPr>
            <p:ph type="sldNum" sz="quarter" idx="5"/>
          </p:nvPr>
        </p:nvSpPr>
        <p:spPr/>
        <p:txBody>
          <a:bodyPr/>
          <a:lstStyle/>
          <a:p>
            <a:fld id="{674BC7FC-6F39-7444-A4FF-739C2B0591D3}" type="slidenum">
              <a:rPr lang="en-US" smtClean="0"/>
              <a:t>52</a:t>
            </a:fld>
            <a:endParaRPr lang="en-US"/>
          </a:p>
        </p:txBody>
      </p:sp>
    </p:spTree>
    <p:extLst>
      <p:ext uri="{BB962C8B-B14F-4D97-AF65-F5344CB8AC3E}">
        <p14:creationId xmlns:p14="http://schemas.microsoft.com/office/powerpoint/2010/main" val="31379207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Calibri" panose="020F0502020204030204"/>
                <a:cs typeface="Calibri" panose="020F0502020204030204"/>
              </a:rPr>
              <a:t>I also created a human error tabletop exercise that the US Dept. of Ed REMS has published and released as you see here.</a:t>
            </a:r>
          </a:p>
        </p:txBody>
      </p:sp>
      <p:sp>
        <p:nvSpPr>
          <p:cNvPr id="4" name="Slide Number Placeholder 3"/>
          <p:cNvSpPr>
            <a:spLocks noGrp="1"/>
          </p:cNvSpPr>
          <p:nvPr>
            <p:ph type="sldNum" sz="quarter" idx="5"/>
          </p:nvPr>
        </p:nvSpPr>
        <p:spPr/>
        <p:txBody>
          <a:bodyPr/>
          <a:lstStyle/>
          <a:p>
            <a:fld id="{674BC7FC-6F39-7444-A4FF-739C2B0591D3}" type="slidenum">
              <a:rPr lang="en-US" smtClean="0"/>
              <a:t>53</a:t>
            </a:fld>
            <a:endParaRPr lang="en-US"/>
          </a:p>
        </p:txBody>
      </p:sp>
    </p:spTree>
    <p:extLst>
      <p:ext uri="{BB962C8B-B14F-4D97-AF65-F5344CB8AC3E}">
        <p14:creationId xmlns:p14="http://schemas.microsoft.com/office/powerpoint/2010/main" val="2935331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16011-AA28-3B6A-68F4-E3DEBE65E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CD9FF-A78E-4F79-CDB7-96F82FE35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D1BB34-952C-BC03-408A-EC85EFE4AFC9}"/>
              </a:ext>
            </a:extLst>
          </p:cNvPr>
          <p:cNvSpPr>
            <a:spLocks noGrp="1"/>
          </p:cNvSpPr>
          <p:nvPr>
            <p:ph type="body" idx="1"/>
          </p:nvPr>
        </p:nvSpPr>
        <p:spPr/>
        <p:txBody>
          <a:bodyPr/>
          <a:lstStyle/>
          <a:p>
            <a:r>
              <a:rPr lang="en-US" altLang="en-US" dirty="0">
                <a:ea typeface="Calibri" panose="020F0502020204030204"/>
                <a:cs typeface="Calibri" panose="020F0502020204030204"/>
              </a:rPr>
              <a:t>As I close, let me encourage each of you to create a mechanism or a plan within a comprehensive safety strategy that includes the possibility of human error. As you will hear from the next speakers, Chief Kogod and Chief Rosa – we must change the school safety paradigm – please include human error in your school safety planning because human error is closer that it appears. </a:t>
            </a:r>
          </a:p>
        </p:txBody>
      </p:sp>
      <p:sp>
        <p:nvSpPr>
          <p:cNvPr id="4" name="Slide Number Placeholder 3">
            <a:extLst>
              <a:ext uri="{FF2B5EF4-FFF2-40B4-BE49-F238E27FC236}">
                <a16:creationId xmlns:a16="http://schemas.microsoft.com/office/drawing/2014/main" id="{EE18E2EF-5CCF-24A4-EE0B-194182322EB7}"/>
              </a:ext>
            </a:extLst>
          </p:cNvPr>
          <p:cNvSpPr>
            <a:spLocks noGrp="1"/>
          </p:cNvSpPr>
          <p:nvPr>
            <p:ph type="sldNum" sz="quarter" idx="5"/>
          </p:nvPr>
        </p:nvSpPr>
        <p:spPr/>
        <p:txBody>
          <a:bodyPr/>
          <a:lstStyle/>
          <a:p>
            <a:fld id="{674BC7FC-6F39-7444-A4FF-739C2B0591D3}" type="slidenum">
              <a:rPr lang="en-US" smtClean="0"/>
              <a:t>54</a:t>
            </a:fld>
            <a:endParaRPr lang="en-US"/>
          </a:p>
        </p:txBody>
      </p:sp>
    </p:spTree>
    <p:extLst>
      <p:ext uri="{BB962C8B-B14F-4D97-AF65-F5344CB8AC3E}">
        <p14:creationId xmlns:p14="http://schemas.microsoft.com/office/powerpoint/2010/main" val="1333408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common is human error? Recently, I was in a Cracker Barrell restaurant and saw this. Do you see the instructions on the fire emergency box: “Push and pull down” right into a lit lamp. That’s human error. I pointed it out to the manager and she said no one had even noticed that and she said she would take care of it. Two weeks later, what did I see?</a:t>
            </a:r>
          </a:p>
        </p:txBody>
      </p:sp>
      <p:sp>
        <p:nvSpPr>
          <p:cNvPr id="4" name="Slide Number Placeholder 3"/>
          <p:cNvSpPr>
            <a:spLocks noGrp="1"/>
          </p:cNvSpPr>
          <p:nvPr>
            <p:ph type="sldNum" sz="quarter" idx="5"/>
          </p:nvPr>
        </p:nvSpPr>
        <p:spPr/>
        <p:txBody>
          <a:bodyPr/>
          <a:lstStyle/>
          <a:p>
            <a:fld id="{FC84DFF3-F8BC-4558-9C55-E76DD8DD880E}" type="slidenum">
              <a:rPr lang="en-US" smtClean="0"/>
              <a:t>6</a:t>
            </a:fld>
            <a:endParaRPr lang="en-US"/>
          </a:p>
        </p:txBody>
      </p:sp>
    </p:spTree>
    <p:extLst>
      <p:ext uri="{BB962C8B-B14F-4D97-AF65-F5344CB8AC3E}">
        <p14:creationId xmlns:p14="http://schemas.microsoft.com/office/powerpoint/2010/main" val="2322003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dirty="0">
                <a:effectLst>
                  <a:outerShdw blurRad="38100" dist="38100" dir="2700000" algn="tl">
                    <a:srgbClr val="000000">
                      <a:alpha val="43137"/>
                    </a:srgbClr>
                  </a:outerShdw>
                </a:effectLst>
                <a:latin typeface="Calisto MT" panose="02040603050505030304" pitchFamily="18" charset="0"/>
              </a:rPr>
              <a:t>So, what is Human Error? </a:t>
            </a:r>
            <a:r>
              <a:rPr lang="en-US" sz="1200" dirty="0">
                <a:latin typeface="Calisto MT" panose="02040603050505030304" pitchFamily="18" charset="0"/>
              </a:rPr>
              <a:t>One of the most cited definitions of human error comes from Dr. James Reacher at Stanford University; he writes that human is “</a:t>
            </a:r>
            <a:r>
              <a:rPr lang="en-US" sz="1200" i="1" dirty="0">
                <a:latin typeface="Calisto MT" panose="02040603050505030304" pitchFamily="18" charset="0"/>
              </a:rPr>
              <a:t>The failure of planned actions to achieve their desired purpose, which does not include intentional or malicious acts.”</a:t>
            </a:r>
            <a:r>
              <a:rPr lang="en-US" sz="1200" dirty="0">
                <a:latin typeface="Calisto MT" panose="02040603050505030304" pitchFamily="18" charset="0"/>
              </a:rPr>
              <a:t>  Human error includes slip-ups, lapses, mistakes, and violations. </a:t>
            </a:r>
            <a:r>
              <a:rPr lang="en-US" sz="1200" b="0" i="0" dirty="0">
                <a:solidFill>
                  <a:srgbClr val="141414"/>
                </a:solidFill>
                <a:latin typeface="Calisto MT" panose="02040603050505030304" pitchFamily="18" charset="0"/>
              </a:rPr>
              <a:t>It is human nature to </a:t>
            </a:r>
            <a:r>
              <a:rPr lang="en-US" sz="1200" b="1" i="1" dirty="0">
                <a:solidFill>
                  <a:srgbClr val="141414"/>
                </a:solidFill>
                <a:latin typeface="Calisto MT" panose="02040603050505030304" pitchFamily="18" charset="0"/>
              </a:rPr>
              <a:t>drift away from procedural compliance </a:t>
            </a:r>
            <a:r>
              <a:rPr lang="en-US" sz="1200" b="0" i="0" dirty="0">
                <a:solidFill>
                  <a:srgbClr val="141414"/>
                </a:solidFill>
                <a:latin typeface="Calisto MT" panose="02040603050505030304" pitchFamily="18" charset="0"/>
              </a:rPr>
              <a:t>and to </a:t>
            </a:r>
            <a:r>
              <a:rPr lang="en-US" sz="1200" b="1" i="1" dirty="0">
                <a:solidFill>
                  <a:srgbClr val="141414"/>
                </a:solidFill>
                <a:latin typeface="Calisto MT" panose="02040603050505030304" pitchFamily="18" charset="0"/>
              </a:rPr>
              <a:t>develop unsafe habits</a:t>
            </a:r>
            <a:r>
              <a:rPr lang="en-US" sz="1200" b="0" i="0" dirty="0">
                <a:solidFill>
                  <a:srgbClr val="141414"/>
                </a:solidFill>
                <a:latin typeface="Calisto MT" panose="02040603050505030304" pitchFamily="18" charset="0"/>
              </a:rPr>
              <a:t> for which we fail to see the risk. Does anyone see the significance of the picture on the cover of Dr. Reason’s book? (click) The myth of Icarus: he made wings and attached them together with wax and was so infatuated with his ability to fly that he flew toward the sun and the wax melted, so the morale of the story, according to Dr. Reacher, </a:t>
            </a:r>
            <a:r>
              <a:rPr lang="en-US" sz="1200" dirty="0">
                <a:solidFill>
                  <a:schemeClr val="bg1"/>
                </a:solidFill>
                <a:latin typeface="+mn-lt"/>
              </a:rPr>
              <a:t>Don’t become so infatuated with our experience and training that </a:t>
            </a:r>
            <a:r>
              <a:rPr lang="en-US" sz="1200" dirty="0">
                <a:solidFill>
                  <a:schemeClr val="bg1"/>
                </a:solidFill>
              </a:rPr>
              <a:t>we overlook</a:t>
            </a:r>
            <a:r>
              <a:rPr lang="en-US" sz="1200" dirty="0">
                <a:solidFill>
                  <a:schemeClr val="bg1"/>
                </a:solidFill>
                <a:latin typeface="+mn-lt"/>
              </a:rPr>
              <a:t> risks</a:t>
            </a:r>
            <a:r>
              <a:rPr lang="en-US" sz="1200" dirty="0">
                <a:latin typeface="+mn-lt"/>
              </a:rPr>
              <a:t>.</a:t>
            </a:r>
            <a:endParaRPr lang="en-US" dirty="0"/>
          </a:p>
        </p:txBody>
      </p:sp>
      <p:sp>
        <p:nvSpPr>
          <p:cNvPr id="4" name="Slide Number Placeholder 3"/>
          <p:cNvSpPr>
            <a:spLocks noGrp="1"/>
          </p:cNvSpPr>
          <p:nvPr>
            <p:ph type="sldNum" sz="quarter" idx="5"/>
          </p:nvPr>
        </p:nvSpPr>
        <p:spPr/>
        <p:txBody>
          <a:bodyPr/>
          <a:lstStyle/>
          <a:p>
            <a:fld id="{FC84DFF3-F8BC-4558-9C55-E76DD8DD880E}" type="slidenum">
              <a:rPr lang="en-US" smtClean="0"/>
              <a:t>7</a:t>
            </a:fld>
            <a:endParaRPr lang="en-US"/>
          </a:p>
        </p:txBody>
      </p:sp>
    </p:spTree>
    <p:extLst>
      <p:ext uri="{BB962C8B-B14F-4D97-AF65-F5344CB8AC3E}">
        <p14:creationId xmlns:p14="http://schemas.microsoft.com/office/powerpoint/2010/main" val="3255386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dirty="0"/>
              <a:t>When I first became interested in human error, I was curious about the prevalence – let’s look at some staggering statistics.</a:t>
            </a:r>
            <a:r>
              <a:rPr lang="en-US" sz="1200" kern="0" dirty="0">
                <a:solidFill>
                  <a:srgbClr val="000000"/>
                </a:solidFill>
                <a:effectLst/>
                <a:latin typeface="Calisto MT" panose="02040603050505030304" pitchFamily="18" charset="0"/>
                <a:ea typeface="Times New Roman" panose="02020603050405020304" pitchFamily="18" charset="0"/>
                <a:cs typeface="Calibri" panose="020F0502020204030204" pitchFamily="34" charset="0"/>
              </a:rPr>
              <a:t> Human error is the primary cause of </a:t>
            </a:r>
            <a:r>
              <a:rPr lang="en-US" sz="1200" b="1" kern="0" dirty="0">
                <a:solidFill>
                  <a:srgbClr val="000000"/>
                </a:solidFill>
                <a:effectLst/>
                <a:latin typeface="Calisto MT" panose="02040603050505030304" pitchFamily="18" charset="0"/>
                <a:ea typeface="Times New Roman" panose="02020603050405020304" pitchFamily="18" charset="0"/>
                <a:cs typeface="Calibri" panose="020F0502020204030204" pitchFamily="34" charset="0"/>
              </a:rPr>
              <a:t>90% of industrial accident</a:t>
            </a:r>
            <a:r>
              <a:rPr lang="en-US" sz="1200" kern="0" dirty="0">
                <a:solidFill>
                  <a:srgbClr val="000000"/>
                </a:solidFill>
                <a:effectLst/>
                <a:latin typeface="Calisto MT" panose="02040603050505030304" pitchFamily="18" charset="0"/>
                <a:ea typeface="Times New Roman" panose="02020603050405020304" pitchFamily="18" charset="0"/>
                <a:cs typeface="Calibri" panose="020F0502020204030204" pitchFamily="34" charset="0"/>
              </a:rPr>
              <a:t>. Human error causes </a:t>
            </a:r>
            <a:r>
              <a:rPr lang="en-US" sz="1200" b="1" kern="0" dirty="0">
                <a:solidFill>
                  <a:srgbClr val="000000"/>
                </a:solidFill>
                <a:effectLst/>
                <a:latin typeface="Calisto MT" panose="02040603050505030304" pitchFamily="18" charset="0"/>
                <a:ea typeface="Times New Roman" panose="02020603050405020304" pitchFamily="18" charset="0"/>
                <a:cs typeface="Calibri" panose="020F0502020204030204" pitchFamily="34" charset="0"/>
              </a:rPr>
              <a:t>80% of all aviation accidents</a:t>
            </a:r>
            <a:r>
              <a:rPr lang="en-US" sz="1200" kern="0" dirty="0">
                <a:solidFill>
                  <a:srgbClr val="000000"/>
                </a:solidFill>
                <a:effectLst/>
                <a:latin typeface="Calisto MT" panose="02040603050505030304" pitchFamily="18" charset="0"/>
                <a:ea typeface="Times New Roman" panose="02020603050405020304" pitchFamily="18" charset="0"/>
                <a:cs typeface="Calibri" panose="020F0502020204030204" pitchFamily="34" charset="0"/>
              </a:rPr>
              <a:t>. Human error causes 75% of marine accidents. In the medical field, human error causes over 200,000</a:t>
            </a:r>
            <a:r>
              <a:rPr lang="en-US" sz="1200" b="1" kern="0" dirty="0">
                <a:solidFill>
                  <a:srgbClr val="000000"/>
                </a:solidFill>
                <a:effectLst/>
                <a:latin typeface="Calisto MT" panose="02040603050505030304" pitchFamily="18" charset="0"/>
                <a:ea typeface="Times New Roman" panose="02020603050405020304" pitchFamily="18" charset="0"/>
                <a:cs typeface="Calibri" panose="020F0502020204030204" pitchFamily="34" charset="0"/>
              </a:rPr>
              <a:t> deaths per year</a:t>
            </a:r>
            <a:r>
              <a:rPr lang="en-US" sz="1200" kern="0" dirty="0">
                <a:solidFill>
                  <a:srgbClr val="000000"/>
                </a:solidFill>
                <a:effectLst/>
                <a:latin typeface="Calisto MT" panose="02040603050505030304" pitchFamily="18" charset="0"/>
                <a:ea typeface="Times New Roman" panose="02020603050405020304" pitchFamily="18" charset="0"/>
                <a:cs typeface="Calibri" panose="020F0502020204030204" pitchFamily="34" charset="0"/>
              </a:rPr>
              <a:t>, which makes human error one of the top three causes of deaths in the United States. Human error is the cited cause of </a:t>
            </a:r>
            <a:r>
              <a:rPr lang="en-US" sz="1200" b="1" kern="0" dirty="0">
                <a:solidFill>
                  <a:srgbClr val="000000"/>
                </a:solidFill>
                <a:effectLst/>
                <a:latin typeface="Calisto MT" panose="02040603050505030304" pitchFamily="18" charset="0"/>
                <a:ea typeface="Times New Roman" panose="02020603050405020304" pitchFamily="18" charset="0"/>
                <a:cs typeface="Calibri" panose="020F0502020204030204" pitchFamily="34" charset="0"/>
              </a:rPr>
              <a:t>95% of cybersecurity accidents</a:t>
            </a:r>
            <a:r>
              <a:rPr lang="en-US" sz="1200" kern="0" dirty="0">
                <a:solidFill>
                  <a:srgbClr val="000000"/>
                </a:solidFill>
                <a:effectLst/>
                <a:latin typeface="Calisto MT" panose="02040603050505030304" pitchFamily="18" charset="0"/>
                <a:ea typeface="Times New Roman" panose="02020603050405020304" pitchFamily="18" charset="0"/>
                <a:cs typeface="Calibri" panose="020F0502020204030204" pitchFamily="34" charset="0"/>
              </a:rPr>
              <a:t>. Human error causes 75-80 % of construction site accidents. Human error causes </a:t>
            </a:r>
            <a:r>
              <a:rPr lang="en-US" sz="1200" b="1" kern="0" dirty="0">
                <a:solidFill>
                  <a:srgbClr val="000000"/>
                </a:solidFill>
                <a:effectLst/>
                <a:latin typeface="Calisto MT" panose="02040603050505030304" pitchFamily="18" charset="0"/>
                <a:ea typeface="Times New Roman" panose="02020603050405020304" pitchFamily="18" charset="0"/>
                <a:cs typeface="Calibri" panose="020F0502020204030204" pitchFamily="34" charset="0"/>
              </a:rPr>
              <a:t>80% of processing plant accidents</a:t>
            </a:r>
            <a:r>
              <a:rPr lang="en-US" sz="1200" kern="0" dirty="0">
                <a:solidFill>
                  <a:srgbClr val="000000"/>
                </a:solidFill>
                <a:effectLst/>
                <a:latin typeface="Calisto MT" panose="02040603050505030304" pitchFamily="18" charset="0"/>
                <a:ea typeface="Times New Roman" panose="02020603050405020304" pitchFamily="18" charset="0"/>
                <a:cs typeface="Calibri" panose="020F0502020204030204" pitchFamily="34" charset="0"/>
              </a:rPr>
              <a:t>. Human error is the cause of 94% of vehicle accidents. Human error is the cause of 70% of medical device recalls. Over </a:t>
            </a:r>
            <a:r>
              <a:rPr lang="en-US" sz="1200" b="1" kern="0" dirty="0">
                <a:solidFill>
                  <a:srgbClr val="000000"/>
                </a:solidFill>
                <a:effectLst/>
                <a:latin typeface="Calisto MT" panose="02040603050505030304" pitchFamily="18" charset="0"/>
                <a:ea typeface="Times New Roman" panose="02020603050405020304" pitchFamily="18" charset="0"/>
                <a:cs typeface="Calibri" panose="020F0502020204030204" pitchFamily="34" charset="0"/>
              </a:rPr>
              <a:t>50% of all environmental disasters</a:t>
            </a:r>
            <a:r>
              <a:rPr lang="en-US" sz="1200" kern="0" dirty="0">
                <a:solidFill>
                  <a:srgbClr val="000000"/>
                </a:solidFill>
                <a:effectLst/>
                <a:latin typeface="Calisto MT" panose="02040603050505030304" pitchFamily="18" charset="0"/>
                <a:ea typeface="Times New Roman" panose="02020603050405020304" pitchFamily="18" charset="0"/>
                <a:cs typeface="Calibri" panose="020F0502020204030204" pitchFamily="34" charset="0"/>
              </a:rPr>
              <a:t> are caused by human error. </a:t>
            </a:r>
            <a:r>
              <a:rPr lang="en-US" sz="1200" dirty="0">
                <a:solidFill>
                  <a:srgbClr val="000000"/>
                </a:solidFill>
                <a:effectLst/>
                <a:latin typeface="Calisto MT" panose="02040603050505030304" pitchFamily="18" charset="0"/>
                <a:ea typeface="Times New Roman" panose="02020603050405020304" pitchFamily="18" charset="0"/>
              </a:rPr>
              <a:t>Human error is the top threat to information security for all businesses and organizations, including schools, with over </a:t>
            </a:r>
            <a:r>
              <a:rPr lang="en-US" sz="1200" b="1" dirty="0">
                <a:solidFill>
                  <a:srgbClr val="000000"/>
                </a:solidFill>
                <a:effectLst/>
                <a:latin typeface="Calisto MT" panose="02040603050505030304" pitchFamily="18" charset="0"/>
                <a:ea typeface="Times New Roman" panose="02020603050405020304" pitchFamily="18" charset="0"/>
              </a:rPr>
              <a:t>80% being caused by human error</a:t>
            </a:r>
            <a:r>
              <a:rPr lang="en-US" sz="1200" dirty="0">
                <a:solidFill>
                  <a:srgbClr val="000000"/>
                </a:solidFill>
                <a:effectLst/>
                <a:latin typeface="Calisto MT" panose="02040603050505030304" pitchFamily="18" charset="0"/>
                <a:ea typeface="Times New Roman" panose="02020603050405020304" pitchFamily="18" charset="0"/>
              </a:rPr>
              <a:t>. There is no doubt that human error is part of our lives and thus we cannot ignore it. HOWEVER, human error is seldom if ever included school safety training.</a:t>
            </a:r>
            <a:endParaRPr lang="en-US" dirty="0"/>
          </a:p>
        </p:txBody>
      </p:sp>
      <p:sp>
        <p:nvSpPr>
          <p:cNvPr id="4" name="Slide Number Placeholder 3"/>
          <p:cNvSpPr>
            <a:spLocks noGrp="1"/>
          </p:cNvSpPr>
          <p:nvPr>
            <p:ph type="sldNum" sz="quarter" idx="5"/>
          </p:nvPr>
        </p:nvSpPr>
        <p:spPr/>
        <p:txBody>
          <a:bodyPr/>
          <a:lstStyle/>
          <a:p>
            <a:fld id="{FC84DFF3-F8BC-4558-9C55-E76DD8DD880E}" type="slidenum">
              <a:rPr lang="en-US" smtClean="0"/>
              <a:t>8</a:t>
            </a:fld>
            <a:endParaRPr lang="en-US"/>
          </a:p>
        </p:txBody>
      </p:sp>
    </p:spTree>
    <p:extLst>
      <p:ext uri="{BB962C8B-B14F-4D97-AF65-F5344CB8AC3E}">
        <p14:creationId xmlns:p14="http://schemas.microsoft.com/office/powerpoint/2010/main" val="961369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error applies to schools, too. The school principal was proud of the 96 surveillance cameras that were added to his high school.  When I asked him who monitors the cameras, he said an SRO is supposed to, but he probably stepped away for a few minutes (human error). I asked him if that was common – he said yes, he’s called away all the time.(click)</a:t>
            </a:r>
          </a:p>
        </p:txBody>
      </p:sp>
      <p:sp>
        <p:nvSpPr>
          <p:cNvPr id="4" name="Slide Number Placeholder 3"/>
          <p:cNvSpPr>
            <a:spLocks noGrp="1"/>
          </p:cNvSpPr>
          <p:nvPr>
            <p:ph type="sldNum" sz="quarter" idx="5"/>
          </p:nvPr>
        </p:nvSpPr>
        <p:spPr/>
        <p:txBody>
          <a:bodyPr/>
          <a:lstStyle/>
          <a:p>
            <a:fld id="{FC84DFF3-F8BC-4558-9C55-E76DD8DD880E}" type="slidenum">
              <a:rPr lang="en-US" smtClean="0"/>
              <a:t>9</a:t>
            </a:fld>
            <a:endParaRPr lang="en-US"/>
          </a:p>
        </p:txBody>
      </p:sp>
    </p:spTree>
    <p:extLst>
      <p:ext uri="{BB962C8B-B14F-4D97-AF65-F5344CB8AC3E}">
        <p14:creationId xmlns:p14="http://schemas.microsoft.com/office/powerpoint/2010/main" val="782312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443A-30BC-2E97-5897-929BCAF540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9532AE-2CF5-2143-7CAA-67ED37268C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BE2460-C823-E97E-9B2C-3F9DB9193CA2}"/>
              </a:ext>
            </a:extLst>
          </p:cNvPr>
          <p:cNvSpPr>
            <a:spLocks noGrp="1"/>
          </p:cNvSpPr>
          <p:nvPr>
            <p:ph type="dt" sz="half" idx="10"/>
          </p:nvPr>
        </p:nvSpPr>
        <p:spPr/>
        <p:txBody>
          <a:bodyPr/>
          <a:lstStyle/>
          <a:p>
            <a:fld id="{7D751F85-3C83-4DA4-89E2-FE5FD9842319}" type="datetimeFigureOut">
              <a:rPr lang="en-US" smtClean="0"/>
              <a:t>4/14/2025</a:t>
            </a:fld>
            <a:endParaRPr lang="en-US"/>
          </a:p>
        </p:txBody>
      </p:sp>
      <p:sp>
        <p:nvSpPr>
          <p:cNvPr id="5" name="Footer Placeholder 4">
            <a:extLst>
              <a:ext uri="{FF2B5EF4-FFF2-40B4-BE49-F238E27FC236}">
                <a16:creationId xmlns:a16="http://schemas.microsoft.com/office/drawing/2014/main" id="{B5941EEF-EA54-DAA3-5754-EA895105D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BF21C-5906-3DF9-7E74-7A8EFF87BB93}"/>
              </a:ext>
            </a:extLst>
          </p:cNvPr>
          <p:cNvSpPr>
            <a:spLocks noGrp="1"/>
          </p:cNvSpPr>
          <p:nvPr>
            <p:ph type="sldNum" sz="quarter" idx="12"/>
          </p:nvPr>
        </p:nvSpPr>
        <p:spPr/>
        <p:txBody>
          <a:bodyPr/>
          <a:lstStyle/>
          <a:p>
            <a:fld id="{B57FEDD3-C5D3-4A9E-8EF1-AA13D26FE402}" type="slidenum">
              <a:rPr lang="en-US" smtClean="0"/>
              <a:t>‹#›</a:t>
            </a:fld>
            <a:endParaRPr lang="en-US"/>
          </a:p>
        </p:txBody>
      </p:sp>
    </p:spTree>
    <p:extLst>
      <p:ext uri="{BB962C8B-B14F-4D97-AF65-F5344CB8AC3E}">
        <p14:creationId xmlns:p14="http://schemas.microsoft.com/office/powerpoint/2010/main" val="2779936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65BB-A553-14F7-CB50-8416F14F4B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848ED4-363C-5AC9-D1E3-34E290F314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F9B86-A5B6-67DF-F7D6-A191CDC8DCE2}"/>
              </a:ext>
            </a:extLst>
          </p:cNvPr>
          <p:cNvSpPr>
            <a:spLocks noGrp="1"/>
          </p:cNvSpPr>
          <p:nvPr>
            <p:ph type="dt" sz="half" idx="10"/>
          </p:nvPr>
        </p:nvSpPr>
        <p:spPr/>
        <p:txBody>
          <a:bodyPr/>
          <a:lstStyle/>
          <a:p>
            <a:fld id="{7D751F85-3C83-4DA4-89E2-FE5FD9842319}" type="datetimeFigureOut">
              <a:rPr lang="en-US" smtClean="0"/>
              <a:t>4/14/2025</a:t>
            </a:fld>
            <a:endParaRPr lang="en-US"/>
          </a:p>
        </p:txBody>
      </p:sp>
      <p:sp>
        <p:nvSpPr>
          <p:cNvPr id="5" name="Footer Placeholder 4">
            <a:extLst>
              <a:ext uri="{FF2B5EF4-FFF2-40B4-BE49-F238E27FC236}">
                <a16:creationId xmlns:a16="http://schemas.microsoft.com/office/drawing/2014/main" id="{E6D63AEA-BA76-855E-0436-95D800A330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02650B-7BF3-CA62-06FF-DFB8E6FC5974}"/>
              </a:ext>
            </a:extLst>
          </p:cNvPr>
          <p:cNvSpPr>
            <a:spLocks noGrp="1"/>
          </p:cNvSpPr>
          <p:nvPr>
            <p:ph type="sldNum" sz="quarter" idx="12"/>
          </p:nvPr>
        </p:nvSpPr>
        <p:spPr/>
        <p:txBody>
          <a:bodyPr/>
          <a:lstStyle/>
          <a:p>
            <a:fld id="{B57FEDD3-C5D3-4A9E-8EF1-AA13D26FE402}" type="slidenum">
              <a:rPr lang="en-US" smtClean="0"/>
              <a:t>‹#›</a:t>
            </a:fld>
            <a:endParaRPr lang="en-US"/>
          </a:p>
        </p:txBody>
      </p:sp>
    </p:spTree>
    <p:extLst>
      <p:ext uri="{BB962C8B-B14F-4D97-AF65-F5344CB8AC3E}">
        <p14:creationId xmlns:p14="http://schemas.microsoft.com/office/powerpoint/2010/main" val="3797271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39CEF2-899D-DB55-DD5E-548A2CE2A7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A0AE12-0ADD-57CF-0D00-5133EDAC27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E7D09-6642-F96D-89D5-B020EE5E0BDD}"/>
              </a:ext>
            </a:extLst>
          </p:cNvPr>
          <p:cNvSpPr>
            <a:spLocks noGrp="1"/>
          </p:cNvSpPr>
          <p:nvPr>
            <p:ph type="dt" sz="half" idx="10"/>
          </p:nvPr>
        </p:nvSpPr>
        <p:spPr/>
        <p:txBody>
          <a:bodyPr/>
          <a:lstStyle/>
          <a:p>
            <a:fld id="{7D751F85-3C83-4DA4-89E2-FE5FD9842319}" type="datetimeFigureOut">
              <a:rPr lang="en-US" smtClean="0"/>
              <a:t>4/14/2025</a:t>
            </a:fld>
            <a:endParaRPr lang="en-US"/>
          </a:p>
        </p:txBody>
      </p:sp>
      <p:sp>
        <p:nvSpPr>
          <p:cNvPr id="5" name="Footer Placeholder 4">
            <a:extLst>
              <a:ext uri="{FF2B5EF4-FFF2-40B4-BE49-F238E27FC236}">
                <a16:creationId xmlns:a16="http://schemas.microsoft.com/office/drawing/2014/main" id="{E7314E27-F527-5544-3CFE-D96E401C9A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4B678-2196-919D-D50D-52FAD0651800}"/>
              </a:ext>
            </a:extLst>
          </p:cNvPr>
          <p:cNvSpPr>
            <a:spLocks noGrp="1"/>
          </p:cNvSpPr>
          <p:nvPr>
            <p:ph type="sldNum" sz="quarter" idx="12"/>
          </p:nvPr>
        </p:nvSpPr>
        <p:spPr/>
        <p:txBody>
          <a:bodyPr/>
          <a:lstStyle/>
          <a:p>
            <a:fld id="{B57FEDD3-C5D3-4A9E-8EF1-AA13D26FE402}" type="slidenum">
              <a:rPr lang="en-US" smtClean="0"/>
              <a:t>‹#›</a:t>
            </a:fld>
            <a:endParaRPr lang="en-US"/>
          </a:p>
        </p:txBody>
      </p:sp>
    </p:spTree>
    <p:extLst>
      <p:ext uri="{BB962C8B-B14F-4D97-AF65-F5344CB8AC3E}">
        <p14:creationId xmlns:p14="http://schemas.microsoft.com/office/powerpoint/2010/main" val="641404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87C8-B835-F574-D432-E15AB9179C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6CC992-8501-40A3-FDFD-425A4B52D9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B2DF2-FA2A-2FBC-6673-EBA80B48E170}"/>
              </a:ext>
            </a:extLst>
          </p:cNvPr>
          <p:cNvSpPr>
            <a:spLocks noGrp="1"/>
          </p:cNvSpPr>
          <p:nvPr>
            <p:ph type="dt" sz="half" idx="10"/>
          </p:nvPr>
        </p:nvSpPr>
        <p:spPr/>
        <p:txBody>
          <a:bodyPr/>
          <a:lstStyle/>
          <a:p>
            <a:fld id="{7D751F85-3C83-4DA4-89E2-FE5FD9842319}" type="datetimeFigureOut">
              <a:rPr lang="en-US" smtClean="0"/>
              <a:t>4/14/2025</a:t>
            </a:fld>
            <a:endParaRPr lang="en-US"/>
          </a:p>
        </p:txBody>
      </p:sp>
      <p:sp>
        <p:nvSpPr>
          <p:cNvPr id="5" name="Footer Placeholder 4">
            <a:extLst>
              <a:ext uri="{FF2B5EF4-FFF2-40B4-BE49-F238E27FC236}">
                <a16:creationId xmlns:a16="http://schemas.microsoft.com/office/drawing/2014/main" id="{B52C01B4-850D-787A-2B24-F3995A4FA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3C8A9-E90D-9523-4A87-D427AA9838CC}"/>
              </a:ext>
            </a:extLst>
          </p:cNvPr>
          <p:cNvSpPr>
            <a:spLocks noGrp="1"/>
          </p:cNvSpPr>
          <p:nvPr>
            <p:ph type="sldNum" sz="quarter" idx="12"/>
          </p:nvPr>
        </p:nvSpPr>
        <p:spPr/>
        <p:txBody>
          <a:bodyPr/>
          <a:lstStyle/>
          <a:p>
            <a:fld id="{B57FEDD3-C5D3-4A9E-8EF1-AA13D26FE402}" type="slidenum">
              <a:rPr lang="en-US" smtClean="0"/>
              <a:t>‹#›</a:t>
            </a:fld>
            <a:endParaRPr lang="en-US"/>
          </a:p>
        </p:txBody>
      </p:sp>
    </p:spTree>
    <p:extLst>
      <p:ext uri="{BB962C8B-B14F-4D97-AF65-F5344CB8AC3E}">
        <p14:creationId xmlns:p14="http://schemas.microsoft.com/office/powerpoint/2010/main" val="3633725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B9E77-144F-51C6-02EA-E083174805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E40055-BDA9-F044-1349-4F84D07CA2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AD5FD2-E299-FD0E-F81E-5EB74BE8DDCF}"/>
              </a:ext>
            </a:extLst>
          </p:cNvPr>
          <p:cNvSpPr>
            <a:spLocks noGrp="1"/>
          </p:cNvSpPr>
          <p:nvPr>
            <p:ph type="dt" sz="half" idx="10"/>
          </p:nvPr>
        </p:nvSpPr>
        <p:spPr/>
        <p:txBody>
          <a:bodyPr/>
          <a:lstStyle/>
          <a:p>
            <a:fld id="{7D751F85-3C83-4DA4-89E2-FE5FD9842319}" type="datetimeFigureOut">
              <a:rPr lang="en-US" smtClean="0"/>
              <a:t>4/14/2025</a:t>
            </a:fld>
            <a:endParaRPr lang="en-US"/>
          </a:p>
        </p:txBody>
      </p:sp>
      <p:sp>
        <p:nvSpPr>
          <p:cNvPr id="5" name="Footer Placeholder 4">
            <a:extLst>
              <a:ext uri="{FF2B5EF4-FFF2-40B4-BE49-F238E27FC236}">
                <a16:creationId xmlns:a16="http://schemas.microsoft.com/office/drawing/2014/main" id="{04535775-366D-9E1E-74AA-E1C8AC5ED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17AE2-1DA4-AA37-34C5-FBEBBA28BBAA}"/>
              </a:ext>
            </a:extLst>
          </p:cNvPr>
          <p:cNvSpPr>
            <a:spLocks noGrp="1"/>
          </p:cNvSpPr>
          <p:nvPr>
            <p:ph type="sldNum" sz="quarter" idx="12"/>
          </p:nvPr>
        </p:nvSpPr>
        <p:spPr/>
        <p:txBody>
          <a:bodyPr/>
          <a:lstStyle/>
          <a:p>
            <a:fld id="{B57FEDD3-C5D3-4A9E-8EF1-AA13D26FE402}" type="slidenum">
              <a:rPr lang="en-US" smtClean="0"/>
              <a:t>‹#›</a:t>
            </a:fld>
            <a:endParaRPr lang="en-US"/>
          </a:p>
        </p:txBody>
      </p:sp>
    </p:spTree>
    <p:extLst>
      <p:ext uri="{BB962C8B-B14F-4D97-AF65-F5344CB8AC3E}">
        <p14:creationId xmlns:p14="http://schemas.microsoft.com/office/powerpoint/2010/main" val="2196765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ADD6F-805E-5AA4-6DD3-AC4B96BC3D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4EDF95-B50B-3B19-8871-F8CBE82559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C28666-A5A5-5475-0A81-8D2C726755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98A280-E407-B3E0-F16C-EE39BD2AA49C}"/>
              </a:ext>
            </a:extLst>
          </p:cNvPr>
          <p:cNvSpPr>
            <a:spLocks noGrp="1"/>
          </p:cNvSpPr>
          <p:nvPr>
            <p:ph type="dt" sz="half" idx="10"/>
          </p:nvPr>
        </p:nvSpPr>
        <p:spPr/>
        <p:txBody>
          <a:bodyPr/>
          <a:lstStyle/>
          <a:p>
            <a:fld id="{7D751F85-3C83-4DA4-89E2-FE5FD9842319}" type="datetimeFigureOut">
              <a:rPr lang="en-US" smtClean="0"/>
              <a:t>4/14/2025</a:t>
            </a:fld>
            <a:endParaRPr lang="en-US"/>
          </a:p>
        </p:txBody>
      </p:sp>
      <p:sp>
        <p:nvSpPr>
          <p:cNvPr id="6" name="Footer Placeholder 5">
            <a:extLst>
              <a:ext uri="{FF2B5EF4-FFF2-40B4-BE49-F238E27FC236}">
                <a16:creationId xmlns:a16="http://schemas.microsoft.com/office/drawing/2014/main" id="{958008F2-EC08-7AC8-516D-2EE509D8F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2A385A-973A-7BE0-FD09-2A2B56BE4727}"/>
              </a:ext>
            </a:extLst>
          </p:cNvPr>
          <p:cNvSpPr>
            <a:spLocks noGrp="1"/>
          </p:cNvSpPr>
          <p:nvPr>
            <p:ph type="sldNum" sz="quarter" idx="12"/>
          </p:nvPr>
        </p:nvSpPr>
        <p:spPr/>
        <p:txBody>
          <a:bodyPr/>
          <a:lstStyle/>
          <a:p>
            <a:fld id="{B57FEDD3-C5D3-4A9E-8EF1-AA13D26FE402}" type="slidenum">
              <a:rPr lang="en-US" smtClean="0"/>
              <a:t>‹#›</a:t>
            </a:fld>
            <a:endParaRPr lang="en-US"/>
          </a:p>
        </p:txBody>
      </p:sp>
    </p:spTree>
    <p:extLst>
      <p:ext uri="{BB962C8B-B14F-4D97-AF65-F5344CB8AC3E}">
        <p14:creationId xmlns:p14="http://schemas.microsoft.com/office/powerpoint/2010/main" val="81253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EFAB1-6671-B1E0-916E-530A35B009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ECB2B2-3988-BCF4-7D02-CFD2E2804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B901E0-FD2D-5AEA-96CB-7F8DB900B1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22D463-4F1A-9F8D-FCB7-7BB4ED876E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D3D7B-93A1-E9E1-4CD2-7243534913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232E3-5C08-F602-38CB-8993EEDE7EB9}"/>
              </a:ext>
            </a:extLst>
          </p:cNvPr>
          <p:cNvSpPr>
            <a:spLocks noGrp="1"/>
          </p:cNvSpPr>
          <p:nvPr>
            <p:ph type="dt" sz="half" idx="10"/>
          </p:nvPr>
        </p:nvSpPr>
        <p:spPr/>
        <p:txBody>
          <a:bodyPr/>
          <a:lstStyle/>
          <a:p>
            <a:fld id="{7D751F85-3C83-4DA4-89E2-FE5FD9842319}" type="datetimeFigureOut">
              <a:rPr lang="en-US" smtClean="0"/>
              <a:t>4/14/2025</a:t>
            </a:fld>
            <a:endParaRPr lang="en-US"/>
          </a:p>
        </p:txBody>
      </p:sp>
      <p:sp>
        <p:nvSpPr>
          <p:cNvPr id="8" name="Footer Placeholder 7">
            <a:extLst>
              <a:ext uri="{FF2B5EF4-FFF2-40B4-BE49-F238E27FC236}">
                <a16:creationId xmlns:a16="http://schemas.microsoft.com/office/drawing/2014/main" id="{4D068CA8-297A-2832-81B8-FA07AAD3A5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0B0A09-C4DF-1917-9235-2BAAC75EF8A6}"/>
              </a:ext>
            </a:extLst>
          </p:cNvPr>
          <p:cNvSpPr>
            <a:spLocks noGrp="1"/>
          </p:cNvSpPr>
          <p:nvPr>
            <p:ph type="sldNum" sz="quarter" idx="12"/>
          </p:nvPr>
        </p:nvSpPr>
        <p:spPr/>
        <p:txBody>
          <a:bodyPr/>
          <a:lstStyle/>
          <a:p>
            <a:fld id="{B57FEDD3-C5D3-4A9E-8EF1-AA13D26FE402}" type="slidenum">
              <a:rPr lang="en-US" smtClean="0"/>
              <a:t>‹#›</a:t>
            </a:fld>
            <a:endParaRPr lang="en-US"/>
          </a:p>
        </p:txBody>
      </p:sp>
    </p:spTree>
    <p:extLst>
      <p:ext uri="{BB962C8B-B14F-4D97-AF65-F5344CB8AC3E}">
        <p14:creationId xmlns:p14="http://schemas.microsoft.com/office/powerpoint/2010/main" val="1323437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FD7C-D029-CEF6-859F-77A2111D06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7A10C6-395C-FAFA-B287-2E164F91AA61}"/>
              </a:ext>
            </a:extLst>
          </p:cNvPr>
          <p:cNvSpPr>
            <a:spLocks noGrp="1"/>
          </p:cNvSpPr>
          <p:nvPr>
            <p:ph type="dt" sz="half" idx="10"/>
          </p:nvPr>
        </p:nvSpPr>
        <p:spPr/>
        <p:txBody>
          <a:bodyPr/>
          <a:lstStyle/>
          <a:p>
            <a:fld id="{7D751F85-3C83-4DA4-89E2-FE5FD9842319}" type="datetimeFigureOut">
              <a:rPr lang="en-US" smtClean="0"/>
              <a:t>4/14/2025</a:t>
            </a:fld>
            <a:endParaRPr lang="en-US"/>
          </a:p>
        </p:txBody>
      </p:sp>
      <p:sp>
        <p:nvSpPr>
          <p:cNvPr id="4" name="Footer Placeholder 3">
            <a:extLst>
              <a:ext uri="{FF2B5EF4-FFF2-40B4-BE49-F238E27FC236}">
                <a16:creationId xmlns:a16="http://schemas.microsoft.com/office/drawing/2014/main" id="{A81F07A0-6C1F-EDB0-B125-F7CDD0AD18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7F8081-AB7B-3A6C-AAD7-F0A0CE5B49CF}"/>
              </a:ext>
            </a:extLst>
          </p:cNvPr>
          <p:cNvSpPr>
            <a:spLocks noGrp="1"/>
          </p:cNvSpPr>
          <p:nvPr>
            <p:ph type="sldNum" sz="quarter" idx="12"/>
          </p:nvPr>
        </p:nvSpPr>
        <p:spPr/>
        <p:txBody>
          <a:bodyPr/>
          <a:lstStyle/>
          <a:p>
            <a:fld id="{B57FEDD3-C5D3-4A9E-8EF1-AA13D26FE402}" type="slidenum">
              <a:rPr lang="en-US" smtClean="0"/>
              <a:t>‹#›</a:t>
            </a:fld>
            <a:endParaRPr lang="en-US"/>
          </a:p>
        </p:txBody>
      </p:sp>
    </p:spTree>
    <p:extLst>
      <p:ext uri="{BB962C8B-B14F-4D97-AF65-F5344CB8AC3E}">
        <p14:creationId xmlns:p14="http://schemas.microsoft.com/office/powerpoint/2010/main" val="2035569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1C271-FB82-FD0C-16F8-D6D8E2BDB0B9}"/>
              </a:ext>
            </a:extLst>
          </p:cNvPr>
          <p:cNvSpPr>
            <a:spLocks noGrp="1"/>
          </p:cNvSpPr>
          <p:nvPr>
            <p:ph type="dt" sz="half" idx="10"/>
          </p:nvPr>
        </p:nvSpPr>
        <p:spPr/>
        <p:txBody>
          <a:bodyPr/>
          <a:lstStyle/>
          <a:p>
            <a:fld id="{7D751F85-3C83-4DA4-89E2-FE5FD9842319}" type="datetimeFigureOut">
              <a:rPr lang="en-US" smtClean="0"/>
              <a:t>4/14/2025</a:t>
            </a:fld>
            <a:endParaRPr lang="en-US"/>
          </a:p>
        </p:txBody>
      </p:sp>
      <p:sp>
        <p:nvSpPr>
          <p:cNvPr id="3" name="Footer Placeholder 2">
            <a:extLst>
              <a:ext uri="{FF2B5EF4-FFF2-40B4-BE49-F238E27FC236}">
                <a16:creationId xmlns:a16="http://schemas.microsoft.com/office/drawing/2014/main" id="{778B21F2-F016-30C1-D760-B7549CB4BC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06970C-B6CB-3DCF-1098-1253D9502348}"/>
              </a:ext>
            </a:extLst>
          </p:cNvPr>
          <p:cNvSpPr>
            <a:spLocks noGrp="1"/>
          </p:cNvSpPr>
          <p:nvPr>
            <p:ph type="sldNum" sz="quarter" idx="12"/>
          </p:nvPr>
        </p:nvSpPr>
        <p:spPr/>
        <p:txBody>
          <a:bodyPr/>
          <a:lstStyle/>
          <a:p>
            <a:fld id="{B57FEDD3-C5D3-4A9E-8EF1-AA13D26FE402}" type="slidenum">
              <a:rPr lang="en-US" smtClean="0"/>
              <a:t>‹#›</a:t>
            </a:fld>
            <a:endParaRPr lang="en-US"/>
          </a:p>
        </p:txBody>
      </p:sp>
    </p:spTree>
    <p:extLst>
      <p:ext uri="{BB962C8B-B14F-4D97-AF65-F5344CB8AC3E}">
        <p14:creationId xmlns:p14="http://schemas.microsoft.com/office/powerpoint/2010/main" val="1216112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6C90-5A03-5E5C-4FCA-5C1CDEA4EB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015E79-3638-9E32-F11F-2CE8DC741E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588428-208D-A7A7-D9E3-90A438893E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735912-03E5-74FB-E4E5-4181DEAD9D58}"/>
              </a:ext>
            </a:extLst>
          </p:cNvPr>
          <p:cNvSpPr>
            <a:spLocks noGrp="1"/>
          </p:cNvSpPr>
          <p:nvPr>
            <p:ph type="dt" sz="half" idx="10"/>
          </p:nvPr>
        </p:nvSpPr>
        <p:spPr/>
        <p:txBody>
          <a:bodyPr/>
          <a:lstStyle/>
          <a:p>
            <a:fld id="{7D751F85-3C83-4DA4-89E2-FE5FD9842319}" type="datetimeFigureOut">
              <a:rPr lang="en-US" smtClean="0"/>
              <a:t>4/14/2025</a:t>
            </a:fld>
            <a:endParaRPr lang="en-US"/>
          </a:p>
        </p:txBody>
      </p:sp>
      <p:sp>
        <p:nvSpPr>
          <p:cNvPr id="6" name="Footer Placeholder 5">
            <a:extLst>
              <a:ext uri="{FF2B5EF4-FFF2-40B4-BE49-F238E27FC236}">
                <a16:creationId xmlns:a16="http://schemas.microsoft.com/office/drawing/2014/main" id="{EBA99D07-DE30-B676-E93E-F484FA6AF7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AF049-F4BB-8AC1-619F-6504C35E3416}"/>
              </a:ext>
            </a:extLst>
          </p:cNvPr>
          <p:cNvSpPr>
            <a:spLocks noGrp="1"/>
          </p:cNvSpPr>
          <p:nvPr>
            <p:ph type="sldNum" sz="quarter" idx="12"/>
          </p:nvPr>
        </p:nvSpPr>
        <p:spPr/>
        <p:txBody>
          <a:bodyPr/>
          <a:lstStyle/>
          <a:p>
            <a:fld id="{B57FEDD3-C5D3-4A9E-8EF1-AA13D26FE402}" type="slidenum">
              <a:rPr lang="en-US" smtClean="0"/>
              <a:t>‹#›</a:t>
            </a:fld>
            <a:endParaRPr lang="en-US"/>
          </a:p>
        </p:txBody>
      </p:sp>
    </p:spTree>
    <p:extLst>
      <p:ext uri="{BB962C8B-B14F-4D97-AF65-F5344CB8AC3E}">
        <p14:creationId xmlns:p14="http://schemas.microsoft.com/office/powerpoint/2010/main" val="1480870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F175-0EFD-74B5-46D8-AE242320BD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A26765-4B68-CA22-73DB-130F6708A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7AC032-070F-4995-FF61-5907BC145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339E34-E1FB-89B3-229C-552185C46B97}"/>
              </a:ext>
            </a:extLst>
          </p:cNvPr>
          <p:cNvSpPr>
            <a:spLocks noGrp="1"/>
          </p:cNvSpPr>
          <p:nvPr>
            <p:ph type="dt" sz="half" idx="10"/>
          </p:nvPr>
        </p:nvSpPr>
        <p:spPr/>
        <p:txBody>
          <a:bodyPr/>
          <a:lstStyle/>
          <a:p>
            <a:fld id="{7D751F85-3C83-4DA4-89E2-FE5FD9842319}" type="datetimeFigureOut">
              <a:rPr lang="en-US" smtClean="0"/>
              <a:t>4/14/2025</a:t>
            </a:fld>
            <a:endParaRPr lang="en-US"/>
          </a:p>
        </p:txBody>
      </p:sp>
      <p:sp>
        <p:nvSpPr>
          <p:cNvPr id="6" name="Footer Placeholder 5">
            <a:extLst>
              <a:ext uri="{FF2B5EF4-FFF2-40B4-BE49-F238E27FC236}">
                <a16:creationId xmlns:a16="http://schemas.microsoft.com/office/drawing/2014/main" id="{C37B7A7D-2372-24BC-B64A-44BCCA58DA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818B72-7EE5-8837-0E39-D4FA034BAE88}"/>
              </a:ext>
            </a:extLst>
          </p:cNvPr>
          <p:cNvSpPr>
            <a:spLocks noGrp="1"/>
          </p:cNvSpPr>
          <p:nvPr>
            <p:ph type="sldNum" sz="quarter" idx="12"/>
          </p:nvPr>
        </p:nvSpPr>
        <p:spPr/>
        <p:txBody>
          <a:bodyPr/>
          <a:lstStyle/>
          <a:p>
            <a:fld id="{B57FEDD3-C5D3-4A9E-8EF1-AA13D26FE402}" type="slidenum">
              <a:rPr lang="en-US" smtClean="0"/>
              <a:t>‹#›</a:t>
            </a:fld>
            <a:endParaRPr lang="en-US"/>
          </a:p>
        </p:txBody>
      </p:sp>
    </p:spTree>
    <p:extLst>
      <p:ext uri="{BB962C8B-B14F-4D97-AF65-F5344CB8AC3E}">
        <p14:creationId xmlns:p14="http://schemas.microsoft.com/office/powerpoint/2010/main" val="622841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70467-AC6C-FA95-95EC-BF19CABF08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63F604-FFB6-2D0D-B2B8-D35ED5EBDA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E3DB0-643C-37A9-2017-43A94824FE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751F85-3C83-4DA4-89E2-FE5FD9842319}" type="datetimeFigureOut">
              <a:rPr lang="en-US" smtClean="0"/>
              <a:t>4/14/2025</a:t>
            </a:fld>
            <a:endParaRPr lang="en-US"/>
          </a:p>
        </p:txBody>
      </p:sp>
      <p:sp>
        <p:nvSpPr>
          <p:cNvPr id="5" name="Footer Placeholder 4">
            <a:extLst>
              <a:ext uri="{FF2B5EF4-FFF2-40B4-BE49-F238E27FC236}">
                <a16:creationId xmlns:a16="http://schemas.microsoft.com/office/drawing/2014/main" id="{486BA904-D465-6410-1CDD-CA5F980C14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512D15-1AF3-1536-F810-63E41ED20C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7FEDD3-C5D3-4A9E-8EF1-AA13D26FE402}" type="slidenum">
              <a:rPr lang="en-US" smtClean="0"/>
              <a:t>‹#›</a:t>
            </a:fld>
            <a:endParaRPr lang="en-US"/>
          </a:p>
        </p:txBody>
      </p:sp>
    </p:spTree>
    <p:extLst>
      <p:ext uri="{BB962C8B-B14F-4D97-AF65-F5344CB8AC3E}">
        <p14:creationId xmlns:p14="http://schemas.microsoft.com/office/powerpoint/2010/main" val="671091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0.pn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59.jpg"/><Relationship Id="rId4" Type="http://schemas.openxmlformats.org/officeDocument/2006/relationships/diagramData" Target="../diagrams/data2.xml"/><Relationship Id="rId9" Type="http://schemas.openxmlformats.org/officeDocument/2006/relationships/image" Target="../media/image1.emf"/></Relationships>
</file>

<file path=ppt/slides/_rels/slide51.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63.png"/><Relationship Id="rId3" Type="http://schemas.openxmlformats.org/officeDocument/2006/relationships/image" Target="../media/image11.png"/><Relationship Id="rId7" Type="http://schemas.openxmlformats.org/officeDocument/2006/relationships/diagramColors" Target="../diagrams/colors3.xml"/><Relationship Id="rId12"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61.png"/><Relationship Id="rId5" Type="http://schemas.openxmlformats.org/officeDocument/2006/relationships/diagramLayout" Target="../diagrams/layout3.xml"/><Relationship Id="rId10" Type="http://schemas.openxmlformats.org/officeDocument/2006/relationships/image" Target="../media/image60.png"/><Relationship Id="rId4" Type="http://schemas.openxmlformats.org/officeDocument/2006/relationships/diagramData" Target="../diagrams/data3.xml"/><Relationship Id="rId9" Type="http://schemas.openxmlformats.org/officeDocument/2006/relationships/image" Target="../media/image1.emf"/></Relationships>
</file>

<file path=ppt/slides/_rels/slide5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png"/><Relationship Id="rId7" Type="http://schemas.openxmlformats.org/officeDocument/2006/relationships/diagramColors" Target="../diagrams/colors4.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image" Target="../media/image60.png"/><Relationship Id="rId5" Type="http://schemas.openxmlformats.org/officeDocument/2006/relationships/diagramLayout" Target="../diagrams/layout4.xml"/><Relationship Id="rId10" Type="http://schemas.openxmlformats.org/officeDocument/2006/relationships/image" Target="../media/image64.png"/><Relationship Id="rId4" Type="http://schemas.openxmlformats.org/officeDocument/2006/relationships/diagramData" Target="../diagrams/data4.xml"/><Relationship Id="rId9" Type="http://schemas.openxmlformats.org/officeDocument/2006/relationships/image" Target="../media/image1.emf"/></Relationships>
</file>

<file path=ppt/slides/_rels/slide5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png"/><Relationship Id="rId7" Type="http://schemas.openxmlformats.org/officeDocument/2006/relationships/diagramColors" Target="../diagrams/colors5.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image" Target="../media/image66.png"/><Relationship Id="rId5" Type="http://schemas.openxmlformats.org/officeDocument/2006/relationships/diagramLayout" Target="../diagrams/layout5.xml"/><Relationship Id="rId10" Type="http://schemas.openxmlformats.org/officeDocument/2006/relationships/image" Target="../media/image65.png"/><Relationship Id="rId4" Type="http://schemas.openxmlformats.org/officeDocument/2006/relationships/diagramData" Target="../diagrams/data5.xml"/><Relationship Id="rId9" Type="http://schemas.openxmlformats.org/officeDocument/2006/relationships/image" Target="../media/image1.emf"/></Relationships>
</file>

<file path=ppt/slides/_rels/slide5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2.png"/><Relationship Id="rId5" Type="http://schemas.openxmlformats.org/officeDocument/2006/relationships/diagramQuickStyle" Target="../diagrams/quickStyle6.xml"/><Relationship Id="rId10" Type="http://schemas.openxmlformats.org/officeDocument/2006/relationships/hyperlink" Target="mailto:Garry.McGiboney@healthsecuritydynamics.com" TargetMode="External"/><Relationship Id="rId4" Type="http://schemas.openxmlformats.org/officeDocument/2006/relationships/diagramLayout" Target="../diagrams/layout6.xml"/><Relationship Id="rId9"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1F13FD8-7509-A172-7E83-1B2EAFC32155}"/>
              </a:ext>
            </a:extLst>
          </p:cNvPr>
          <p:cNvSpPr>
            <a:spLocks/>
          </p:cNvSpPr>
          <p:nvPr/>
        </p:nvSpPr>
        <p:spPr bwMode="auto">
          <a:xfrm>
            <a:off x="0" y="1610067"/>
            <a:ext cx="12192000" cy="5247933"/>
          </a:xfrm>
          <a:prstGeom prst="rect">
            <a:avLst/>
          </a:prstGeom>
          <a:solidFill>
            <a:srgbClr val="7030A0">
              <a:alpha val="32941"/>
            </a:srgbClr>
          </a:solidFill>
          <a:ln>
            <a:noFill/>
          </a:ln>
          <a:extLst>
            <a:ext uri="{91240B29-F687-4f45-9708-019B960494DF}">
              <a14:hiddenLine xmlns:a14="http://schemas.microsoft.com/office/drawing/2010/main" xmlns="" w="25400" cap="flat">
                <a:solidFill>
                  <a:schemeClr val="tx1">
                    <a:alpha val="64999"/>
                  </a:schemeClr>
                </a:solidFill>
                <a:miter lim="800000"/>
                <a:headEnd type="none" w="med" len="med"/>
                <a:tailEnd type="none" w="med" len="med"/>
              </a14:hiddenLine>
            </a:ext>
          </a:extLst>
        </p:spPr>
        <p:txBody>
          <a:bodyPr lIns="0" tIns="0" rIns="0" bIns="0"/>
          <a:lstStyle/>
          <a:p>
            <a:pPr algn="ctr"/>
            <a:endParaRPr lang="en-US" sz="4400" b="1" dirty="0"/>
          </a:p>
        </p:txBody>
      </p:sp>
      <p:sp>
        <p:nvSpPr>
          <p:cNvPr id="15361" name="Rectangle 1"/>
          <p:cNvSpPr>
            <a:spLocks/>
          </p:cNvSpPr>
          <p:nvPr/>
        </p:nvSpPr>
        <p:spPr bwMode="auto">
          <a:xfrm>
            <a:off x="1967542" y="426321"/>
            <a:ext cx="8487601" cy="4098544"/>
          </a:xfrm>
          <a:prstGeom prst="rect">
            <a:avLst/>
          </a:prstGeom>
          <a:solidFill>
            <a:schemeClr val="bg1"/>
          </a:solidFill>
          <a:ln w="57150" cap="flat">
            <a:solidFill>
              <a:srgbClr val="7030A0">
                <a:alpha val="0"/>
              </a:srgbClr>
            </a:solidFill>
            <a:prstDash val="solid"/>
            <a:miter lim="800000"/>
            <a:headEnd type="none" w="med" len="med"/>
            <a:tailEnd type="none" w="med" len="med"/>
          </a:ln>
          <a:effectLst>
            <a:outerShdw blurRad="50800" dist="38100" dir="2700000" algn="tl" rotWithShape="0">
              <a:prstClr val="black">
                <a:alpha val="40000"/>
              </a:prstClr>
            </a:outerShdw>
          </a:effec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733" b="0" i="0" u="none" strike="noStrike" kern="1200" cap="none" spc="0" normalizeH="0" baseline="0" noProof="0" dirty="0">
              <a:ln>
                <a:noFill/>
              </a:ln>
              <a:solidFill>
                <a:srgbClr val="000000"/>
              </a:solidFill>
              <a:effectLst/>
              <a:uLnTx/>
              <a:uFillTx/>
              <a:latin typeface="Gill Sans" charset="0"/>
              <a:ea typeface="+mn-ea"/>
              <a:cs typeface="+mn-cs"/>
              <a:sym typeface="Gill Sans" charset="0"/>
            </a:endParaRPr>
          </a:p>
        </p:txBody>
      </p:sp>
      <p:sp>
        <p:nvSpPr>
          <p:cNvPr id="15365" name="Rectangle 5"/>
          <p:cNvSpPr>
            <a:spLocks/>
          </p:cNvSpPr>
          <p:nvPr/>
        </p:nvSpPr>
        <p:spPr bwMode="auto">
          <a:xfrm>
            <a:off x="2237015" y="1445979"/>
            <a:ext cx="7821386" cy="268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ctr">
              <a:defRPr/>
            </a:pPr>
            <a:r>
              <a:rPr lang="en-US" sz="4800" b="1" dirty="0">
                <a:effectLst>
                  <a:outerShdw blurRad="38100" dist="38100" dir="2700000" algn="tl">
                    <a:srgbClr val="000000">
                      <a:alpha val="43137"/>
                    </a:srgbClr>
                  </a:outerShdw>
                </a:effectLst>
                <a:ea typeface="+mn-ea"/>
                <a:cs typeface="Arial"/>
              </a:rPr>
              <a:t>Human Error </a:t>
            </a:r>
            <a:r>
              <a:rPr lang="en-US" sz="4800" b="1" dirty="0">
                <a:effectLst>
                  <a:outerShdw blurRad="38100" dist="38100" dir="2700000" algn="tl">
                    <a:srgbClr val="000000">
                      <a:alpha val="43137"/>
                    </a:srgbClr>
                  </a:outerShdw>
                </a:effectLst>
                <a:cs typeface="Arial"/>
              </a:rPr>
              <a:t>and </a:t>
            </a:r>
          </a:p>
          <a:p>
            <a:pPr algn="ctr">
              <a:defRPr/>
            </a:pPr>
            <a:r>
              <a:rPr lang="en-US" sz="4800" b="1" dirty="0">
                <a:effectLst>
                  <a:outerShdw blurRad="38100" dist="38100" dir="2700000" algn="tl">
                    <a:srgbClr val="000000">
                      <a:alpha val="43137"/>
                    </a:srgbClr>
                  </a:outerShdw>
                </a:effectLst>
                <a:cs typeface="Arial"/>
              </a:rPr>
              <a:t>School Safety Planning</a:t>
            </a:r>
          </a:p>
        </p:txBody>
      </p:sp>
      <p:pic>
        <p:nvPicPr>
          <p:cNvPr id="42" name="Picture 41">
            <a:extLst>
              <a:ext uri="{FF2B5EF4-FFF2-40B4-BE49-F238E27FC236}">
                <a16:creationId xmlns:a16="http://schemas.microsoft.com/office/drawing/2014/main" id="{27CA181C-24E6-694A-8B4C-5CB1BF977656}"/>
              </a:ext>
            </a:extLst>
          </p:cNvPr>
          <p:cNvPicPr>
            <a:picLocks noChangeAspect="1"/>
          </p:cNvPicPr>
          <p:nvPr/>
        </p:nvPicPr>
        <p:blipFill>
          <a:blip r:embed="rId3"/>
          <a:stretch>
            <a:fillRect/>
          </a:stretch>
        </p:blipFill>
        <p:spPr>
          <a:xfrm>
            <a:off x="3844461" y="264231"/>
            <a:ext cx="4496499" cy="1579850"/>
          </a:xfrm>
          <a:prstGeom prst="rect">
            <a:avLst/>
          </a:prstGeom>
        </p:spPr>
      </p:pic>
      <p:sp>
        <p:nvSpPr>
          <p:cNvPr id="4" name="Rectangle 4">
            <a:extLst>
              <a:ext uri="{FF2B5EF4-FFF2-40B4-BE49-F238E27FC236}">
                <a16:creationId xmlns:a16="http://schemas.microsoft.com/office/drawing/2014/main" id="{F7173D9F-51C4-C9BD-80B7-00E491AEB6C8}"/>
              </a:ext>
            </a:extLst>
          </p:cNvPr>
          <p:cNvSpPr>
            <a:spLocks/>
          </p:cNvSpPr>
          <p:nvPr/>
        </p:nvSpPr>
        <p:spPr bwMode="auto">
          <a:xfrm>
            <a:off x="416996" y="5176843"/>
            <a:ext cx="9014682" cy="811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spcBef>
                <a:spcPts val="0"/>
              </a:spcBef>
              <a:spcAft>
                <a:spcPts val="1600"/>
              </a:spcAft>
              <a:defRPr/>
            </a:pPr>
            <a:r>
              <a:rPr lang="en-US" sz="2400" b="1" dirty="0">
                <a:cs typeface="Arial Narrow" panose="020B0604020202020204" pitchFamily="34" charset="0"/>
              </a:rPr>
              <a:t>Garry W. McGiboney, Ph.D.                                                                                                                    </a:t>
            </a:r>
            <a:r>
              <a:rPr lang="en-US" sz="2400" b="1" dirty="0">
                <a:ea typeface="+mn-ea"/>
                <a:cs typeface="Arial Narrow" panose="020B0604020202020204" pitchFamily="34" charset="0"/>
              </a:rPr>
              <a:t>Chief Operations Officer, Health Security Dynamics Consulting</a:t>
            </a:r>
            <a:br>
              <a:rPr lang="en-US" sz="2400" dirty="0">
                <a:ea typeface="+mn-ea"/>
                <a:cs typeface="Arial Narrow" panose="020B0604020202020204" pitchFamily="34" charset="0"/>
              </a:rPr>
            </a:br>
            <a:r>
              <a:rPr lang="en-US" sz="2400" b="1" dirty="0">
                <a:cs typeface="Arial Narrow" panose="020B0604020202020204" pitchFamily="34" charset="0"/>
              </a:rPr>
              <a:t>Consultant for </a:t>
            </a:r>
            <a:r>
              <a:rPr lang="en-US" sz="2400" b="1" dirty="0">
                <a:ea typeface="+mn-ea"/>
                <a:cs typeface="Arial Narrow" panose="020B0604020202020204" pitchFamily="34" charset="0"/>
              </a:rPr>
              <a:t>Readiness and Emergency Management for Schools (REMS)  Technical Assistance (TA) Center</a:t>
            </a:r>
            <a:r>
              <a:rPr lang="en-US" sz="2400" b="1" dirty="0">
                <a:cs typeface="Arial Narrow" panose="020B0604020202020204" pitchFamily="34" charset="0"/>
              </a:rPr>
              <a:t> United States Dept. of Education</a:t>
            </a:r>
            <a:endParaRPr lang="en-US" sz="2400" b="1" dirty="0">
              <a:ea typeface="+mn-ea"/>
              <a:cs typeface="Arial Narrow" panose="020B0604020202020204" pitchFamily="34" charset="0"/>
            </a:endParaRPr>
          </a:p>
        </p:txBody>
      </p:sp>
      <p:pic>
        <p:nvPicPr>
          <p:cNvPr id="5" name="Picture 4">
            <a:extLst>
              <a:ext uri="{FF2B5EF4-FFF2-40B4-BE49-F238E27FC236}">
                <a16:creationId xmlns:a16="http://schemas.microsoft.com/office/drawing/2014/main" id="{5185B756-3ADA-B8E5-BB23-8F0D5DCA22E2}"/>
              </a:ext>
            </a:extLst>
          </p:cNvPr>
          <p:cNvPicPr>
            <a:picLocks noChangeAspect="1"/>
          </p:cNvPicPr>
          <p:nvPr/>
        </p:nvPicPr>
        <p:blipFill>
          <a:blip r:embed="rId4"/>
          <a:stretch>
            <a:fillRect/>
          </a:stretch>
        </p:blipFill>
        <p:spPr>
          <a:xfrm>
            <a:off x="9329755" y="5204302"/>
            <a:ext cx="2761461" cy="6804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737494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BF500-6F38-7BC1-5D2D-71F4C99BCE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4021B74-7596-3ACA-F9F4-9F4FBF79D4AD}"/>
              </a:ext>
            </a:extLst>
          </p:cNvPr>
          <p:cNvPicPr>
            <a:picLocks noChangeAspect="1"/>
          </p:cNvPicPr>
          <p:nvPr/>
        </p:nvPicPr>
        <p:blipFill>
          <a:blip r:embed="rId3"/>
          <a:srcRect t="25673"/>
          <a:stretch/>
        </p:blipFill>
        <p:spPr>
          <a:xfrm>
            <a:off x="0" y="0"/>
            <a:ext cx="12192001" cy="6858000"/>
          </a:xfrm>
          <a:prstGeom prst="rect">
            <a:avLst/>
          </a:prstGeom>
        </p:spPr>
      </p:pic>
      <p:pic>
        <p:nvPicPr>
          <p:cNvPr id="2" name="Picture 1">
            <a:extLst>
              <a:ext uri="{FF2B5EF4-FFF2-40B4-BE49-F238E27FC236}">
                <a16:creationId xmlns:a16="http://schemas.microsoft.com/office/drawing/2014/main" id="{153528D7-F722-CADC-D35E-261141C94E0F}"/>
              </a:ext>
            </a:extLst>
          </p:cNvPr>
          <p:cNvPicPr>
            <a:picLocks noChangeAspect="1"/>
          </p:cNvPicPr>
          <p:nvPr/>
        </p:nvPicPr>
        <p:blipFill>
          <a:blip r:embed="rId4"/>
          <a:stretch>
            <a:fillRect/>
          </a:stretch>
        </p:blipFill>
        <p:spPr>
          <a:xfrm>
            <a:off x="1102943" y="-33068"/>
            <a:ext cx="9986113" cy="6852498"/>
          </a:xfrm>
          <a:prstGeom prst="rect">
            <a:avLst/>
          </a:prstGeom>
        </p:spPr>
      </p:pic>
      <p:sp>
        <p:nvSpPr>
          <p:cNvPr id="3" name="Arrow: Right 2">
            <a:extLst>
              <a:ext uri="{FF2B5EF4-FFF2-40B4-BE49-F238E27FC236}">
                <a16:creationId xmlns:a16="http://schemas.microsoft.com/office/drawing/2014/main" id="{CBEA454C-578F-C030-ACA9-FCF3DD7AA112}"/>
              </a:ext>
            </a:extLst>
          </p:cNvPr>
          <p:cNvSpPr/>
          <p:nvPr/>
        </p:nvSpPr>
        <p:spPr>
          <a:xfrm>
            <a:off x="4558937" y="3216573"/>
            <a:ext cx="661126" cy="3532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4935612A-BF41-9DF0-659B-034B0F29B887}"/>
              </a:ext>
            </a:extLst>
          </p:cNvPr>
          <p:cNvSpPr/>
          <p:nvPr/>
        </p:nvSpPr>
        <p:spPr>
          <a:xfrm>
            <a:off x="6018245" y="3233161"/>
            <a:ext cx="486694" cy="336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4E12E93F-5033-C63C-CB9B-F0D97B57625A}"/>
              </a:ext>
            </a:extLst>
          </p:cNvPr>
          <p:cNvSpPr/>
          <p:nvPr/>
        </p:nvSpPr>
        <p:spPr>
          <a:xfrm>
            <a:off x="5259134" y="3595460"/>
            <a:ext cx="486694" cy="336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2C4B8016-9A78-722B-8B9B-4E8D3A4F7736}"/>
              </a:ext>
            </a:extLst>
          </p:cNvPr>
          <p:cNvSpPr/>
          <p:nvPr/>
        </p:nvSpPr>
        <p:spPr>
          <a:xfrm>
            <a:off x="9118004" y="1888779"/>
            <a:ext cx="486694" cy="336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F300FCD-DD5B-27AE-0712-D2B85358400A}"/>
              </a:ext>
            </a:extLst>
          </p:cNvPr>
          <p:cNvSpPr/>
          <p:nvPr/>
        </p:nvSpPr>
        <p:spPr>
          <a:xfrm>
            <a:off x="5927298" y="1888779"/>
            <a:ext cx="486694" cy="336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772D6CEE-972D-AEFA-EF24-A2623FD17C8E}"/>
              </a:ext>
            </a:extLst>
          </p:cNvPr>
          <p:cNvSpPr/>
          <p:nvPr/>
        </p:nvSpPr>
        <p:spPr>
          <a:xfrm>
            <a:off x="3220411" y="2057093"/>
            <a:ext cx="486694" cy="336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58C4A158-7CB4-28B1-2444-703C28BA0535}"/>
              </a:ext>
            </a:extLst>
          </p:cNvPr>
          <p:cNvSpPr/>
          <p:nvPr/>
        </p:nvSpPr>
        <p:spPr>
          <a:xfrm rot="10247560">
            <a:off x="6872568" y="3479829"/>
            <a:ext cx="486694" cy="336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EB3F386C-34E8-62F3-5CA1-6082F90A6CBC}"/>
              </a:ext>
            </a:extLst>
          </p:cNvPr>
          <p:cNvSpPr/>
          <p:nvPr/>
        </p:nvSpPr>
        <p:spPr>
          <a:xfrm>
            <a:off x="7474992" y="3591246"/>
            <a:ext cx="486694" cy="336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5DD27EB5-11EA-7BA5-1EBE-AE5778CDD1BB}"/>
              </a:ext>
            </a:extLst>
          </p:cNvPr>
          <p:cNvSpPr/>
          <p:nvPr/>
        </p:nvSpPr>
        <p:spPr>
          <a:xfrm>
            <a:off x="8361754" y="3818516"/>
            <a:ext cx="486694" cy="336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7E11F122-D59A-89A0-533B-36621B5B87AC}"/>
              </a:ext>
            </a:extLst>
          </p:cNvPr>
          <p:cNvSpPr/>
          <p:nvPr/>
        </p:nvSpPr>
        <p:spPr>
          <a:xfrm>
            <a:off x="3979535" y="883900"/>
            <a:ext cx="486694" cy="336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B538CCD0-4A29-82F8-C162-B3CA2B27FF12}"/>
              </a:ext>
            </a:extLst>
          </p:cNvPr>
          <p:cNvSpPr/>
          <p:nvPr/>
        </p:nvSpPr>
        <p:spPr>
          <a:xfrm>
            <a:off x="4222882" y="1765049"/>
            <a:ext cx="486694" cy="336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8B379C38-86F5-7C5F-8E9A-CC617CF969D0}"/>
              </a:ext>
            </a:extLst>
          </p:cNvPr>
          <p:cNvSpPr/>
          <p:nvPr/>
        </p:nvSpPr>
        <p:spPr>
          <a:xfrm>
            <a:off x="3343553" y="4111435"/>
            <a:ext cx="486694" cy="336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F3AF3804-D89F-9DB9-0597-0E9C38D405E9}"/>
              </a:ext>
            </a:extLst>
          </p:cNvPr>
          <p:cNvSpPr/>
          <p:nvPr/>
        </p:nvSpPr>
        <p:spPr>
          <a:xfrm>
            <a:off x="9141595" y="3943121"/>
            <a:ext cx="486694" cy="3366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955BE0-6CE0-76C3-BA3A-14B42EAEC385}"/>
              </a:ext>
            </a:extLst>
          </p:cNvPr>
          <p:cNvSpPr/>
          <p:nvPr/>
        </p:nvSpPr>
        <p:spPr>
          <a:xfrm>
            <a:off x="152400" y="38570"/>
            <a:ext cx="11925300" cy="66670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997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EEFE98-2308-F081-8F83-A699095BD379}"/>
              </a:ext>
            </a:extLst>
          </p:cNvPr>
          <p:cNvPicPr>
            <a:picLocks noChangeAspect="1"/>
          </p:cNvPicPr>
          <p:nvPr/>
        </p:nvPicPr>
        <p:blipFill>
          <a:blip r:embed="rId3"/>
          <a:srcRect t="25673"/>
          <a:stretch/>
        </p:blipFill>
        <p:spPr>
          <a:xfrm>
            <a:off x="0" y="0"/>
            <a:ext cx="12192001" cy="6858000"/>
          </a:xfrm>
          <a:prstGeom prst="rect">
            <a:avLst/>
          </a:prstGeom>
        </p:spPr>
      </p:pic>
      <p:pic>
        <p:nvPicPr>
          <p:cNvPr id="62466" name="Picture 2" descr="Image result for school surveillance cameras">
            <a:extLst>
              <a:ext uri="{FF2B5EF4-FFF2-40B4-BE49-F238E27FC236}">
                <a16:creationId xmlns:a16="http://schemas.microsoft.com/office/drawing/2014/main" id="{85D0D348-C2DB-4964-98B6-99137A3C3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957" y="2547610"/>
            <a:ext cx="5478908" cy="3652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ttp://bloximages.chicago2.vip.townnews.com/carolinacoastonline.com/content/tncms/assets/v3/editorial/5/1d/51dfc484-5bff-11e2-82e1-001a4bcf887a/50f028a858a9e.preview-300.jpg">
            <a:extLst>
              <a:ext uri="{FF2B5EF4-FFF2-40B4-BE49-F238E27FC236}">
                <a16:creationId xmlns:a16="http://schemas.microsoft.com/office/drawing/2014/main" id="{D581A790-8B0C-491C-8361-B1C3D70886F1}"/>
              </a:ext>
            </a:extLst>
          </p:cNvPr>
          <p:cNvPicPr>
            <a:picLocks noChangeAspect="1" noChangeArrowheads="1"/>
          </p:cNvPicPr>
          <p:nvPr/>
        </p:nvPicPr>
        <p:blipFill>
          <a:blip r:embed="rId5"/>
          <a:srcRect/>
          <a:stretch>
            <a:fillRect/>
          </a:stretch>
        </p:blipFill>
        <p:spPr bwMode="auto">
          <a:xfrm>
            <a:off x="599950" y="491317"/>
            <a:ext cx="4932788" cy="32723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53693DC5-AB8C-4AAF-A9C5-AE4EE2AF752F}"/>
              </a:ext>
            </a:extLst>
          </p:cNvPr>
          <p:cNvSpPr txBox="1"/>
          <p:nvPr/>
        </p:nvSpPr>
        <p:spPr>
          <a:xfrm>
            <a:off x="7788408" y="1636992"/>
            <a:ext cx="2888055" cy="646331"/>
          </a:xfrm>
          <a:prstGeom prst="rect">
            <a:avLst/>
          </a:prstGeom>
          <a:noFill/>
        </p:spPr>
        <p:txBody>
          <a:bodyPr wrap="square" rtlCol="0">
            <a:spAutoFit/>
          </a:bodyPr>
          <a:lstStyle/>
          <a:p>
            <a:pPr algn="ctr"/>
            <a:r>
              <a:rPr lang="en-US" sz="3600" b="1" dirty="0">
                <a:latin typeface="Calisto MT" panose="02040603050505030304" pitchFamily="18" charset="0"/>
              </a:rPr>
              <a:t>96 cameras</a:t>
            </a:r>
          </a:p>
        </p:txBody>
      </p:sp>
      <p:sp>
        <p:nvSpPr>
          <p:cNvPr id="8" name="TextBox 7">
            <a:extLst>
              <a:ext uri="{FF2B5EF4-FFF2-40B4-BE49-F238E27FC236}">
                <a16:creationId xmlns:a16="http://schemas.microsoft.com/office/drawing/2014/main" id="{5A574AC4-1423-4E12-B675-C33984913B18}"/>
              </a:ext>
            </a:extLst>
          </p:cNvPr>
          <p:cNvSpPr txBox="1"/>
          <p:nvPr/>
        </p:nvSpPr>
        <p:spPr>
          <a:xfrm>
            <a:off x="1622316" y="4050746"/>
            <a:ext cx="2888055" cy="646331"/>
          </a:xfrm>
          <a:prstGeom prst="rect">
            <a:avLst/>
          </a:prstGeom>
          <a:noFill/>
        </p:spPr>
        <p:txBody>
          <a:bodyPr wrap="square" rtlCol="0">
            <a:spAutoFit/>
          </a:bodyPr>
          <a:lstStyle/>
          <a:p>
            <a:pPr algn="ctr"/>
            <a:r>
              <a:rPr lang="en-US" sz="3600" b="1" dirty="0">
                <a:latin typeface="Calisto MT" panose="02040603050505030304" pitchFamily="18" charset="0"/>
              </a:rPr>
              <a:t>40 cameras</a:t>
            </a:r>
          </a:p>
        </p:txBody>
      </p:sp>
    </p:spTree>
    <p:extLst>
      <p:ext uri="{BB962C8B-B14F-4D97-AF65-F5344CB8AC3E}">
        <p14:creationId xmlns:p14="http://schemas.microsoft.com/office/powerpoint/2010/main" val="265049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0EF284-6DC6-04CF-BE09-332AF717A64C}"/>
              </a:ext>
            </a:extLst>
          </p:cNvPr>
          <p:cNvPicPr>
            <a:picLocks noChangeAspect="1"/>
          </p:cNvPicPr>
          <p:nvPr/>
        </p:nvPicPr>
        <p:blipFill>
          <a:blip r:embed="rId3"/>
          <a:stretch>
            <a:fillRect/>
          </a:stretch>
        </p:blipFill>
        <p:spPr>
          <a:xfrm>
            <a:off x="0" y="0"/>
            <a:ext cx="12192000" cy="6780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Arrow: Left 1">
            <a:extLst>
              <a:ext uri="{FF2B5EF4-FFF2-40B4-BE49-F238E27FC236}">
                <a16:creationId xmlns:a16="http://schemas.microsoft.com/office/drawing/2014/main" id="{C0BE2D3C-848F-D6DF-DDD5-F6EF22981FF1}"/>
              </a:ext>
            </a:extLst>
          </p:cNvPr>
          <p:cNvSpPr/>
          <p:nvPr/>
        </p:nvSpPr>
        <p:spPr>
          <a:xfrm>
            <a:off x="1762413" y="4441854"/>
            <a:ext cx="799528" cy="574646"/>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 3">
            <a:extLst>
              <a:ext uri="{FF2B5EF4-FFF2-40B4-BE49-F238E27FC236}">
                <a16:creationId xmlns:a16="http://schemas.microsoft.com/office/drawing/2014/main" id="{A0A18F19-FCB5-F5E5-9ACB-E51D39444372}"/>
              </a:ext>
            </a:extLst>
          </p:cNvPr>
          <p:cNvSpPr/>
          <p:nvPr/>
        </p:nvSpPr>
        <p:spPr>
          <a:xfrm>
            <a:off x="4654665" y="3536173"/>
            <a:ext cx="563594" cy="49495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655B4B9F-B94B-5995-D444-4F6D346AF714}"/>
              </a:ext>
            </a:extLst>
          </p:cNvPr>
          <p:cNvSpPr/>
          <p:nvPr/>
        </p:nvSpPr>
        <p:spPr>
          <a:xfrm rot="10800000">
            <a:off x="5532406" y="3675873"/>
            <a:ext cx="563594" cy="49495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C1841F0-12DB-C8C4-A6E8-3C689E78BB76}"/>
              </a:ext>
            </a:extLst>
          </p:cNvPr>
          <p:cNvSpPr/>
          <p:nvPr/>
        </p:nvSpPr>
        <p:spPr>
          <a:xfrm>
            <a:off x="3135776" y="5273214"/>
            <a:ext cx="2556534"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B=f(P,E)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07754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72515-7219-3385-9C07-258DCC0C8221}"/>
              </a:ext>
            </a:extLst>
          </p:cNvPr>
          <p:cNvPicPr>
            <a:picLocks noChangeAspect="1"/>
          </p:cNvPicPr>
          <p:nvPr/>
        </p:nvPicPr>
        <p:blipFill>
          <a:blip r:embed="rId3"/>
          <a:srcRect t="25673"/>
          <a:stretch/>
        </p:blipFill>
        <p:spPr>
          <a:xfrm>
            <a:off x="0" y="0"/>
            <a:ext cx="12192001" cy="6858000"/>
          </a:xfrm>
          <a:prstGeom prst="rect">
            <a:avLst/>
          </a:prstGeom>
        </p:spPr>
      </p:pic>
      <p:pic>
        <p:nvPicPr>
          <p:cNvPr id="2" name="Picture 1">
            <a:extLst>
              <a:ext uri="{FF2B5EF4-FFF2-40B4-BE49-F238E27FC236}">
                <a16:creationId xmlns:a16="http://schemas.microsoft.com/office/drawing/2014/main" id="{AF1EA394-E87E-85AD-F4C7-3541EEAD12D3}"/>
              </a:ext>
            </a:extLst>
          </p:cNvPr>
          <p:cNvPicPr>
            <a:picLocks noChangeAspect="1"/>
          </p:cNvPicPr>
          <p:nvPr/>
        </p:nvPicPr>
        <p:blipFill>
          <a:blip r:embed="rId4"/>
          <a:stretch>
            <a:fillRect/>
          </a:stretch>
        </p:blipFill>
        <p:spPr>
          <a:xfrm>
            <a:off x="1182414" y="740845"/>
            <a:ext cx="9543394" cy="5376310"/>
          </a:xfrm>
          <a:prstGeom prst="rect">
            <a:avLst/>
          </a:prstGeom>
        </p:spPr>
      </p:pic>
    </p:spTree>
    <p:extLst>
      <p:ext uri="{BB962C8B-B14F-4D97-AF65-F5344CB8AC3E}">
        <p14:creationId xmlns:p14="http://schemas.microsoft.com/office/powerpoint/2010/main" val="371103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5517F-AE40-6940-C43C-F05F778D42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E3357CF-1F79-B88F-0C40-9B0CE53482D8}"/>
              </a:ext>
            </a:extLst>
          </p:cNvPr>
          <p:cNvPicPr>
            <a:picLocks noChangeAspect="1"/>
          </p:cNvPicPr>
          <p:nvPr/>
        </p:nvPicPr>
        <p:blipFill>
          <a:blip r:embed="rId3"/>
          <a:srcRect t="25673"/>
          <a:stretch/>
        </p:blipFill>
        <p:spPr>
          <a:xfrm>
            <a:off x="0" y="0"/>
            <a:ext cx="12192001" cy="6858000"/>
          </a:xfrm>
          <a:prstGeom prst="rect">
            <a:avLst/>
          </a:prstGeom>
        </p:spPr>
      </p:pic>
      <p:pic>
        <p:nvPicPr>
          <p:cNvPr id="2" name="Picture 1">
            <a:extLst>
              <a:ext uri="{FF2B5EF4-FFF2-40B4-BE49-F238E27FC236}">
                <a16:creationId xmlns:a16="http://schemas.microsoft.com/office/drawing/2014/main" id="{7E36B7D4-AE1C-BD14-546E-7D508E6C95BE}"/>
              </a:ext>
            </a:extLst>
          </p:cNvPr>
          <p:cNvPicPr>
            <a:picLocks noChangeAspect="1"/>
          </p:cNvPicPr>
          <p:nvPr/>
        </p:nvPicPr>
        <p:blipFill>
          <a:blip r:embed="rId4"/>
          <a:stretch>
            <a:fillRect/>
          </a:stretch>
        </p:blipFill>
        <p:spPr>
          <a:xfrm>
            <a:off x="1182414" y="740845"/>
            <a:ext cx="9543394" cy="5376310"/>
          </a:xfrm>
          <a:prstGeom prst="rect">
            <a:avLst/>
          </a:prstGeom>
        </p:spPr>
      </p:pic>
      <p:pic>
        <p:nvPicPr>
          <p:cNvPr id="4" name="Picture 3">
            <a:extLst>
              <a:ext uri="{FF2B5EF4-FFF2-40B4-BE49-F238E27FC236}">
                <a16:creationId xmlns:a16="http://schemas.microsoft.com/office/drawing/2014/main" id="{F466FB57-93B8-11FE-6F2C-1A4B27268623}"/>
              </a:ext>
            </a:extLst>
          </p:cNvPr>
          <p:cNvPicPr>
            <a:picLocks noChangeAspect="1"/>
          </p:cNvPicPr>
          <p:nvPr/>
        </p:nvPicPr>
        <p:blipFill>
          <a:blip r:embed="rId5"/>
          <a:stretch>
            <a:fillRect/>
          </a:stretch>
        </p:blipFill>
        <p:spPr>
          <a:xfrm>
            <a:off x="3957729" y="1412988"/>
            <a:ext cx="4276542" cy="34055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4070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67BC39-D8FF-5A54-94EF-B8F4C5A5B3FE}"/>
              </a:ext>
            </a:extLst>
          </p:cNvPr>
          <p:cNvPicPr>
            <a:picLocks noChangeAspect="1"/>
          </p:cNvPicPr>
          <p:nvPr/>
        </p:nvPicPr>
        <p:blipFill>
          <a:blip r:embed="rId3"/>
          <a:srcRect t="25673"/>
          <a:stretch/>
        </p:blipFill>
        <p:spPr>
          <a:xfrm>
            <a:off x="0" y="0"/>
            <a:ext cx="12192001" cy="6858000"/>
          </a:xfrm>
          <a:prstGeom prst="rect">
            <a:avLst/>
          </a:prstGeom>
        </p:spPr>
      </p:pic>
      <p:sp>
        <p:nvSpPr>
          <p:cNvPr id="27651" name="Slide Number Placeholder 2">
            <a:extLst>
              <a:ext uri="{FF2B5EF4-FFF2-40B4-BE49-F238E27FC236}">
                <a16:creationId xmlns:a16="http://schemas.microsoft.com/office/drawing/2014/main" id="{BD7D83C0-0AD2-41EA-B34B-B2EBB8DD56C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243DDDD-1C30-4AB4-816D-B0BBAD8363EC}" type="slidenum">
              <a:rPr lang="en-US" altLang="en-US" sz="1200"/>
              <a:pPr>
                <a:spcBef>
                  <a:spcPct val="0"/>
                </a:spcBef>
                <a:buFontTx/>
                <a:buNone/>
              </a:pPr>
              <a:t>15</a:t>
            </a:fld>
            <a:endParaRPr lang="en-US" altLang="en-US" sz="1200"/>
          </a:p>
        </p:txBody>
      </p:sp>
      <p:pic>
        <p:nvPicPr>
          <p:cNvPr id="2056" name="Picture 8" descr="See the source image">
            <a:extLst>
              <a:ext uri="{FF2B5EF4-FFF2-40B4-BE49-F238E27FC236}">
                <a16:creationId xmlns:a16="http://schemas.microsoft.com/office/drawing/2014/main" id="{432F93BC-327D-C407-3DF5-A387FBD31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7096" y="1996141"/>
            <a:ext cx="3597883" cy="326575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A3DE5CF-487A-D356-14A9-FD9B4715B550}"/>
              </a:ext>
            </a:extLst>
          </p:cNvPr>
          <p:cNvPicPr>
            <a:picLocks noChangeAspect="1"/>
          </p:cNvPicPr>
          <p:nvPr/>
        </p:nvPicPr>
        <p:blipFill rotWithShape="1">
          <a:blip r:embed="rId5"/>
          <a:srcRect t="26098" r="29548"/>
          <a:stretch/>
        </p:blipFill>
        <p:spPr>
          <a:xfrm>
            <a:off x="392344" y="2165335"/>
            <a:ext cx="3412559" cy="2927365"/>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F3BE0CAA-7F23-F80D-5746-DF7C44B48208}"/>
              </a:ext>
            </a:extLst>
          </p:cNvPr>
          <p:cNvPicPr>
            <a:picLocks noChangeAspect="1"/>
          </p:cNvPicPr>
          <p:nvPr/>
        </p:nvPicPr>
        <p:blipFill rotWithShape="1">
          <a:blip r:embed="rId6"/>
          <a:srcRect l="34025" r="34126"/>
          <a:stretch/>
        </p:blipFill>
        <p:spPr>
          <a:xfrm>
            <a:off x="4336006" y="297198"/>
            <a:ext cx="3675778" cy="605915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703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BE0BB2-5711-3899-4DF6-7C8A9331BC67}"/>
              </a:ext>
            </a:extLst>
          </p:cNvPr>
          <p:cNvPicPr>
            <a:picLocks noChangeAspect="1"/>
          </p:cNvPicPr>
          <p:nvPr/>
        </p:nvPicPr>
        <p:blipFill>
          <a:blip r:embed="rId3"/>
          <a:srcRect t="25673"/>
          <a:stretch/>
        </p:blipFill>
        <p:spPr>
          <a:xfrm>
            <a:off x="0" y="0"/>
            <a:ext cx="12192001" cy="6858000"/>
          </a:xfrm>
          <a:prstGeom prst="rect">
            <a:avLst/>
          </a:prstGeom>
        </p:spPr>
      </p:pic>
      <p:pic>
        <p:nvPicPr>
          <p:cNvPr id="2" name="Picture 9" descr="http://www.bestlibrary.org/photos/skills/2_front_doors.jpg">
            <a:extLst>
              <a:ext uri="{FF2B5EF4-FFF2-40B4-BE49-F238E27FC236}">
                <a16:creationId xmlns:a16="http://schemas.microsoft.com/office/drawing/2014/main" id="{8A9D3E2C-D22E-4E01-A3AF-2CE8160F18B9}"/>
              </a:ext>
            </a:extLst>
          </p:cNvPr>
          <p:cNvPicPr>
            <a:picLocks noChangeAspect="1" noChangeArrowheads="1"/>
          </p:cNvPicPr>
          <p:nvPr/>
        </p:nvPicPr>
        <p:blipFill>
          <a:blip r:embed="rId4"/>
          <a:srcRect/>
          <a:stretch>
            <a:fillRect/>
          </a:stretch>
        </p:blipFill>
        <p:spPr bwMode="auto">
          <a:xfrm>
            <a:off x="213340" y="287027"/>
            <a:ext cx="5831890" cy="3887039"/>
          </a:xfrm>
          <a:prstGeom prst="rect">
            <a:avLst/>
          </a:prstGeom>
          <a:ln>
            <a:noFill/>
          </a:ln>
          <a:effectLst>
            <a:outerShdw blurRad="292100" dist="139700" dir="2700000" algn="tl" rotWithShape="0">
              <a:srgbClr val="333333">
                <a:alpha val="65000"/>
              </a:srgbClr>
            </a:outerShdw>
          </a:effectLst>
        </p:spPr>
      </p:pic>
      <p:pic>
        <p:nvPicPr>
          <p:cNvPr id="5" name="Picture 7" descr="https://lh3.googleusercontent.com/-NuHl9CT2x4w/TrU_YKQ13FI/AAAAAAAABCk/HXfw-78JgCQ/s720/wj%252520christian%252520pairs.jpg">
            <a:extLst>
              <a:ext uri="{FF2B5EF4-FFF2-40B4-BE49-F238E27FC236}">
                <a16:creationId xmlns:a16="http://schemas.microsoft.com/office/drawing/2014/main" id="{E2B977AE-9C13-4987-A61C-8CFFCECF5B49}"/>
              </a:ext>
            </a:extLst>
          </p:cNvPr>
          <p:cNvPicPr>
            <a:picLocks noChangeAspect="1" noChangeArrowheads="1"/>
          </p:cNvPicPr>
          <p:nvPr/>
        </p:nvPicPr>
        <p:blipFill>
          <a:blip r:embed="rId5"/>
          <a:srcRect/>
          <a:stretch>
            <a:fillRect/>
          </a:stretch>
        </p:blipFill>
        <p:spPr bwMode="auto">
          <a:xfrm>
            <a:off x="6570825" y="2387738"/>
            <a:ext cx="5130107" cy="391327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53EA9B91-2E30-CC1A-3A84-88102BC57B9B}"/>
              </a:ext>
            </a:extLst>
          </p:cNvPr>
          <p:cNvSpPr txBox="1"/>
          <p:nvPr/>
        </p:nvSpPr>
        <p:spPr>
          <a:xfrm>
            <a:off x="2150533" y="3211861"/>
            <a:ext cx="2353733" cy="523220"/>
          </a:xfrm>
          <a:prstGeom prst="rect">
            <a:avLst/>
          </a:prstGeom>
          <a:noFill/>
        </p:spPr>
        <p:txBody>
          <a:bodyPr wrap="square" rtlCol="0">
            <a:spAutoFit/>
          </a:bodyPr>
          <a:lstStyle/>
          <a:p>
            <a:r>
              <a:rPr lang="en-US" sz="2800" dirty="0">
                <a:latin typeface="Calisto MT" panose="02040603050505030304" pitchFamily="18" charset="0"/>
              </a:rPr>
              <a:t>6:30 a.m.</a:t>
            </a:r>
          </a:p>
        </p:txBody>
      </p:sp>
      <p:sp>
        <p:nvSpPr>
          <p:cNvPr id="6" name="TextBox 5">
            <a:extLst>
              <a:ext uri="{FF2B5EF4-FFF2-40B4-BE49-F238E27FC236}">
                <a16:creationId xmlns:a16="http://schemas.microsoft.com/office/drawing/2014/main" id="{42685216-0F52-6C5C-A96E-66E2926BCA5F}"/>
              </a:ext>
            </a:extLst>
          </p:cNvPr>
          <p:cNvSpPr txBox="1"/>
          <p:nvPr/>
        </p:nvSpPr>
        <p:spPr>
          <a:xfrm>
            <a:off x="8432800" y="5698067"/>
            <a:ext cx="2116667" cy="523220"/>
          </a:xfrm>
          <a:prstGeom prst="rect">
            <a:avLst/>
          </a:prstGeom>
          <a:noFill/>
        </p:spPr>
        <p:txBody>
          <a:bodyPr wrap="square" rtlCol="0">
            <a:spAutoFit/>
          </a:bodyPr>
          <a:lstStyle/>
          <a:p>
            <a:r>
              <a:rPr lang="en-US" sz="2800" dirty="0">
                <a:latin typeface="Calisto MT" panose="02040603050505030304" pitchFamily="18" charset="0"/>
              </a:rPr>
              <a:t>6:30 p.m.</a:t>
            </a:r>
          </a:p>
        </p:txBody>
      </p:sp>
    </p:spTree>
    <p:extLst>
      <p:ext uri="{BB962C8B-B14F-4D97-AF65-F5344CB8AC3E}">
        <p14:creationId xmlns:p14="http://schemas.microsoft.com/office/powerpoint/2010/main" val="318392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6B686C-92E2-05BA-086F-5573A1A71038}"/>
              </a:ext>
            </a:extLst>
          </p:cNvPr>
          <p:cNvPicPr>
            <a:picLocks noChangeAspect="1"/>
          </p:cNvPicPr>
          <p:nvPr/>
        </p:nvPicPr>
        <p:blipFill>
          <a:blip r:embed="rId3"/>
          <a:stretch>
            <a:fillRect/>
          </a:stretch>
        </p:blipFill>
        <p:spPr>
          <a:xfrm>
            <a:off x="-1" y="12432"/>
            <a:ext cx="12214181" cy="6845568"/>
          </a:xfrm>
          <a:prstGeom prst="rect">
            <a:avLst/>
          </a:prstGeom>
        </p:spPr>
      </p:pic>
      <p:sp>
        <p:nvSpPr>
          <p:cNvPr id="3" name="TextBox 2">
            <a:extLst>
              <a:ext uri="{FF2B5EF4-FFF2-40B4-BE49-F238E27FC236}">
                <a16:creationId xmlns:a16="http://schemas.microsoft.com/office/drawing/2014/main" id="{398CE04D-927C-83DD-BE68-791DA66A8135}"/>
              </a:ext>
            </a:extLst>
          </p:cNvPr>
          <p:cNvSpPr txBox="1"/>
          <p:nvPr/>
        </p:nvSpPr>
        <p:spPr>
          <a:xfrm>
            <a:off x="229792" y="2139013"/>
            <a:ext cx="11754594" cy="4093428"/>
          </a:xfrm>
          <a:prstGeom prst="rect">
            <a:avLst/>
          </a:prstGeom>
          <a:noFill/>
        </p:spPr>
        <p:txBody>
          <a:bodyPr wrap="square">
            <a:spAutoFit/>
          </a:bodyPr>
          <a:lstStyle/>
          <a:p>
            <a:r>
              <a:rPr lang="en-US" sz="2600" dirty="0"/>
              <a:t>A fifth-grade teacher was on the playground with her students when she lost track of time. Realizing her class would be late for lunch, she rushed everyone back into the school. Once inside, a student exclaimed that she had left her mother’s favorite scarf on the playground and tried to run back outside to retrieve it. The teacher stopped her and told the class to wait in the hallway while she went to get the scarf. During the teacher’s absence, one student wandered away from the group and left the building through a different door. In her haste to return, the teacher failed to ensure that the exterior door was fully closed. She rejoined the remaining students in the hallway near the cafeteria, returned the scarf, and then led them to lunch. However, she did not confirm that all students were present.</a:t>
            </a:r>
          </a:p>
        </p:txBody>
      </p:sp>
      <p:pic>
        <p:nvPicPr>
          <p:cNvPr id="5" name="Picture 4">
            <a:extLst>
              <a:ext uri="{FF2B5EF4-FFF2-40B4-BE49-F238E27FC236}">
                <a16:creationId xmlns:a16="http://schemas.microsoft.com/office/drawing/2014/main" id="{8F28D4D7-22D3-01BF-3FA2-DA5B225C85DB}"/>
              </a:ext>
            </a:extLst>
          </p:cNvPr>
          <p:cNvPicPr>
            <a:picLocks noChangeAspect="1"/>
          </p:cNvPicPr>
          <p:nvPr/>
        </p:nvPicPr>
        <p:blipFill>
          <a:blip r:embed="rId4"/>
          <a:stretch>
            <a:fillRect/>
          </a:stretch>
        </p:blipFill>
        <p:spPr>
          <a:xfrm>
            <a:off x="4935859" y="72571"/>
            <a:ext cx="2320281" cy="1891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1554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3E244F-3B45-BB96-3599-BCDCD08A6379}"/>
              </a:ext>
            </a:extLst>
          </p:cNvPr>
          <p:cNvPicPr>
            <a:picLocks noChangeAspect="1"/>
          </p:cNvPicPr>
          <p:nvPr/>
        </p:nvPicPr>
        <p:blipFill>
          <a:blip r:embed="rId3"/>
          <a:stretch>
            <a:fillRect/>
          </a:stretch>
        </p:blipFill>
        <p:spPr>
          <a:xfrm>
            <a:off x="-1" y="12432"/>
            <a:ext cx="12214181" cy="6845568"/>
          </a:xfrm>
          <a:prstGeom prst="rect">
            <a:avLst/>
          </a:prstGeom>
        </p:spPr>
      </p:pic>
      <p:sp>
        <p:nvSpPr>
          <p:cNvPr id="3" name="TextBox 2">
            <a:extLst>
              <a:ext uri="{FF2B5EF4-FFF2-40B4-BE49-F238E27FC236}">
                <a16:creationId xmlns:a16="http://schemas.microsoft.com/office/drawing/2014/main" id="{8CE38242-FD2C-5741-DFBB-6E7F48F2B801}"/>
              </a:ext>
            </a:extLst>
          </p:cNvPr>
          <p:cNvSpPr txBox="1"/>
          <p:nvPr/>
        </p:nvSpPr>
        <p:spPr>
          <a:xfrm>
            <a:off x="328464" y="1792903"/>
            <a:ext cx="7961923" cy="5052665"/>
          </a:xfrm>
          <a:prstGeom prst="rect">
            <a:avLst/>
          </a:prstGeom>
          <a:noFill/>
        </p:spPr>
        <p:txBody>
          <a:bodyPr wrap="square">
            <a:spAutoFit/>
          </a:bodyPr>
          <a:lstStyle/>
          <a:p>
            <a:pPr marR="0" lvl="0" algn="l">
              <a:spcBef>
                <a:spcPts val="500"/>
              </a:spcBef>
              <a:spcAft>
                <a:spcPts val="1200"/>
              </a:spcAft>
            </a:pPr>
            <a:r>
              <a:rPr lang="en-US" sz="2600" b="1" dirty="0">
                <a:solidFill>
                  <a:srgbClr val="000000"/>
                </a:solidFill>
                <a:effectLst/>
                <a:latin typeface="+mn-lt"/>
                <a:ea typeface="Times New Roman" panose="02020603050405020304" pitchFamily="18" charset="0"/>
              </a:rPr>
              <a:t>Human error #1 </a:t>
            </a:r>
            <a:r>
              <a:rPr lang="en-US" sz="2600" dirty="0">
                <a:solidFill>
                  <a:srgbClr val="000000"/>
                </a:solidFill>
                <a:effectLst/>
                <a:latin typeface="+mn-lt"/>
                <a:ea typeface="Times New Roman" panose="02020603050405020304" pitchFamily="18" charset="0"/>
              </a:rPr>
              <a:t>– the teacher lost track of time and was late for the lunch period; </a:t>
            </a:r>
            <a:endParaRPr lang="en-US" sz="2600" dirty="0">
              <a:solidFill>
                <a:srgbClr val="000000"/>
              </a:solidFill>
              <a:ea typeface="Times New Roman" panose="02020603050405020304" pitchFamily="18" charset="0"/>
            </a:endParaRPr>
          </a:p>
          <a:p>
            <a:pPr marR="0" lvl="0" algn="l">
              <a:spcBef>
                <a:spcPts val="500"/>
              </a:spcBef>
              <a:spcAft>
                <a:spcPts val="1200"/>
              </a:spcAft>
            </a:pPr>
            <a:r>
              <a:rPr lang="en-US" sz="2600" b="1" dirty="0">
                <a:solidFill>
                  <a:srgbClr val="000000"/>
                </a:solidFill>
                <a:effectLst/>
                <a:latin typeface="+mn-lt"/>
                <a:ea typeface="Times New Roman" panose="02020603050405020304" pitchFamily="18" charset="0"/>
              </a:rPr>
              <a:t>Human error #2 </a:t>
            </a:r>
            <a:r>
              <a:rPr lang="en-US" sz="2600" dirty="0">
                <a:solidFill>
                  <a:srgbClr val="000000"/>
                </a:solidFill>
                <a:effectLst/>
                <a:latin typeface="+mn-lt"/>
                <a:ea typeface="Times New Roman" panose="02020603050405020304" pitchFamily="18" charset="0"/>
              </a:rPr>
              <a:t>– the teacher left the students unattended when she went back on the playground; </a:t>
            </a:r>
            <a:endParaRPr lang="en-US" sz="2600" dirty="0">
              <a:solidFill>
                <a:srgbClr val="000000"/>
              </a:solidFill>
              <a:latin typeface="+mn-lt"/>
              <a:ea typeface="Times New Roman" panose="02020603050405020304" pitchFamily="18" charset="0"/>
            </a:endParaRPr>
          </a:p>
          <a:p>
            <a:pPr marR="0" lvl="0" algn="l">
              <a:spcBef>
                <a:spcPts val="500"/>
              </a:spcBef>
              <a:spcAft>
                <a:spcPts val="1200"/>
              </a:spcAft>
            </a:pPr>
            <a:r>
              <a:rPr lang="en-US" sz="2600" b="1" dirty="0">
                <a:solidFill>
                  <a:srgbClr val="000000"/>
                </a:solidFill>
                <a:latin typeface="+mn-lt"/>
                <a:ea typeface="Times New Roman" panose="02020603050405020304" pitchFamily="18" charset="0"/>
              </a:rPr>
              <a:t>H</a:t>
            </a:r>
            <a:r>
              <a:rPr lang="en-US" sz="2600" b="1" dirty="0">
                <a:solidFill>
                  <a:srgbClr val="000000"/>
                </a:solidFill>
                <a:effectLst/>
                <a:latin typeface="+mn-lt"/>
                <a:ea typeface="Times New Roman" panose="02020603050405020304" pitchFamily="18" charset="0"/>
              </a:rPr>
              <a:t>uman error #3 </a:t>
            </a:r>
            <a:r>
              <a:rPr lang="en-US" sz="2600" dirty="0">
                <a:solidFill>
                  <a:srgbClr val="000000"/>
                </a:solidFill>
                <a:effectLst/>
                <a:latin typeface="+mn-lt"/>
                <a:ea typeface="Times New Roman" panose="02020603050405020304" pitchFamily="18" charset="0"/>
              </a:rPr>
              <a:t>– the teacher did not secure the exterior door when she went back to the playground nor when she returned from the playground; </a:t>
            </a:r>
            <a:endParaRPr lang="en-US" sz="2600" dirty="0">
              <a:solidFill>
                <a:srgbClr val="000000"/>
              </a:solidFill>
              <a:latin typeface="+mn-lt"/>
              <a:ea typeface="Times New Roman" panose="02020603050405020304" pitchFamily="18" charset="0"/>
            </a:endParaRPr>
          </a:p>
          <a:p>
            <a:pPr marR="0" algn="l"/>
            <a:r>
              <a:rPr lang="en-US" sz="2600" b="1" dirty="0">
                <a:solidFill>
                  <a:srgbClr val="000000"/>
                </a:solidFill>
                <a:latin typeface="+mn-lt"/>
                <a:ea typeface="Times New Roman" panose="02020603050405020304" pitchFamily="18" charset="0"/>
              </a:rPr>
              <a:t>H</a:t>
            </a:r>
            <a:r>
              <a:rPr lang="en-US" sz="2600" b="1" dirty="0">
                <a:solidFill>
                  <a:srgbClr val="000000"/>
                </a:solidFill>
                <a:effectLst/>
                <a:latin typeface="+mn-lt"/>
                <a:ea typeface="Times New Roman" panose="02020603050405020304" pitchFamily="18" charset="0"/>
              </a:rPr>
              <a:t>uman error #4 </a:t>
            </a:r>
            <a:r>
              <a:rPr lang="en-US" sz="2600" dirty="0">
                <a:solidFill>
                  <a:srgbClr val="000000"/>
                </a:solidFill>
                <a:effectLst/>
                <a:latin typeface="+mn-lt"/>
                <a:ea typeface="Times New Roman" panose="02020603050405020304" pitchFamily="18" charset="0"/>
              </a:rPr>
              <a:t>– she did not account for all students when</a:t>
            </a:r>
            <a:r>
              <a:rPr lang="en-US" sz="2600" dirty="0">
                <a:solidFill>
                  <a:srgbClr val="000000"/>
                </a:solidFill>
                <a:latin typeface="+mn-lt"/>
                <a:ea typeface="Times New Roman" panose="02020603050405020304" pitchFamily="18" charset="0"/>
              </a:rPr>
              <a:t> she </a:t>
            </a:r>
            <a:r>
              <a:rPr lang="en-US" sz="2600" dirty="0">
                <a:solidFill>
                  <a:srgbClr val="000000"/>
                </a:solidFill>
                <a:effectLst/>
                <a:latin typeface="+mn-lt"/>
                <a:ea typeface="Times New Roman" panose="02020603050405020304" pitchFamily="18" charset="0"/>
              </a:rPr>
              <a:t>returned from the playground and before leading her class to the cafeteria. </a:t>
            </a:r>
          </a:p>
          <a:p>
            <a:pPr marL="0" marR="0"/>
            <a:endParaRPr lang="en-US" sz="2400" dirty="0">
              <a:effectLst/>
              <a:latin typeface="Calisto MT" panose="0204060305050503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278DFFE-5DE8-D800-3A33-EA0899610428}"/>
              </a:ext>
            </a:extLst>
          </p:cNvPr>
          <p:cNvSpPr txBox="1"/>
          <p:nvPr/>
        </p:nvSpPr>
        <p:spPr>
          <a:xfrm>
            <a:off x="8453539" y="2481830"/>
            <a:ext cx="3597489" cy="3416320"/>
          </a:xfrm>
          <a:prstGeom prst="rect">
            <a:avLst/>
          </a:prstGeom>
          <a:solidFill>
            <a:schemeClr val="accent5">
              <a:lumMod val="50000"/>
            </a:schemeClr>
          </a:solidFill>
        </p:spPr>
        <p:txBody>
          <a:bodyPr wrap="square">
            <a:spAutoFit/>
          </a:bodyPr>
          <a:lstStyle/>
          <a:p>
            <a:pPr marL="0" marR="0" algn="l"/>
            <a:r>
              <a:rPr lang="en-US" sz="2400" b="1" dirty="0">
                <a:solidFill>
                  <a:schemeClr val="bg1"/>
                </a:solidFill>
                <a:effectLst/>
                <a:latin typeface="+mn-lt"/>
                <a:ea typeface="Times New Roman" panose="02020603050405020304" pitchFamily="18" charset="0"/>
              </a:rPr>
              <a:t>In just five minutes, the teacher made at least four human errors that resulted in what outcomes? </a:t>
            </a:r>
          </a:p>
          <a:p>
            <a:pPr marL="457200" marR="0" indent="-457200" algn="l">
              <a:buFont typeface="Arial" panose="020B0604020202020204" pitchFamily="34" charset="0"/>
              <a:buChar char="•"/>
            </a:pPr>
            <a:r>
              <a:rPr lang="en-US" sz="2400" dirty="0">
                <a:solidFill>
                  <a:schemeClr val="bg1"/>
                </a:solidFill>
                <a:effectLst/>
                <a:latin typeface="+mn-lt"/>
                <a:ea typeface="Times New Roman" panose="02020603050405020304" pitchFamily="18" charset="0"/>
              </a:rPr>
              <a:t>A missing student </a:t>
            </a:r>
          </a:p>
          <a:p>
            <a:pPr marL="457200" marR="0" indent="-457200" algn="l">
              <a:buFont typeface="Arial" panose="020B0604020202020204" pitchFamily="34" charset="0"/>
              <a:buChar char="•"/>
            </a:pPr>
            <a:r>
              <a:rPr lang="en-US" sz="2400" dirty="0">
                <a:solidFill>
                  <a:schemeClr val="bg1"/>
                </a:solidFill>
                <a:ea typeface="Times New Roman" panose="02020603050405020304" pitchFamily="18" charset="0"/>
              </a:rPr>
              <a:t>A scho</a:t>
            </a:r>
            <a:r>
              <a:rPr lang="en-US" sz="2400" dirty="0">
                <a:solidFill>
                  <a:schemeClr val="bg1"/>
                </a:solidFill>
                <a:effectLst/>
                <a:latin typeface="+mn-lt"/>
                <a:ea typeface="Times New Roman" panose="02020603050405020304" pitchFamily="18" charset="0"/>
              </a:rPr>
              <a:t>ol left with an unsecured exterior door</a:t>
            </a:r>
          </a:p>
        </p:txBody>
      </p:sp>
    </p:spTree>
    <p:extLst>
      <p:ext uri="{BB962C8B-B14F-4D97-AF65-F5344CB8AC3E}">
        <p14:creationId xmlns:p14="http://schemas.microsoft.com/office/powerpoint/2010/main" val="167729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19321-4CCB-0A03-44B1-4144E1A241EE}"/>
              </a:ext>
            </a:extLst>
          </p:cNvPr>
          <p:cNvPicPr>
            <a:picLocks noChangeAspect="1"/>
          </p:cNvPicPr>
          <p:nvPr/>
        </p:nvPicPr>
        <p:blipFill>
          <a:blip r:embed="rId3"/>
          <a:stretch>
            <a:fillRect/>
          </a:stretch>
        </p:blipFill>
        <p:spPr>
          <a:xfrm>
            <a:off x="-1" y="12432"/>
            <a:ext cx="12214181" cy="6845568"/>
          </a:xfrm>
          <a:prstGeom prst="rect">
            <a:avLst/>
          </a:prstGeom>
        </p:spPr>
      </p:pic>
      <p:sp>
        <p:nvSpPr>
          <p:cNvPr id="3" name="TextBox 2">
            <a:extLst>
              <a:ext uri="{FF2B5EF4-FFF2-40B4-BE49-F238E27FC236}">
                <a16:creationId xmlns:a16="http://schemas.microsoft.com/office/drawing/2014/main" id="{A814B7AD-D2FC-B378-0526-037B8CD44D33}"/>
              </a:ext>
            </a:extLst>
          </p:cNvPr>
          <p:cNvSpPr txBox="1"/>
          <p:nvPr/>
        </p:nvSpPr>
        <p:spPr>
          <a:xfrm>
            <a:off x="761052" y="1731144"/>
            <a:ext cx="10397277" cy="1692771"/>
          </a:xfrm>
          <a:prstGeom prst="rect">
            <a:avLst/>
          </a:prstGeom>
          <a:noFill/>
        </p:spPr>
        <p:txBody>
          <a:bodyPr wrap="square">
            <a:spAutoFit/>
          </a:bodyPr>
          <a:lstStyle/>
          <a:p>
            <a:pPr marL="0" marR="0" algn="l"/>
            <a:endParaRPr lang="en-US" sz="2600" dirty="0">
              <a:solidFill>
                <a:srgbClr val="000000"/>
              </a:solidFill>
              <a:latin typeface="+mn-lt"/>
              <a:ea typeface="Times New Roman" panose="02020603050405020304" pitchFamily="18" charset="0"/>
            </a:endParaRPr>
          </a:p>
          <a:p>
            <a:pPr marL="0" marR="0" algn="l"/>
            <a:r>
              <a:rPr lang="en-US" sz="2600" dirty="0">
                <a:solidFill>
                  <a:srgbClr val="000000"/>
                </a:solidFill>
                <a:effectLst/>
                <a:latin typeface="+mn-lt"/>
                <a:ea typeface="Times New Roman" panose="02020603050405020304" pitchFamily="18" charset="0"/>
              </a:rPr>
              <a:t>The behavior of the teacher is </a:t>
            </a:r>
            <a:r>
              <a:rPr lang="en-US" sz="2600" b="1" i="1" dirty="0">
                <a:solidFill>
                  <a:srgbClr val="000000"/>
                </a:solidFill>
                <a:effectLst/>
                <a:latin typeface="+mn-lt"/>
                <a:ea typeface="Times New Roman" panose="02020603050405020304" pitchFamily="18" charset="0"/>
              </a:rPr>
              <a:t>not random</a:t>
            </a:r>
            <a:r>
              <a:rPr lang="en-US" sz="2600" dirty="0">
                <a:solidFill>
                  <a:srgbClr val="000000"/>
                </a:solidFill>
                <a:effectLst/>
                <a:latin typeface="+mn-lt"/>
                <a:ea typeface="Times New Roman" panose="02020603050405020304" pitchFamily="18" charset="0"/>
              </a:rPr>
              <a:t> and has a </a:t>
            </a:r>
            <a:r>
              <a:rPr lang="en-US" sz="2600" b="1" i="1" dirty="0">
                <a:solidFill>
                  <a:srgbClr val="000000"/>
                </a:solidFill>
                <a:effectLst/>
                <a:latin typeface="+mn-lt"/>
                <a:ea typeface="Times New Roman" panose="02020603050405020304" pitchFamily="18" charset="0"/>
              </a:rPr>
              <a:t>determinant</a:t>
            </a:r>
            <a:r>
              <a:rPr lang="en-US" sz="2600" dirty="0">
                <a:solidFill>
                  <a:srgbClr val="000000"/>
                </a:solidFill>
                <a:effectLst/>
                <a:latin typeface="+mn-lt"/>
                <a:ea typeface="Times New Roman" panose="02020603050405020304" pitchFamily="18" charset="0"/>
              </a:rPr>
              <a:t> (cause) which means there is a purpose for the behavior that is not intended to harm anyone. Is it predictable? </a:t>
            </a:r>
            <a:endParaRPr lang="en-US" sz="2600" dirty="0">
              <a:effectLst/>
              <a:latin typeface="+mn-lt"/>
              <a:ea typeface="Times New Roman" panose="02020603050405020304" pitchFamily="18" charset="0"/>
            </a:endParaRPr>
          </a:p>
        </p:txBody>
      </p:sp>
      <p:sp>
        <p:nvSpPr>
          <p:cNvPr id="5" name="TextBox 4">
            <a:extLst>
              <a:ext uri="{FF2B5EF4-FFF2-40B4-BE49-F238E27FC236}">
                <a16:creationId xmlns:a16="http://schemas.microsoft.com/office/drawing/2014/main" id="{07B467CE-5866-A32B-0CCC-561E0C8B2C13}"/>
              </a:ext>
            </a:extLst>
          </p:cNvPr>
          <p:cNvSpPr txBox="1"/>
          <p:nvPr/>
        </p:nvSpPr>
        <p:spPr>
          <a:xfrm>
            <a:off x="7101589" y="4028340"/>
            <a:ext cx="2944329" cy="1938992"/>
          </a:xfrm>
          <a:prstGeom prst="rect">
            <a:avLst/>
          </a:prstGeom>
          <a:noFill/>
        </p:spPr>
        <p:txBody>
          <a:bodyPr wrap="square" rtlCol="0">
            <a:spAutoFit/>
          </a:bodyPr>
          <a:lstStyle/>
          <a:p>
            <a:pPr algn="ctr"/>
            <a:r>
              <a:rPr lang="en-US" sz="2400" b="1" dirty="0"/>
              <a:t>If it is </a:t>
            </a:r>
          </a:p>
          <a:p>
            <a:pPr algn="ctr"/>
            <a:r>
              <a:rPr lang="en-US" sz="2400" b="1" dirty="0"/>
              <a:t>PREDICTABLE</a:t>
            </a:r>
          </a:p>
          <a:p>
            <a:pPr algn="ctr"/>
            <a:r>
              <a:rPr lang="en-US" sz="2400" b="1" dirty="0"/>
              <a:t>it is</a:t>
            </a:r>
          </a:p>
          <a:p>
            <a:pPr algn="ctr"/>
            <a:r>
              <a:rPr lang="en-US" sz="2400" b="1" dirty="0"/>
              <a:t>PREVENTABLE</a:t>
            </a:r>
          </a:p>
          <a:p>
            <a:pPr algn="ctr"/>
            <a:endParaRPr lang="en-US" sz="2400" b="1" dirty="0"/>
          </a:p>
        </p:txBody>
      </p:sp>
      <p:pic>
        <p:nvPicPr>
          <p:cNvPr id="2" name="Picture 1">
            <a:extLst>
              <a:ext uri="{FF2B5EF4-FFF2-40B4-BE49-F238E27FC236}">
                <a16:creationId xmlns:a16="http://schemas.microsoft.com/office/drawing/2014/main" id="{F0F62852-104A-EF70-E917-D5FF79ACE63C}"/>
              </a:ext>
            </a:extLst>
          </p:cNvPr>
          <p:cNvPicPr>
            <a:picLocks noChangeAspect="1"/>
          </p:cNvPicPr>
          <p:nvPr/>
        </p:nvPicPr>
        <p:blipFill>
          <a:blip r:embed="rId4"/>
          <a:stretch>
            <a:fillRect/>
          </a:stretch>
        </p:blipFill>
        <p:spPr>
          <a:xfrm>
            <a:off x="2357539" y="3581570"/>
            <a:ext cx="3738461" cy="266081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85037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0DF87-2E27-F1CA-808C-07A36B25BC53}"/>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D49D9DAF-F305-ACD6-71A8-223DAB6D7711}"/>
              </a:ext>
            </a:extLst>
          </p:cNvPr>
          <p:cNvSpPr>
            <a:spLocks/>
          </p:cNvSpPr>
          <p:nvPr/>
        </p:nvSpPr>
        <p:spPr bwMode="auto">
          <a:xfrm>
            <a:off x="0" y="1"/>
            <a:ext cx="12192000" cy="6858000"/>
          </a:xfrm>
          <a:prstGeom prst="rect">
            <a:avLst/>
          </a:prstGeom>
          <a:solidFill>
            <a:srgbClr val="7030A0">
              <a:alpha val="32941"/>
            </a:srgbClr>
          </a:solidFill>
          <a:ln>
            <a:noFill/>
          </a:ln>
          <a:extLst>
            <a:ext uri="{91240B29-F687-4f45-9708-019B960494DF}">
              <a14:hiddenLine xmlns:a14="http://schemas.microsoft.com/office/drawing/2010/main" xmlns="" w="25400" cap="flat">
                <a:solidFill>
                  <a:schemeClr val="tx1">
                    <a:alpha val="64999"/>
                  </a:schemeClr>
                </a:solidFill>
                <a:miter lim="800000"/>
                <a:headEnd type="none" w="med" len="med"/>
                <a:tailEnd type="none" w="med" len="med"/>
              </a14:hiddenLine>
            </a:ext>
          </a:extLst>
        </p:spPr>
        <p:txBody>
          <a:bodyPr lIns="0" tIns="0" rIns="0" bIns="0"/>
          <a:lstStyle/>
          <a:p>
            <a:pPr algn="ctr"/>
            <a:endParaRPr lang="en-US" sz="4400" b="1"/>
          </a:p>
        </p:txBody>
      </p:sp>
      <p:pic>
        <p:nvPicPr>
          <p:cNvPr id="5" name="Picture 4">
            <a:extLst>
              <a:ext uri="{FF2B5EF4-FFF2-40B4-BE49-F238E27FC236}">
                <a16:creationId xmlns:a16="http://schemas.microsoft.com/office/drawing/2014/main" id="{CFF3FB7E-80C9-32A8-A6D5-B337841FA0F1}"/>
              </a:ext>
            </a:extLst>
          </p:cNvPr>
          <p:cNvPicPr>
            <a:picLocks noChangeAspect="1"/>
          </p:cNvPicPr>
          <p:nvPr/>
        </p:nvPicPr>
        <p:blipFill>
          <a:blip r:embed="rId3"/>
          <a:stretch>
            <a:fillRect/>
          </a:stretch>
        </p:blipFill>
        <p:spPr>
          <a:xfrm>
            <a:off x="1830788" y="431363"/>
            <a:ext cx="8064774" cy="599527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4008044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79FB77-820B-7CD8-ADAA-9E1F27EE8C5F}"/>
              </a:ext>
            </a:extLst>
          </p:cNvPr>
          <p:cNvPicPr>
            <a:picLocks noChangeAspect="1"/>
          </p:cNvPicPr>
          <p:nvPr/>
        </p:nvPicPr>
        <p:blipFill>
          <a:blip r:embed="rId3"/>
          <a:stretch>
            <a:fillRect/>
          </a:stretch>
        </p:blipFill>
        <p:spPr>
          <a:xfrm>
            <a:off x="-1" y="22066"/>
            <a:ext cx="12191999" cy="6813868"/>
          </a:xfrm>
          <a:prstGeom prst="rect">
            <a:avLst/>
          </a:prstGeom>
        </p:spPr>
      </p:pic>
      <p:sp>
        <p:nvSpPr>
          <p:cNvPr id="6" name="TextBox 5">
            <a:extLst>
              <a:ext uri="{FF2B5EF4-FFF2-40B4-BE49-F238E27FC236}">
                <a16:creationId xmlns:a16="http://schemas.microsoft.com/office/drawing/2014/main" id="{E515A8C0-5E14-4A62-1E31-7F0BF1CC00EA}"/>
              </a:ext>
            </a:extLst>
          </p:cNvPr>
          <p:cNvSpPr txBox="1"/>
          <p:nvPr/>
        </p:nvSpPr>
        <p:spPr>
          <a:xfrm>
            <a:off x="262728" y="1722938"/>
            <a:ext cx="11266663" cy="4093428"/>
          </a:xfrm>
          <a:prstGeom prst="rect">
            <a:avLst/>
          </a:prstGeom>
          <a:noFill/>
        </p:spPr>
        <p:txBody>
          <a:bodyPr wrap="square">
            <a:spAutoFit/>
          </a:bodyPr>
          <a:lstStyle/>
          <a:p>
            <a:pPr algn="ctr"/>
            <a:r>
              <a:rPr lang="en-US" sz="2600" b="1" dirty="0">
                <a:latin typeface="+mn-lt"/>
              </a:rPr>
              <a:t>What do these school-related incidents have in common?*</a:t>
            </a:r>
          </a:p>
          <a:p>
            <a:endParaRPr lang="en-US" sz="2600" b="1" dirty="0">
              <a:latin typeface="+mn-lt"/>
            </a:endParaRPr>
          </a:p>
          <a:p>
            <a:pPr marL="342900" indent="-342900" algn="l">
              <a:buFont typeface="Arial" panose="020B0604020202020204" pitchFamily="34" charset="0"/>
              <a:buChar char="•"/>
            </a:pPr>
            <a:r>
              <a:rPr lang="en-US" sz="2600" dirty="0">
                <a:latin typeface="+mn-lt"/>
              </a:rPr>
              <a:t>An exterior door was propped open by a rock that allowed an intruder to come into the school. Once inside the school he found a classroom door unlocked. The intruder entered the classroom and held students and the teacher hostage.</a:t>
            </a:r>
          </a:p>
          <a:p>
            <a:pPr marL="342900" indent="-342900" algn="l">
              <a:buFont typeface="Arial" panose="020B0604020202020204" pitchFamily="34" charset="0"/>
              <a:buChar char="•"/>
            </a:pPr>
            <a:r>
              <a:rPr lang="en-US" sz="2600" dirty="0">
                <a:latin typeface="+mn-lt"/>
              </a:rPr>
              <a:t>An exterior door was not securely closed and was accessed by a gunman who shot at students and staff members.</a:t>
            </a:r>
          </a:p>
          <a:p>
            <a:pPr marL="342900" indent="-342900" algn="l">
              <a:buFont typeface="Arial" panose="020B0604020202020204" pitchFamily="34" charset="0"/>
              <a:buChar char="•"/>
            </a:pPr>
            <a:r>
              <a:rPr lang="en-US" sz="2600" dirty="0">
                <a:latin typeface="+mn-lt"/>
              </a:rPr>
              <a:t>A classroom door was left open during an intruder alert. The intruder entered the classroom and terrorized students and the teacher.</a:t>
            </a:r>
          </a:p>
        </p:txBody>
      </p:sp>
      <p:sp>
        <p:nvSpPr>
          <p:cNvPr id="2" name="TextBox 1">
            <a:extLst>
              <a:ext uri="{FF2B5EF4-FFF2-40B4-BE49-F238E27FC236}">
                <a16:creationId xmlns:a16="http://schemas.microsoft.com/office/drawing/2014/main" id="{D4D22DD6-883F-66DA-7978-A7B2EAFF0B47}"/>
              </a:ext>
            </a:extLst>
          </p:cNvPr>
          <p:cNvSpPr txBox="1"/>
          <p:nvPr/>
        </p:nvSpPr>
        <p:spPr>
          <a:xfrm>
            <a:off x="577459" y="6572633"/>
            <a:ext cx="11045977" cy="307777"/>
          </a:xfrm>
          <a:prstGeom prst="rect">
            <a:avLst/>
          </a:prstGeom>
          <a:noFill/>
        </p:spPr>
        <p:txBody>
          <a:bodyPr wrap="square">
            <a:spAutoFit/>
          </a:bodyPr>
          <a:lstStyle/>
          <a:p>
            <a:r>
              <a:rPr lang="en-US" sz="1400" dirty="0">
                <a:solidFill>
                  <a:schemeClr val="tx1"/>
                </a:solidFill>
                <a:latin typeface="Calisto MT" panose="02040603050505030304" pitchFamily="18" charset="0"/>
              </a:rPr>
              <a:t>*From state, national, and international police reports, news media, and social media postings</a:t>
            </a:r>
          </a:p>
        </p:txBody>
      </p:sp>
    </p:spTree>
    <p:extLst>
      <p:ext uri="{BB962C8B-B14F-4D97-AF65-F5344CB8AC3E}">
        <p14:creationId xmlns:p14="http://schemas.microsoft.com/office/powerpoint/2010/main" val="352175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BE7735-042C-F30D-108F-966F7DA0B8AC}"/>
              </a:ext>
            </a:extLst>
          </p:cNvPr>
          <p:cNvPicPr>
            <a:picLocks noChangeAspect="1"/>
          </p:cNvPicPr>
          <p:nvPr/>
        </p:nvPicPr>
        <p:blipFill>
          <a:blip r:embed="rId3"/>
          <a:stretch>
            <a:fillRect/>
          </a:stretch>
        </p:blipFill>
        <p:spPr>
          <a:xfrm>
            <a:off x="-1" y="22066"/>
            <a:ext cx="12191999" cy="6813868"/>
          </a:xfrm>
          <a:prstGeom prst="rect">
            <a:avLst/>
          </a:prstGeom>
        </p:spPr>
      </p:pic>
      <p:sp>
        <p:nvSpPr>
          <p:cNvPr id="2" name="TextBox 1">
            <a:extLst>
              <a:ext uri="{FF2B5EF4-FFF2-40B4-BE49-F238E27FC236}">
                <a16:creationId xmlns:a16="http://schemas.microsoft.com/office/drawing/2014/main" id="{B98741F1-8014-4707-C38B-FC481F6DA220}"/>
              </a:ext>
            </a:extLst>
          </p:cNvPr>
          <p:cNvSpPr txBox="1"/>
          <p:nvPr/>
        </p:nvSpPr>
        <p:spPr>
          <a:xfrm>
            <a:off x="245620" y="1779687"/>
            <a:ext cx="11566424" cy="5570756"/>
          </a:xfrm>
          <a:prstGeom prst="rect">
            <a:avLst/>
          </a:prstGeom>
          <a:noFill/>
        </p:spPr>
        <p:txBody>
          <a:bodyPr wrap="square">
            <a:spAutoFit/>
          </a:bodyPr>
          <a:lstStyle/>
          <a:p>
            <a:pPr algn="ctr"/>
            <a:r>
              <a:rPr lang="en-US" sz="2600" b="1" dirty="0">
                <a:latin typeface="+mn-lt"/>
              </a:rPr>
              <a:t>What do these school-related incidents have in common?</a:t>
            </a:r>
          </a:p>
          <a:p>
            <a:pPr algn="ctr"/>
            <a:endParaRPr lang="en-US" sz="2600" b="1" dirty="0">
              <a:latin typeface="+mn-lt"/>
            </a:endParaRPr>
          </a:p>
          <a:p>
            <a:pPr marL="342900" indent="-342900" algn="l">
              <a:buFont typeface="Arial" panose="020B0604020202020204" pitchFamily="34" charset="0"/>
              <a:buChar char="•"/>
            </a:pPr>
            <a:r>
              <a:rPr lang="en-US" sz="2600" dirty="0">
                <a:latin typeface="+mn-lt"/>
              </a:rPr>
              <a:t>An 11-year-old student is chronically bullied. The student’s parents and other students reported the bullying to school leaders who took no action. The student committed suicide in the school restroom.</a:t>
            </a:r>
          </a:p>
          <a:p>
            <a:pPr marL="342900" indent="-342900" algn="l">
              <a:buFont typeface="Arial" panose="020B0604020202020204" pitchFamily="34" charset="0"/>
              <a:buChar char="•"/>
            </a:pPr>
            <a:r>
              <a:rPr lang="en-US" sz="2600" dirty="0">
                <a:latin typeface="+mn-lt"/>
              </a:rPr>
              <a:t>During a school field trip, the school buses made an unscheduled visit to a park. Due to cold weather, the teachers and chaperones remained on the bus while students played outside in the park. A student disappeared and was not found.</a:t>
            </a:r>
          </a:p>
          <a:p>
            <a:pPr marL="342900" indent="-342900">
              <a:buFont typeface="Arial" panose="020B0604020202020204" pitchFamily="34" charset="0"/>
              <a:buChar char="•"/>
            </a:pPr>
            <a:r>
              <a:rPr lang="en-US" sz="2600" dirty="0">
                <a:latin typeface="+mn-lt"/>
              </a:rPr>
              <a:t>A small fire started in a science lab. The fire could not be extinguished because the teacher moved the fire extinguisher. The classroom and one section of the school were severely damaged and two students were injured.</a:t>
            </a:r>
          </a:p>
          <a:p>
            <a:pPr marL="342900" indent="-342900" algn="l">
              <a:buFont typeface="Arial" panose="020B0604020202020204" pitchFamily="34" charset="0"/>
              <a:buChar char="•"/>
            </a:pPr>
            <a:endParaRPr lang="en-US" sz="2600" dirty="0">
              <a:latin typeface="+mn-lt"/>
            </a:endParaRPr>
          </a:p>
          <a:p>
            <a:endParaRPr lang="en-US" dirty="0"/>
          </a:p>
        </p:txBody>
      </p:sp>
    </p:spTree>
    <p:extLst>
      <p:ext uri="{BB962C8B-B14F-4D97-AF65-F5344CB8AC3E}">
        <p14:creationId xmlns:p14="http://schemas.microsoft.com/office/powerpoint/2010/main" val="146821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B8D1F-F8DA-2583-DBFF-5EB4F75454ED}"/>
              </a:ext>
            </a:extLst>
          </p:cNvPr>
          <p:cNvPicPr>
            <a:picLocks noChangeAspect="1"/>
          </p:cNvPicPr>
          <p:nvPr/>
        </p:nvPicPr>
        <p:blipFill>
          <a:blip r:embed="rId3"/>
          <a:stretch>
            <a:fillRect/>
          </a:stretch>
        </p:blipFill>
        <p:spPr>
          <a:xfrm>
            <a:off x="-1" y="12432"/>
            <a:ext cx="12214181" cy="6845568"/>
          </a:xfrm>
          <a:prstGeom prst="rect">
            <a:avLst/>
          </a:prstGeom>
        </p:spPr>
      </p:pic>
      <p:pic>
        <p:nvPicPr>
          <p:cNvPr id="2" name="Picture 1" descr="A burned out office with a lot of furniture&#10;&#10;Description automatically generated with medium confidence">
            <a:extLst>
              <a:ext uri="{FF2B5EF4-FFF2-40B4-BE49-F238E27FC236}">
                <a16:creationId xmlns:a16="http://schemas.microsoft.com/office/drawing/2014/main" id="{0AEB9180-2F43-5DD5-AD93-2D710217C942}"/>
              </a:ext>
            </a:extLst>
          </p:cNvPr>
          <p:cNvPicPr>
            <a:picLocks noChangeAspect="1"/>
          </p:cNvPicPr>
          <p:nvPr/>
        </p:nvPicPr>
        <p:blipFill>
          <a:blip r:embed="rId4"/>
          <a:stretch>
            <a:fillRect/>
          </a:stretch>
        </p:blipFill>
        <p:spPr>
          <a:xfrm>
            <a:off x="3149600" y="1699762"/>
            <a:ext cx="5892800" cy="5031237"/>
          </a:xfrm>
          <a:prstGeom prst="rect">
            <a:avLst/>
          </a:prstGeom>
        </p:spPr>
      </p:pic>
    </p:spTree>
    <p:extLst>
      <p:ext uri="{BB962C8B-B14F-4D97-AF65-F5344CB8AC3E}">
        <p14:creationId xmlns:p14="http://schemas.microsoft.com/office/powerpoint/2010/main" val="279739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B8D1F-F8DA-2583-DBFF-5EB4F75454ED}"/>
              </a:ext>
            </a:extLst>
          </p:cNvPr>
          <p:cNvPicPr>
            <a:picLocks noChangeAspect="1"/>
          </p:cNvPicPr>
          <p:nvPr/>
        </p:nvPicPr>
        <p:blipFill>
          <a:blip r:embed="rId3"/>
          <a:stretch>
            <a:fillRect/>
          </a:stretch>
        </p:blipFill>
        <p:spPr>
          <a:xfrm>
            <a:off x="-1" y="12432"/>
            <a:ext cx="12214181" cy="6845568"/>
          </a:xfrm>
          <a:prstGeom prst="rect">
            <a:avLst/>
          </a:prstGeom>
        </p:spPr>
      </p:pic>
      <p:pic>
        <p:nvPicPr>
          <p:cNvPr id="2" name="Picture 1" descr="A burned out office with a lot of furniture&#10;&#10;Description automatically generated with medium confidence">
            <a:extLst>
              <a:ext uri="{FF2B5EF4-FFF2-40B4-BE49-F238E27FC236}">
                <a16:creationId xmlns:a16="http://schemas.microsoft.com/office/drawing/2014/main" id="{0AEB9180-2F43-5DD5-AD93-2D710217C942}"/>
              </a:ext>
            </a:extLst>
          </p:cNvPr>
          <p:cNvPicPr>
            <a:picLocks noChangeAspect="1"/>
          </p:cNvPicPr>
          <p:nvPr/>
        </p:nvPicPr>
        <p:blipFill>
          <a:blip r:embed="rId4"/>
          <a:stretch>
            <a:fillRect/>
          </a:stretch>
        </p:blipFill>
        <p:spPr>
          <a:xfrm>
            <a:off x="3149600" y="1699762"/>
            <a:ext cx="5892800" cy="5031237"/>
          </a:xfrm>
          <a:prstGeom prst="rect">
            <a:avLst/>
          </a:prstGeom>
        </p:spPr>
      </p:pic>
      <p:sp>
        <p:nvSpPr>
          <p:cNvPr id="4" name="Rectangle 3">
            <a:extLst>
              <a:ext uri="{FF2B5EF4-FFF2-40B4-BE49-F238E27FC236}">
                <a16:creationId xmlns:a16="http://schemas.microsoft.com/office/drawing/2014/main" id="{0B3A3C84-F2E6-8DF7-D232-6C8696C6EC56}"/>
              </a:ext>
            </a:extLst>
          </p:cNvPr>
          <p:cNvSpPr/>
          <p:nvPr/>
        </p:nvSpPr>
        <p:spPr>
          <a:xfrm>
            <a:off x="4521200" y="2112107"/>
            <a:ext cx="406400" cy="9652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95AD0-BC8F-9FF2-5FE5-FDCB734A4BE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1BCE3A-A137-4E2B-B459-6BF3684F6FCF}"/>
              </a:ext>
            </a:extLst>
          </p:cNvPr>
          <p:cNvPicPr>
            <a:picLocks noChangeAspect="1"/>
          </p:cNvPicPr>
          <p:nvPr/>
        </p:nvPicPr>
        <p:blipFill>
          <a:blip r:embed="rId3"/>
          <a:stretch>
            <a:fillRect/>
          </a:stretch>
        </p:blipFill>
        <p:spPr>
          <a:xfrm>
            <a:off x="-1" y="12432"/>
            <a:ext cx="12214181" cy="6845568"/>
          </a:xfrm>
          <a:prstGeom prst="rect">
            <a:avLst/>
          </a:prstGeom>
        </p:spPr>
      </p:pic>
      <p:pic>
        <p:nvPicPr>
          <p:cNvPr id="2" name="Picture 1" descr="A burned out office with a lot of furniture&#10;&#10;Description automatically generated with medium confidence">
            <a:extLst>
              <a:ext uri="{FF2B5EF4-FFF2-40B4-BE49-F238E27FC236}">
                <a16:creationId xmlns:a16="http://schemas.microsoft.com/office/drawing/2014/main" id="{2AD375A1-2A34-D37C-5891-99F58AAD92C2}"/>
              </a:ext>
            </a:extLst>
          </p:cNvPr>
          <p:cNvPicPr>
            <a:picLocks noChangeAspect="1"/>
          </p:cNvPicPr>
          <p:nvPr/>
        </p:nvPicPr>
        <p:blipFill>
          <a:blip r:embed="rId4"/>
          <a:stretch>
            <a:fillRect/>
          </a:stretch>
        </p:blipFill>
        <p:spPr>
          <a:xfrm>
            <a:off x="3149600" y="1699762"/>
            <a:ext cx="5892800" cy="5031237"/>
          </a:xfrm>
          <a:prstGeom prst="rect">
            <a:avLst/>
          </a:prstGeom>
        </p:spPr>
      </p:pic>
      <p:sp>
        <p:nvSpPr>
          <p:cNvPr id="4" name="Rectangle 3">
            <a:extLst>
              <a:ext uri="{FF2B5EF4-FFF2-40B4-BE49-F238E27FC236}">
                <a16:creationId xmlns:a16="http://schemas.microsoft.com/office/drawing/2014/main" id="{4B588F8F-DA0A-17B2-55F1-9CC9F92BEE9E}"/>
              </a:ext>
            </a:extLst>
          </p:cNvPr>
          <p:cNvSpPr/>
          <p:nvPr/>
        </p:nvSpPr>
        <p:spPr>
          <a:xfrm>
            <a:off x="4521200" y="2112107"/>
            <a:ext cx="406400" cy="965200"/>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8281930-A658-0830-CCF3-8EC6C658E6DB}"/>
              </a:ext>
            </a:extLst>
          </p:cNvPr>
          <p:cNvSpPr/>
          <p:nvPr/>
        </p:nvSpPr>
        <p:spPr>
          <a:xfrm rot="20559373">
            <a:off x="1089757" y="2705724"/>
            <a:ext cx="9089020" cy="1446550"/>
          </a:xfrm>
          <a:prstGeom prst="rect">
            <a:avLst/>
          </a:prstGeom>
          <a:solidFill>
            <a:schemeClr val="tx1"/>
          </a:solidFill>
        </p:spPr>
        <p:txBody>
          <a:bodyPr wrap="square" lIns="91440" tIns="45720" rIns="91440" bIns="45720">
            <a:spAutoFit/>
          </a:bodyPr>
          <a:lstStyle/>
          <a:p>
            <a:pPr algn="ctr"/>
            <a:r>
              <a:rPr lang="en-US"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HUMAN ERROR</a:t>
            </a:r>
          </a:p>
        </p:txBody>
      </p:sp>
    </p:spTree>
    <p:extLst>
      <p:ext uri="{BB962C8B-B14F-4D97-AF65-F5344CB8AC3E}">
        <p14:creationId xmlns:p14="http://schemas.microsoft.com/office/powerpoint/2010/main" val="239847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BEC3CC-48C2-0860-FC77-2E93096B60DF}"/>
              </a:ext>
            </a:extLst>
          </p:cNvPr>
          <p:cNvPicPr>
            <a:picLocks noChangeAspect="1"/>
          </p:cNvPicPr>
          <p:nvPr/>
        </p:nvPicPr>
        <p:blipFill>
          <a:blip r:embed="rId3"/>
          <a:stretch>
            <a:fillRect/>
          </a:stretch>
        </p:blipFill>
        <p:spPr>
          <a:xfrm>
            <a:off x="-1" y="-19124"/>
            <a:ext cx="12192001" cy="6896248"/>
          </a:xfrm>
          <a:prstGeom prst="rect">
            <a:avLst/>
          </a:prstGeom>
        </p:spPr>
      </p:pic>
      <p:pic>
        <p:nvPicPr>
          <p:cNvPr id="4" name="Picture 3">
            <a:extLst>
              <a:ext uri="{FF2B5EF4-FFF2-40B4-BE49-F238E27FC236}">
                <a16:creationId xmlns:a16="http://schemas.microsoft.com/office/drawing/2014/main" id="{431308C6-9126-F9D7-D6FC-4687A58687AA}"/>
              </a:ext>
            </a:extLst>
          </p:cNvPr>
          <p:cNvPicPr>
            <a:picLocks noChangeAspect="1"/>
          </p:cNvPicPr>
          <p:nvPr/>
        </p:nvPicPr>
        <p:blipFill rotWithShape="1">
          <a:blip r:embed="rId4"/>
          <a:srcRect t="844"/>
          <a:stretch/>
        </p:blipFill>
        <p:spPr>
          <a:xfrm>
            <a:off x="2891025" y="2445341"/>
            <a:ext cx="6733799" cy="333956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2CA78BD4-D909-AD46-BEAC-44DFB94CA7E6}"/>
              </a:ext>
            </a:extLst>
          </p:cNvPr>
          <p:cNvSpPr txBox="1"/>
          <p:nvPr/>
        </p:nvSpPr>
        <p:spPr>
          <a:xfrm>
            <a:off x="3028949" y="520611"/>
            <a:ext cx="6457950" cy="461665"/>
          </a:xfrm>
          <a:prstGeom prst="rect">
            <a:avLst/>
          </a:prstGeom>
          <a:noFill/>
        </p:spPr>
        <p:txBody>
          <a:bodyPr wrap="square">
            <a:spAutoFit/>
          </a:bodyPr>
          <a:lstStyle/>
          <a:p>
            <a:pPr marL="0" marR="0" algn="ctr"/>
            <a:r>
              <a:rPr lang="en-US" sz="2400" b="1" dirty="0">
                <a:solidFill>
                  <a:srgbClr val="000000"/>
                </a:solidFill>
                <a:effectLst>
                  <a:outerShdw blurRad="38100" dist="38100" dir="2700000" algn="tl">
                    <a:srgbClr val="000000">
                      <a:alpha val="43137"/>
                    </a:srgbClr>
                  </a:outerShdw>
                </a:effectLst>
                <a:latin typeface="Calisto MT" panose="02040603050505030304" pitchFamily="18" charset="0"/>
                <a:ea typeface="Times New Roman" panose="02020603050405020304" pitchFamily="18" charset="0"/>
              </a:rPr>
              <a:t>Human Error Awareness Training</a:t>
            </a:r>
          </a:p>
        </p:txBody>
      </p:sp>
      <p:sp>
        <p:nvSpPr>
          <p:cNvPr id="3" name="Rectangle 2">
            <a:extLst>
              <a:ext uri="{FF2B5EF4-FFF2-40B4-BE49-F238E27FC236}">
                <a16:creationId xmlns:a16="http://schemas.microsoft.com/office/drawing/2014/main" id="{CB5F8F2B-94B2-0E0F-CEEA-D3850C82D1EA}"/>
              </a:ext>
            </a:extLst>
          </p:cNvPr>
          <p:cNvSpPr/>
          <p:nvPr/>
        </p:nvSpPr>
        <p:spPr>
          <a:xfrm>
            <a:off x="323849" y="1647406"/>
            <a:ext cx="3148491"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Practices</a:t>
            </a:r>
          </a:p>
        </p:txBody>
      </p:sp>
      <p:sp>
        <p:nvSpPr>
          <p:cNvPr id="5" name="Rectangle 4">
            <a:extLst>
              <a:ext uri="{FF2B5EF4-FFF2-40B4-BE49-F238E27FC236}">
                <a16:creationId xmlns:a16="http://schemas.microsoft.com/office/drawing/2014/main" id="{1A79432F-17B1-2AF1-29F0-11D7F0F03FC7}"/>
              </a:ext>
            </a:extLst>
          </p:cNvPr>
          <p:cNvSpPr/>
          <p:nvPr/>
        </p:nvSpPr>
        <p:spPr>
          <a:xfrm>
            <a:off x="323849" y="5761996"/>
            <a:ext cx="3747501"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Technology</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Rectangle 6">
            <a:extLst>
              <a:ext uri="{FF2B5EF4-FFF2-40B4-BE49-F238E27FC236}">
                <a16:creationId xmlns:a16="http://schemas.microsoft.com/office/drawing/2014/main" id="{E0007E97-2B06-36BA-3444-6EBC85F7AAC0}"/>
              </a:ext>
            </a:extLst>
          </p:cNvPr>
          <p:cNvSpPr/>
          <p:nvPr/>
        </p:nvSpPr>
        <p:spPr>
          <a:xfrm>
            <a:off x="9023734" y="1584709"/>
            <a:ext cx="2678747"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Policies</a:t>
            </a:r>
          </a:p>
        </p:txBody>
      </p:sp>
      <p:sp>
        <p:nvSpPr>
          <p:cNvPr id="8" name="Rectangle 7">
            <a:extLst>
              <a:ext uri="{FF2B5EF4-FFF2-40B4-BE49-F238E27FC236}">
                <a16:creationId xmlns:a16="http://schemas.microsoft.com/office/drawing/2014/main" id="{E64761D8-2956-0FC2-A0FB-65D81B9F8296}"/>
              </a:ext>
            </a:extLst>
          </p:cNvPr>
          <p:cNvSpPr/>
          <p:nvPr/>
        </p:nvSpPr>
        <p:spPr>
          <a:xfrm>
            <a:off x="8391686" y="5731829"/>
            <a:ext cx="380443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Procedures</a:t>
            </a:r>
          </a:p>
        </p:txBody>
      </p:sp>
    </p:spTree>
    <p:extLst>
      <p:ext uri="{BB962C8B-B14F-4D97-AF65-F5344CB8AC3E}">
        <p14:creationId xmlns:p14="http://schemas.microsoft.com/office/powerpoint/2010/main" val="225986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CE9E8-A9D5-878B-7452-841F3A1E26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01C4ED4-5C2B-D214-32C7-93C5B6F981DE}"/>
              </a:ext>
            </a:extLst>
          </p:cNvPr>
          <p:cNvPicPr>
            <a:picLocks noChangeAspect="1"/>
          </p:cNvPicPr>
          <p:nvPr/>
        </p:nvPicPr>
        <p:blipFill>
          <a:blip r:embed="rId3"/>
          <a:srcRect t="25673"/>
          <a:stretch/>
        </p:blipFill>
        <p:spPr>
          <a:xfrm>
            <a:off x="0" y="0"/>
            <a:ext cx="12192001" cy="6858000"/>
          </a:xfrm>
          <a:prstGeom prst="rect">
            <a:avLst/>
          </a:prstGeom>
        </p:spPr>
      </p:pic>
      <p:pic>
        <p:nvPicPr>
          <p:cNvPr id="8" name="Picture 7">
            <a:extLst>
              <a:ext uri="{FF2B5EF4-FFF2-40B4-BE49-F238E27FC236}">
                <a16:creationId xmlns:a16="http://schemas.microsoft.com/office/drawing/2014/main" id="{37120CC1-D88C-EC3F-054C-76415DF88D51}"/>
              </a:ext>
            </a:extLst>
          </p:cNvPr>
          <p:cNvPicPr>
            <a:picLocks noChangeAspect="1"/>
          </p:cNvPicPr>
          <p:nvPr/>
        </p:nvPicPr>
        <p:blipFill>
          <a:blip r:embed="rId4"/>
          <a:srcRect t="1229"/>
          <a:stretch/>
        </p:blipFill>
        <p:spPr>
          <a:xfrm>
            <a:off x="1656522" y="259966"/>
            <a:ext cx="8587408" cy="6284426"/>
          </a:xfrm>
          <a:prstGeom prst="rect">
            <a:avLst/>
          </a:prstGeom>
          <a:ln>
            <a:noFill/>
          </a:ln>
          <a:effectLst>
            <a:softEdge rad="112500"/>
          </a:effectLst>
        </p:spPr>
      </p:pic>
      <p:sp>
        <p:nvSpPr>
          <p:cNvPr id="3" name="Rectangle 2">
            <a:extLst>
              <a:ext uri="{FF2B5EF4-FFF2-40B4-BE49-F238E27FC236}">
                <a16:creationId xmlns:a16="http://schemas.microsoft.com/office/drawing/2014/main" id="{BE5A69C2-4441-36B1-B45D-92A6F95A2E43}"/>
              </a:ext>
            </a:extLst>
          </p:cNvPr>
          <p:cNvSpPr/>
          <p:nvPr/>
        </p:nvSpPr>
        <p:spPr>
          <a:xfrm>
            <a:off x="152400" y="152400"/>
            <a:ext cx="11925300" cy="6553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89E603-C7A7-008A-6EE7-F1D9B9AC2E5D}"/>
              </a:ext>
            </a:extLst>
          </p:cNvPr>
          <p:cNvSpPr txBox="1"/>
          <p:nvPr/>
        </p:nvSpPr>
        <p:spPr>
          <a:xfrm>
            <a:off x="1948070" y="5592417"/>
            <a:ext cx="2279373" cy="461665"/>
          </a:xfrm>
          <a:prstGeom prst="rect">
            <a:avLst/>
          </a:prstGeom>
          <a:noFill/>
        </p:spPr>
        <p:txBody>
          <a:bodyPr wrap="square" rtlCol="0">
            <a:spAutoFit/>
          </a:bodyPr>
          <a:lstStyle/>
          <a:p>
            <a:r>
              <a:rPr lang="en-US" sz="2400" dirty="0"/>
              <a:t>Human Error</a:t>
            </a:r>
          </a:p>
        </p:txBody>
      </p:sp>
      <p:cxnSp>
        <p:nvCxnSpPr>
          <p:cNvPr id="10" name="Straight Arrow Connector 9">
            <a:extLst>
              <a:ext uri="{FF2B5EF4-FFF2-40B4-BE49-F238E27FC236}">
                <a16:creationId xmlns:a16="http://schemas.microsoft.com/office/drawing/2014/main" id="{3C0E94BF-0137-C2D6-CE1F-E41381177994}"/>
              </a:ext>
            </a:extLst>
          </p:cNvPr>
          <p:cNvCxnSpPr/>
          <p:nvPr/>
        </p:nvCxnSpPr>
        <p:spPr>
          <a:xfrm>
            <a:off x="2093843" y="5473148"/>
            <a:ext cx="1484244" cy="0"/>
          </a:xfrm>
          <a:prstGeom prst="straightConnector1">
            <a:avLst/>
          </a:prstGeom>
          <a:ln w="76200">
            <a:solidFill>
              <a:schemeClr val="accent5">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417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4F1687-2F67-B044-4A41-0B5DCAFF00AF}"/>
              </a:ext>
            </a:extLst>
          </p:cNvPr>
          <p:cNvPicPr>
            <a:picLocks noChangeAspect="1"/>
          </p:cNvPicPr>
          <p:nvPr/>
        </p:nvPicPr>
        <p:blipFill>
          <a:blip r:embed="rId3"/>
          <a:srcRect t="25673"/>
          <a:stretch/>
        </p:blipFill>
        <p:spPr>
          <a:xfrm>
            <a:off x="0" y="0"/>
            <a:ext cx="12192001" cy="6858000"/>
          </a:xfrm>
          <a:prstGeom prst="rect">
            <a:avLst/>
          </a:prstGeom>
        </p:spPr>
      </p:pic>
      <p:pic>
        <p:nvPicPr>
          <p:cNvPr id="2" name="Picture 2" descr="Project 246: School UPVC Door Installation - Waller Building &amp; Glazing ...">
            <a:extLst>
              <a:ext uri="{FF2B5EF4-FFF2-40B4-BE49-F238E27FC236}">
                <a16:creationId xmlns:a16="http://schemas.microsoft.com/office/drawing/2014/main" id="{884ABB5D-C2F0-0CE1-0649-ACDCFDB0C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9562" y="340891"/>
            <a:ext cx="3307142" cy="49676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DE00EB-2939-E6FA-7E63-FFE5E672DD34}"/>
              </a:ext>
            </a:extLst>
          </p:cNvPr>
          <p:cNvPicPr>
            <a:picLocks noChangeAspect="1"/>
          </p:cNvPicPr>
          <p:nvPr/>
        </p:nvPicPr>
        <p:blipFill>
          <a:blip r:embed="rId5"/>
          <a:srcRect t="1229"/>
          <a:stretch/>
        </p:blipFill>
        <p:spPr>
          <a:xfrm>
            <a:off x="279672" y="3790121"/>
            <a:ext cx="4288173" cy="2994560"/>
          </a:xfrm>
          <a:prstGeom prst="rect">
            <a:avLst/>
          </a:prstGeom>
          <a:ln>
            <a:noFill/>
          </a:ln>
          <a:effectLst>
            <a:softEdge rad="112500"/>
          </a:effectLst>
        </p:spPr>
      </p:pic>
      <p:pic>
        <p:nvPicPr>
          <p:cNvPr id="4" name="Picture 3">
            <a:extLst>
              <a:ext uri="{FF2B5EF4-FFF2-40B4-BE49-F238E27FC236}">
                <a16:creationId xmlns:a16="http://schemas.microsoft.com/office/drawing/2014/main" id="{E2745EA9-7010-8E48-FB11-5FA6843FE521}"/>
              </a:ext>
            </a:extLst>
          </p:cNvPr>
          <p:cNvPicPr>
            <a:picLocks noChangeAspect="1"/>
          </p:cNvPicPr>
          <p:nvPr/>
        </p:nvPicPr>
        <p:blipFill>
          <a:blip r:embed="rId5"/>
          <a:srcRect t="1229"/>
          <a:stretch/>
        </p:blipFill>
        <p:spPr>
          <a:xfrm>
            <a:off x="4493334" y="340891"/>
            <a:ext cx="3970781" cy="2905892"/>
          </a:xfrm>
          <a:prstGeom prst="rect">
            <a:avLst/>
          </a:prstGeom>
          <a:ln>
            <a:noFill/>
          </a:ln>
          <a:effectLst>
            <a:softEdge rad="112500"/>
          </a:effectLst>
        </p:spPr>
      </p:pic>
      <p:pic>
        <p:nvPicPr>
          <p:cNvPr id="7" name="Picture 6">
            <a:extLst>
              <a:ext uri="{FF2B5EF4-FFF2-40B4-BE49-F238E27FC236}">
                <a16:creationId xmlns:a16="http://schemas.microsoft.com/office/drawing/2014/main" id="{A41FCB05-D840-403E-E77E-5722F9D84C3A}"/>
              </a:ext>
            </a:extLst>
          </p:cNvPr>
          <p:cNvPicPr>
            <a:picLocks noChangeAspect="1"/>
          </p:cNvPicPr>
          <p:nvPr/>
        </p:nvPicPr>
        <p:blipFill>
          <a:blip r:embed="rId5"/>
          <a:srcRect t="1229"/>
          <a:stretch/>
        </p:blipFill>
        <p:spPr>
          <a:xfrm>
            <a:off x="8178579" y="4435677"/>
            <a:ext cx="3629108" cy="2441483"/>
          </a:xfrm>
          <a:prstGeom prst="rect">
            <a:avLst/>
          </a:prstGeom>
          <a:ln>
            <a:noFill/>
          </a:ln>
          <a:effectLst>
            <a:softEdge rad="112500"/>
          </a:effectLst>
        </p:spPr>
      </p:pic>
      <p:pic>
        <p:nvPicPr>
          <p:cNvPr id="8" name="Picture 2" descr="http://www.ehss.vt.edu/images/HCM%20shower%20blocked.jpg">
            <a:extLst>
              <a:ext uri="{FF2B5EF4-FFF2-40B4-BE49-F238E27FC236}">
                <a16:creationId xmlns:a16="http://schemas.microsoft.com/office/drawing/2014/main" id="{7420F42D-564B-8009-76C5-A842C3ADC573}"/>
              </a:ext>
            </a:extLst>
          </p:cNvPr>
          <p:cNvPicPr>
            <a:picLocks noChangeAspect="1" noChangeArrowheads="1"/>
          </p:cNvPicPr>
          <p:nvPr/>
        </p:nvPicPr>
        <p:blipFill>
          <a:blip r:embed="rId6"/>
          <a:srcRect/>
          <a:stretch>
            <a:fillRect/>
          </a:stretch>
        </p:blipFill>
        <p:spPr bwMode="auto">
          <a:xfrm>
            <a:off x="92307" y="340891"/>
            <a:ext cx="4710425" cy="3638427"/>
          </a:xfrm>
          <a:prstGeom prst="rect">
            <a:avLst/>
          </a:prstGeom>
          <a:ln>
            <a:noFill/>
          </a:ln>
          <a:effectLst>
            <a:softEdge rad="112500"/>
          </a:effectLst>
        </p:spPr>
      </p:pic>
      <p:pic>
        <p:nvPicPr>
          <p:cNvPr id="9" name="Picture 8">
            <a:extLst>
              <a:ext uri="{FF2B5EF4-FFF2-40B4-BE49-F238E27FC236}">
                <a16:creationId xmlns:a16="http://schemas.microsoft.com/office/drawing/2014/main" id="{2C261206-676B-EEC9-49AD-48177CE34AC9}"/>
              </a:ext>
            </a:extLst>
          </p:cNvPr>
          <p:cNvPicPr>
            <a:picLocks noChangeAspect="1"/>
          </p:cNvPicPr>
          <p:nvPr/>
        </p:nvPicPr>
        <p:blipFill>
          <a:blip r:embed="rId7"/>
          <a:stretch>
            <a:fillRect/>
          </a:stretch>
        </p:blipFill>
        <p:spPr>
          <a:xfrm>
            <a:off x="4567846" y="3230780"/>
            <a:ext cx="3896269" cy="3353268"/>
          </a:xfrm>
          <a:prstGeom prst="rect">
            <a:avLst/>
          </a:prstGeom>
          <a:ln>
            <a:noFill/>
          </a:ln>
          <a:effectLst>
            <a:softEdge rad="112500"/>
          </a:effectLst>
        </p:spPr>
      </p:pic>
    </p:spTree>
    <p:extLst>
      <p:ext uri="{BB962C8B-B14F-4D97-AF65-F5344CB8AC3E}">
        <p14:creationId xmlns:p14="http://schemas.microsoft.com/office/powerpoint/2010/main" val="21931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D12E7-E3B2-ABDE-884B-FAB397EED400}"/>
              </a:ext>
            </a:extLst>
          </p:cNvPr>
          <p:cNvPicPr>
            <a:picLocks noChangeAspect="1"/>
          </p:cNvPicPr>
          <p:nvPr/>
        </p:nvPicPr>
        <p:blipFill>
          <a:blip r:embed="rId3"/>
          <a:stretch>
            <a:fillRect/>
          </a:stretch>
        </p:blipFill>
        <p:spPr>
          <a:xfrm>
            <a:off x="-1" y="-19124"/>
            <a:ext cx="12192001" cy="6896248"/>
          </a:xfrm>
          <a:prstGeom prst="rect">
            <a:avLst/>
          </a:prstGeom>
        </p:spPr>
      </p:pic>
      <p:sp>
        <p:nvSpPr>
          <p:cNvPr id="3" name="TextBox 2">
            <a:extLst>
              <a:ext uri="{FF2B5EF4-FFF2-40B4-BE49-F238E27FC236}">
                <a16:creationId xmlns:a16="http://schemas.microsoft.com/office/drawing/2014/main" id="{A023C1F4-72ED-E2D5-9B27-AE157BCF3166}"/>
              </a:ext>
            </a:extLst>
          </p:cNvPr>
          <p:cNvSpPr txBox="1"/>
          <p:nvPr/>
        </p:nvSpPr>
        <p:spPr>
          <a:xfrm>
            <a:off x="5270116" y="1736229"/>
            <a:ext cx="5972500" cy="1692771"/>
          </a:xfrm>
          <a:prstGeom prst="rect">
            <a:avLst/>
          </a:prstGeom>
          <a:noFill/>
        </p:spPr>
        <p:txBody>
          <a:bodyPr wrap="square">
            <a:spAutoFit/>
          </a:bodyPr>
          <a:lstStyle/>
          <a:p>
            <a:pPr algn="ctr"/>
            <a:r>
              <a:rPr lang="en-US" sz="2600" dirty="0">
                <a:latin typeface="+mn-lt"/>
              </a:rPr>
              <a:t>Human error is endemic, which like the flu means that it is without a doubt going to occur, but the question is - </a:t>
            </a:r>
          </a:p>
          <a:p>
            <a:pPr algn="ctr"/>
            <a:r>
              <a:rPr lang="en-US" sz="2600" b="1" i="1" dirty="0">
                <a:effectLst>
                  <a:outerShdw blurRad="38100" dist="38100" dir="2700000" algn="tl">
                    <a:srgbClr val="000000">
                      <a:alpha val="43137"/>
                    </a:srgbClr>
                  </a:outerShdw>
                </a:effectLst>
                <a:latin typeface="+mn-lt"/>
              </a:rPr>
              <a:t>can we manage it</a:t>
            </a:r>
            <a:r>
              <a:rPr lang="en-US" sz="2600" dirty="0">
                <a:latin typeface="+mn-lt"/>
              </a:rPr>
              <a:t>? </a:t>
            </a:r>
          </a:p>
        </p:txBody>
      </p:sp>
      <p:pic>
        <p:nvPicPr>
          <p:cNvPr id="7" name="Picture 6">
            <a:extLst>
              <a:ext uri="{FF2B5EF4-FFF2-40B4-BE49-F238E27FC236}">
                <a16:creationId xmlns:a16="http://schemas.microsoft.com/office/drawing/2014/main" id="{3409551D-76D7-04D4-640B-5258998AAE34}"/>
              </a:ext>
            </a:extLst>
          </p:cNvPr>
          <p:cNvPicPr>
            <a:picLocks noChangeAspect="1"/>
          </p:cNvPicPr>
          <p:nvPr/>
        </p:nvPicPr>
        <p:blipFill>
          <a:blip r:embed="rId4"/>
          <a:stretch>
            <a:fillRect/>
          </a:stretch>
        </p:blipFill>
        <p:spPr>
          <a:xfrm>
            <a:off x="1266093" y="4689690"/>
            <a:ext cx="2938314" cy="161521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449FF95C-13BF-5B69-35EE-26F3C18FD7A6}"/>
              </a:ext>
            </a:extLst>
          </p:cNvPr>
          <p:cNvSpPr txBox="1"/>
          <p:nvPr/>
        </p:nvSpPr>
        <p:spPr>
          <a:xfrm>
            <a:off x="5502642" y="3706512"/>
            <a:ext cx="5646854" cy="2893100"/>
          </a:xfrm>
          <a:prstGeom prst="rect">
            <a:avLst/>
          </a:prstGeom>
          <a:solidFill>
            <a:srgbClr val="7030A0"/>
          </a:solidFill>
          <a:effectLst>
            <a:outerShdw blurRad="50800" dist="38100" dir="2700000" algn="tl" rotWithShape="0">
              <a:prstClr val="black">
                <a:alpha val="40000"/>
              </a:prstClr>
            </a:outerShdw>
          </a:effectLst>
        </p:spPr>
        <p:txBody>
          <a:bodyPr wrap="square" rtlCol="0">
            <a:spAutoFit/>
          </a:bodyPr>
          <a:lstStyle/>
          <a:p>
            <a:r>
              <a:rPr lang="en-US" sz="2600" b="1" dirty="0">
                <a:solidFill>
                  <a:schemeClr val="bg1"/>
                </a:solidFill>
                <a:latin typeface="+mn-lt"/>
              </a:rPr>
              <a:t>Human error can be managed: </a:t>
            </a:r>
          </a:p>
          <a:p>
            <a:pPr marL="457200" indent="-457200" algn="l">
              <a:buFont typeface="Arial" panose="020B0604020202020204" pitchFamily="34" charset="0"/>
              <a:buChar char="•"/>
            </a:pPr>
            <a:r>
              <a:rPr lang="en-US" sz="2600" dirty="0">
                <a:solidFill>
                  <a:schemeClr val="bg1"/>
                </a:solidFill>
                <a:latin typeface="+mn-lt"/>
              </a:rPr>
              <a:t>If we accept that it exist</a:t>
            </a:r>
          </a:p>
          <a:p>
            <a:pPr marL="457200" indent="-457200" algn="l">
              <a:buFont typeface="Arial" panose="020B0604020202020204" pitchFamily="34" charset="0"/>
              <a:buChar char="•"/>
            </a:pPr>
            <a:r>
              <a:rPr lang="en-US" sz="2600" dirty="0">
                <a:solidFill>
                  <a:schemeClr val="bg1"/>
                </a:solidFill>
                <a:latin typeface="+mn-lt"/>
              </a:rPr>
              <a:t>If we realize that it can jeopardize even the best technology, policies, and practices, and </a:t>
            </a:r>
          </a:p>
          <a:p>
            <a:pPr marL="457200" indent="-457200" algn="l">
              <a:buFont typeface="Arial" panose="020B0604020202020204" pitchFamily="34" charset="0"/>
              <a:buChar char="•"/>
            </a:pPr>
            <a:r>
              <a:rPr lang="en-US" sz="2600" dirty="0">
                <a:solidFill>
                  <a:schemeClr val="bg1"/>
                </a:solidFill>
                <a:latin typeface="+mn-lt"/>
              </a:rPr>
              <a:t>If we train staff to be aware of human error</a:t>
            </a:r>
          </a:p>
        </p:txBody>
      </p:sp>
      <p:pic>
        <p:nvPicPr>
          <p:cNvPr id="2" name="Picture 1">
            <a:extLst>
              <a:ext uri="{FF2B5EF4-FFF2-40B4-BE49-F238E27FC236}">
                <a16:creationId xmlns:a16="http://schemas.microsoft.com/office/drawing/2014/main" id="{A6F99B9A-EF50-C396-75F4-043A12E18229}"/>
              </a:ext>
            </a:extLst>
          </p:cNvPr>
          <p:cNvPicPr>
            <a:picLocks noChangeAspect="1"/>
          </p:cNvPicPr>
          <p:nvPr/>
        </p:nvPicPr>
        <p:blipFill>
          <a:blip r:embed="rId5"/>
          <a:stretch>
            <a:fillRect/>
          </a:stretch>
        </p:blipFill>
        <p:spPr>
          <a:xfrm>
            <a:off x="1384453" y="2117739"/>
            <a:ext cx="2733735" cy="20503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418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C92F8-AC48-C74C-C572-2F85CACC5FE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982E3F3-E23C-A4BB-9E7B-16BDE51C965D}"/>
              </a:ext>
            </a:extLst>
          </p:cNvPr>
          <p:cNvPicPr>
            <a:picLocks noChangeAspect="1"/>
          </p:cNvPicPr>
          <p:nvPr/>
        </p:nvPicPr>
        <p:blipFill>
          <a:blip r:embed="rId3"/>
          <a:stretch>
            <a:fillRect/>
          </a:stretch>
        </p:blipFill>
        <p:spPr>
          <a:xfrm>
            <a:off x="-1" y="-19124"/>
            <a:ext cx="12192001" cy="6896248"/>
          </a:xfrm>
          <a:prstGeom prst="rect">
            <a:avLst/>
          </a:prstGeom>
        </p:spPr>
      </p:pic>
      <p:sp>
        <p:nvSpPr>
          <p:cNvPr id="3" name="TextBox 2">
            <a:extLst>
              <a:ext uri="{FF2B5EF4-FFF2-40B4-BE49-F238E27FC236}">
                <a16:creationId xmlns:a16="http://schemas.microsoft.com/office/drawing/2014/main" id="{D417FDC1-52BD-789F-2613-C98AEDB44937}"/>
              </a:ext>
            </a:extLst>
          </p:cNvPr>
          <p:cNvSpPr txBox="1"/>
          <p:nvPr/>
        </p:nvSpPr>
        <p:spPr>
          <a:xfrm>
            <a:off x="6095999" y="1367924"/>
            <a:ext cx="5313485" cy="2215991"/>
          </a:xfrm>
          <a:prstGeom prst="rect">
            <a:avLst/>
          </a:prstGeom>
          <a:noFill/>
        </p:spPr>
        <p:txBody>
          <a:bodyPr wrap="square">
            <a:spAutoFit/>
          </a:bodyPr>
          <a:lstStyle/>
          <a:p>
            <a:pPr algn="l"/>
            <a:endParaRPr lang="en-US" sz="2600" b="0" i="0" dirty="0">
              <a:solidFill>
                <a:srgbClr val="141414"/>
              </a:solidFill>
              <a:latin typeface="+mn-lt"/>
            </a:endParaRPr>
          </a:p>
          <a:p>
            <a:pPr algn="l"/>
            <a:r>
              <a:rPr lang="en-US" sz="2800" b="0" i="0" dirty="0">
                <a:solidFill>
                  <a:srgbClr val="141414"/>
                </a:solidFill>
                <a:latin typeface="+mn-lt"/>
              </a:rPr>
              <a:t>It is human nature to </a:t>
            </a:r>
            <a:r>
              <a:rPr lang="en-US" sz="2800" b="1" i="1" dirty="0">
                <a:solidFill>
                  <a:srgbClr val="141414"/>
                </a:solidFill>
                <a:latin typeface="+mn-lt"/>
              </a:rPr>
              <a:t>drift away from procedural compliance </a:t>
            </a:r>
            <a:r>
              <a:rPr lang="en-US" sz="2800" b="0" i="0" dirty="0">
                <a:solidFill>
                  <a:srgbClr val="141414"/>
                </a:solidFill>
                <a:latin typeface="+mn-lt"/>
              </a:rPr>
              <a:t>and to </a:t>
            </a:r>
            <a:r>
              <a:rPr lang="en-US" sz="2800" b="1" i="1" dirty="0">
                <a:solidFill>
                  <a:srgbClr val="141414"/>
                </a:solidFill>
                <a:latin typeface="+mn-lt"/>
              </a:rPr>
              <a:t>develop unsafe habits</a:t>
            </a:r>
            <a:r>
              <a:rPr lang="en-US" sz="2800" b="0" i="0" dirty="0">
                <a:solidFill>
                  <a:srgbClr val="141414"/>
                </a:solidFill>
                <a:latin typeface="+mn-lt"/>
              </a:rPr>
              <a:t> for which we fail to see risks.</a:t>
            </a:r>
          </a:p>
        </p:txBody>
      </p:sp>
      <p:pic>
        <p:nvPicPr>
          <p:cNvPr id="8" name="Picture 7">
            <a:extLst>
              <a:ext uri="{FF2B5EF4-FFF2-40B4-BE49-F238E27FC236}">
                <a16:creationId xmlns:a16="http://schemas.microsoft.com/office/drawing/2014/main" id="{9B74331A-FD38-DAA3-90E9-47A9087B4C8D}"/>
              </a:ext>
            </a:extLst>
          </p:cNvPr>
          <p:cNvPicPr>
            <a:picLocks noChangeAspect="1"/>
          </p:cNvPicPr>
          <p:nvPr/>
        </p:nvPicPr>
        <p:blipFill>
          <a:blip r:embed="rId4"/>
          <a:stretch>
            <a:fillRect/>
          </a:stretch>
        </p:blipFill>
        <p:spPr>
          <a:xfrm>
            <a:off x="93449" y="2055533"/>
            <a:ext cx="5871629" cy="399842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A4FC0298-401B-3EA3-ABC2-E1AFE6B7CC9D}"/>
              </a:ext>
            </a:extLst>
          </p:cNvPr>
          <p:cNvSpPr txBox="1"/>
          <p:nvPr/>
        </p:nvSpPr>
        <p:spPr>
          <a:xfrm>
            <a:off x="6095999" y="3678141"/>
            <a:ext cx="6002552" cy="3693319"/>
          </a:xfrm>
          <a:prstGeom prst="rect">
            <a:avLst/>
          </a:prstGeom>
          <a:noFill/>
        </p:spPr>
        <p:txBody>
          <a:bodyPr wrap="square">
            <a:spAutoFit/>
          </a:bodyPr>
          <a:lstStyle/>
          <a:p>
            <a:pPr algn="l"/>
            <a:r>
              <a:rPr lang="en-US" sz="2600" b="0" i="0" dirty="0">
                <a:solidFill>
                  <a:srgbClr val="141414"/>
                </a:solidFill>
                <a:effectLst/>
                <a:latin typeface="+mn-lt"/>
              </a:rPr>
              <a:t>Human behavior runs counter to safety</a:t>
            </a:r>
            <a:r>
              <a:rPr lang="en-US" sz="2600" dirty="0">
                <a:solidFill>
                  <a:srgbClr val="141414"/>
                </a:solidFill>
              </a:rPr>
              <a:t>:</a:t>
            </a:r>
          </a:p>
          <a:p>
            <a:pPr marL="800100" lvl="1" indent="-342900">
              <a:buFont typeface="Arial" panose="020B0604020202020204" pitchFamily="34" charset="0"/>
              <a:buChar char="•"/>
            </a:pPr>
            <a:r>
              <a:rPr lang="en-US" sz="2600" b="1" i="0" dirty="0">
                <a:solidFill>
                  <a:srgbClr val="141414"/>
                </a:solidFill>
                <a:latin typeface="+mn-lt"/>
              </a:rPr>
              <a:t>Shortcuts to </a:t>
            </a:r>
            <a:r>
              <a:rPr lang="en-US" sz="2600" b="1" i="0" dirty="0">
                <a:solidFill>
                  <a:srgbClr val="141414"/>
                </a:solidFill>
              </a:rPr>
              <a:t>save time</a:t>
            </a:r>
            <a:endParaRPr lang="en-US" sz="2600" b="1" dirty="0">
              <a:solidFill>
                <a:srgbClr val="141414"/>
              </a:solidFill>
            </a:endParaRPr>
          </a:p>
          <a:p>
            <a:pPr marL="800100" lvl="1" indent="-342900">
              <a:buFont typeface="Arial" panose="020B0604020202020204" pitchFamily="34" charset="0"/>
              <a:buChar char="•"/>
            </a:pPr>
            <a:r>
              <a:rPr lang="en-US" sz="2600" b="1" i="0" dirty="0">
                <a:solidFill>
                  <a:srgbClr val="141414"/>
                </a:solidFill>
              </a:rPr>
              <a:t>Perception of safety</a:t>
            </a:r>
          </a:p>
          <a:p>
            <a:pPr marL="1371600" lvl="2" indent="-457200">
              <a:buFont typeface="Courier New" panose="02070309020205020404" pitchFamily="49" charset="0"/>
              <a:buChar char="o"/>
            </a:pPr>
            <a:r>
              <a:rPr lang="en-US" sz="2600" i="1" dirty="0">
                <a:solidFill>
                  <a:srgbClr val="141414"/>
                </a:solidFill>
              </a:rPr>
              <a:t>“It’s never happened here.”</a:t>
            </a:r>
          </a:p>
          <a:p>
            <a:pPr marL="1371600" lvl="2" indent="-457200">
              <a:buFont typeface="Courier New" panose="02070309020205020404" pitchFamily="49" charset="0"/>
              <a:buChar char="o"/>
            </a:pPr>
            <a:r>
              <a:rPr lang="en-US" sz="2600" i="1" dirty="0">
                <a:solidFill>
                  <a:srgbClr val="141414"/>
                </a:solidFill>
              </a:rPr>
              <a:t>“That doesn’t apply to me.”</a:t>
            </a:r>
          </a:p>
          <a:p>
            <a:pPr marL="1371600" lvl="2" indent="-457200">
              <a:buFont typeface="Courier New" panose="02070309020205020404" pitchFamily="49" charset="0"/>
              <a:buChar char="o"/>
            </a:pPr>
            <a:r>
              <a:rPr lang="en-US" sz="2600" i="1" dirty="0">
                <a:solidFill>
                  <a:srgbClr val="141414"/>
                </a:solidFill>
              </a:rPr>
              <a:t>“I’ll only be gone for a second.”</a:t>
            </a:r>
          </a:p>
          <a:p>
            <a:pPr marL="1371600" lvl="2" indent="-457200">
              <a:buFont typeface="Courier New" panose="02070309020205020404" pitchFamily="49" charset="0"/>
              <a:buChar char="o"/>
            </a:pPr>
            <a:r>
              <a:rPr lang="en-US" sz="2600" i="1" dirty="0">
                <a:solidFill>
                  <a:srgbClr val="141414"/>
                </a:solidFill>
              </a:rPr>
              <a:t>“Our technology covers that.”</a:t>
            </a:r>
          </a:p>
          <a:p>
            <a:pPr lvl="1"/>
            <a:endParaRPr lang="en-US" sz="2600" b="1" i="0" dirty="0">
              <a:solidFill>
                <a:srgbClr val="141414"/>
              </a:solidFill>
            </a:endParaRPr>
          </a:p>
          <a:p>
            <a:pPr algn="l"/>
            <a:r>
              <a:rPr lang="en-US" sz="2600" b="0" i="0" dirty="0">
                <a:solidFill>
                  <a:srgbClr val="141414"/>
                </a:solidFill>
                <a:effectLst/>
                <a:latin typeface="+mn-lt"/>
              </a:rPr>
              <a:t> </a:t>
            </a:r>
          </a:p>
        </p:txBody>
      </p:sp>
    </p:spTree>
    <p:extLst>
      <p:ext uri="{BB962C8B-B14F-4D97-AF65-F5344CB8AC3E}">
        <p14:creationId xmlns:p14="http://schemas.microsoft.com/office/powerpoint/2010/main" val="365958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73738-B69B-3172-57BB-8A50D90011CA}"/>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D0C14D50-FD0D-0E22-3DFD-3B27ACAA2E0F}"/>
              </a:ext>
            </a:extLst>
          </p:cNvPr>
          <p:cNvSpPr>
            <a:spLocks/>
          </p:cNvSpPr>
          <p:nvPr/>
        </p:nvSpPr>
        <p:spPr bwMode="auto">
          <a:xfrm>
            <a:off x="0" y="1"/>
            <a:ext cx="12192000" cy="6858000"/>
          </a:xfrm>
          <a:prstGeom prst="rect">
            <a:avLst/>
          </a:prstGeom>
          <a:solidFill>
            <a:srgbClr val="7030A0">
              <a:alpha val="32941"/>
            </a:srgb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ctr"/>
            <a:endParaRPr lang="en-US" sz="4400" b="1"/>
          </a:p>
        </p:txBody>
      </p:sp>
      <p:pic>
        <p:nvPicPr>
          <p:cNvPr id="3" name="Picture 2">
            <a:extLst>
              <a:ext uri="{FF2B5EF4-FFF2-40B4-BE49-F238E27FC236}">
                <a16:creationId xmlns:a16="http://schemas.microsoft.com/office/drawing/2014/main" id="{AC9FB2CF-D517-9AAE-E046-C2DEF9042A4F}"/>
              </a:ext>
            </a:extLst>
          </p:cNvPr>
          <p:cNvPicPr>
            <a:picLocks noChangeAspect="1"/>
          </p:cNvPicPr>
          <p:nvPr/>
        </p:nvPicPr>
        <p:blipFill>
          <a:blip r:embed="rId3"/>
          <a:stretch>
            <a:fillRect/>
          </a:stretch>
        </p:blipFill>
        <p:spPr>
          <a:xfrm>
            <a:off x="103415" y="0"/>
            <a:ext cx="2518761" cy="884969"/>
          </a:xfrm>
          <a:prstGeom prst="rect">
            <a:avLst/>
          </a:prstGeom>
        </p:spPr>
      </p:pic>
      <p:pic>
        <p:nvPicPr>
          <p:cNvPr id="7" name="Picture 6">
            <a:extLst>
              <a:ext uri="{FF2B5EF4-FFF2-40B4-BE49-F238E27FC236}">
                <a16:creationId xmlns:a16="http://schemas.microsoft.com/office/drawing/2014/main" id="{2B973410-6C31-08E2-B910-222EE6911399}"/>
              </a:ext>
            </a:extLst>
          </p:cNvPr>
          <p:cNvPicPr>
            <a:picLocks noChangeAspect="1"/>
          </p:cNvPicPr>
          <p:nvPr/>
        </p:nvPicPr>
        <p:blipFill>
          <a:blip r:embed="rId4"/>
          <a:stretch>
            <a:fillRect/>
          </a:stretch>
        </p:blipFill>
        <p:spPr>
          <a:xfrm>
            <a:off x="0" y="-76223"/>
            <a:ext cx="12192000" cy="694636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FE966F9-A265-7945-BC9F-69AE0D363327}"/>
              </a:ext>
            </a:extLst>
          </p:cNvPr>
          <p:cNvSpPr txBox="1"/>
          <p:nvPr/>
        </p:nvSpPr>
        <p:spPr>
          <a:xfrm>
            <a:off x="2115670" y="1697195"/>
            <a:ext cx="7960659" cy="1938992"/>
          </a:xfrm>
          <a:prstGeom prst="rect">
            <a:avLst/>
          </a:prstGeom>
          <a:noFill/>
        </p:spPr>
        <p:txBody>
          <a:bodyPr wrap="square" rtlCol="0">
            <a:spAutoFit/>
          </a:bodyPr>
          <a:lstStyle/>
          <a:p>
            <a:r>
              <a:rPr lang="en-US" sz="6000" dirty="0">
                <a:solidFill>
                  <a:schemeClr val="bg1"/>
                </a:solidFill>
              </a:rPr>
              <a:t>Our schools are not as safe as they should be.</a:t>
            </a:r>
          </a:p>
        </p:txBody>
      </p:sp>
    </p:spTree>
    <p:extLst>
      <p:ext uri="{BB962C8B-B14F-4D97-AF65-F5344CB8AC3E}">
        <p14:creationId xmlns:p14="http://schemas.microsoft.com/office/powerpoint/2010/main" val="118476831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226300-D3D7-9F00-E93E-5521DD90F76F}"/>
              </a:ext>
            </a:extLst>
          </p:cNvPr>
          <p:cNvPicPr>
            <a:picLocks noChangeAspect="1"/>
          </p:cNvPicPr>
          <p:nvPr/>
        </p:nvPicPr>
        <p:blipFill>
          <a:blip r:embed="rId3"/>
          <a:srcRect t="25673"/>
          <a:stretch/>
        </p:blipFill>
        <p:spPr>
          <a:xfrm>
            <a:off x="0" y="0"/>
            <a:ext cx="12192001" cy="6858000"/>
          </a:xfrm>
          <a:prstGeom prst="rect">
            <a:avLst/>
          </a:prstGeom>
        </p:spPr>
      </p:pic>
      <p:sp>
        <p:nvSpPr>
          <p:cNvPr id="2" name="TextBox 1">
            <a:extLst>
              <a:ext uri="{FF2B5EF4-FFF2-40B4-BE49-F238E27FC236}">
                <a16:creationId xmlns:a16="http://schemas.microsoft.com/office/drawing/2014/main" id="{06A3004B-2D78-5B0A-D171-4965C37118F0}"/>
              </a:ext>
            </a:extLst>
          </p:cNvPr>
          <p:cNvSpPr txBox="1"/>
          <p:nvPr/>
        </p:nvSpPr>
        <p:spPr>
          <a:xfrm>
            <a:off x="471638" y="2771793"/>
            <a:ext cx="7637337" cy="3108543"/>
          </a:xfrm>
          <a:prstGeom prst="rect">
            <a:avLst/>
          </a:prstGeom>
          <a:noFill/>
        </p:spPr>
        <p:txBody>
          <a:bodyPr wrap="square">
            <a:spAutoFit/>
          </a:bodyPr>
          <a:lstStyle/>
          <a:p>
            <a:endParaRPr lang="en-US" sz="2400" b="1" dirty="0">
              <a:solidFill>
                <a:srgbClr val="141414"/>
              </a:solidFill>
              <a:latin typeface="Calisto MT" panose="02040603050505030304" pitchFamily="18" charset="0"/>
            </a:endParaRPr>
          </a:p>
          <a:p>
            <a:endParaRPr lang="en-US" sz="2400" b="1" dirty="0">
              <a:solidFill>
                <a:srgbClr val="141414"/>
              </a:solidFill>
              <a:latin typeface="Calisto MT" panose="02040603050505030304" pitchFamily="18" charset="0"/>
            </a:endParaRPr>
          </a:p>
          <a:p>
            <a:endParaRPr lang="en-US" sz="2400" b="1" i="0" dirty="0">
              <a:solidFill>
                <a:srgbClr val="141414"/>
              </a:solidFill>
              <a:effectLst/>
              <a:latin typeface="Calisto MT" panose="02040603050505030304" pitchFamily="18" charset="0"/>
            </a:endParaRPr>
          </a:p>
          <a:p>
            <a:endParaRPr lang="en-US" sz="2400" b="0" i="0" dirty="0">
              <a:solidFill>
                <a:srgbClr val="141414"/>
              </a:solidFill>
              <a:effectLst/>
              <a:latin typeface="Calisto MT" panose="02040603050505030304" pitchFamily="18" charset="0"/>
            </a:endParaRPr>
          </a:p>
          <a:p>
            <a:endParaRPr lang="en-US" sz="2400" dirty="0">
              <a:solidFill>
                <a:srgbClr val="141414"/>
              </a:solidFill>
              <a:latin typeface="Calisto MT" panose="02040603050505030304" pitchFamily="18" charset="0"/>
            </a:endParaRPr>
          </a:p>
          <a:p>
            <a:endParaRPr lang="en-US" sz="2400" dirty="0">
              <a:solidFill>
                <a:srgbClr val="141414"/>
              </a:solidFill>
              <a:latin typeface="Calisto MT" panose="02040603050505030304" pitchFamily="18" charset="0"/>
            </a:endParaRPr>
          </a:p>
          <a:p>
            <a:pPr algn="l"/>
            <a:r>
              <a:rPr lang="en-US" sz="2600" b="1" dirty="0">
                <a:solidFill>
                  <a:srgbClr val="141414"/>
                </a:solidFill>
                <a:effectLst>
                  <a:outerShdw blurRad="38100" dist="38100" dir="2700000" algn="tl">
                    <a:srgbClr val="000000">
                      <a:alpha val="43137"/>
                    </a:srgbClr>
                  </a:outerShdw>
                </a:effectLst>
              </a:rPr>
              <a:t>E</a:t>
            </a:r>
            <a:r>
              <a:rPr lang="en-US" sz="2600" b="1" dirty="0">
                <a:solidFill>
                  <a:srgbClr val="141414"/>
                </a:solidFill>
                <a:effectLst>
                  <a:outerShdw blurRad="38100" dist="38100" dir="2700000" algn="tl">
                    <a:srgbClr val="000000">
                      <a:alpha val="43137"/>
                    </a:srgbClr>
                  </a:outerShdw>
                </a:effectLst>
                <a:latin typeface="+mn-lt"/>
              </a:rPr>
              <a:t>xperienced staff members</a:t>
            </a:r>
            <a:r>
              <a:rPr lang="en-US" sz="2600" b="1" i="1" dirty="0">
                <a:solidFill>
                  <a:srgbClr val="141414"/>
                </a:solidFill>
                <a:effectLst>
                  <a:outerShdw blurRad="38100" dist="38100" dir="2700000" algn="tl">
                    <a:srgbClr val="000000">
                      <a:alpha val="43137"/>
                    </a:srgbClr>
                  </a:outerShdw>
                </a:effectLst>
                <a:latin typeface="+mn-lt"/>
              </a:rPr>
              <a:t> </a:t>
            </a:r>
            <a:r>
              <a:rPr lang="en-US" sz="2600" dirty="0">
                <a:solidFill>
                  <a:srgbClr val="141414"/>
                </a:solidFill>
                <a:latin typeface="+mn-lt"/>
              </a:rPr>
              <a:t>are the ones most likely to commit a human error.</a:t>
            </a:r>
            <a:endParaRPr lang="en-US" sz="2400" dirty="0">
              <a:latin typeface="+mn-lt"/>
            </a:endParaRPr>
          </a:p>
        </p:txBody>
      </p:sp>
      <p:sp>
        <p:nvSpPr>
          <p:cNvPr id="7" name="TextBox 6">
            <a:extLst>
              <a:ext uri="{FF2B5EF4-FFF2-40B4-BE49-F238E27FC236}">
                <a16:creationId xmlns:a16="http://schemas.microsoft.com/office/drawing/2014/main" id="{1490D9AA-52E7-DE7E-3502-5229226F68C3}"/>
              </a:ext>
            </a:extLst>
          </p:cNvPr>
          <p:cNvSpPr txBox="1"/>
          <p:nvPr/>
        </p:nvSpPr>
        <p:spPr>
          <a:xfrm>
            <a:off x="526817" y="2193403"/>
            <a:ext cx="6930273" cy="2492990"/>
          </a:xfrm>
          <a:prstGeom prst="rect">
            <a:avLst/>
          </a:prstGeom>
          <a:noFill/>
        </p:spPr>
        <p:txBody>
          <a:bodyPr wrap="square">
            <a:spAutoFit/>
          </a:bodyPr>
          <a:lstStyle/>
          <a:p>
            <a:pPr algn="l"/>
            <a:endParaRPr lang="en-US" sz="2600" b="0" i="0" u="sng" dirty="0">
              <a:solidFill>
                <a:srgbClr val="141414"/>
              </a:solidFill>
              <a:effectLst/>
              <a:latin typeface="+mn-lt"/>
            </a:endParaRPr>
          </a:p>
          <a:p>
            <a:r>
              <a:rPr lang="en-US" sz="2600" b="0" i="0" dirty="0">
                <a:solidFill>
                  <a:srgbClr val="141414"/>
                </a:solidFill>
                <a:effectLst/>
                <a:latin typeface="+mn-lt"/>
              </a:rPr>
              <a:t> </a:t>
            </a:r>
          </a:p>
          <a:p>
            <a:pPr algn="l"/>
            <a:r>
              <a:rPr lang="en-US" sz="2600" dirty="0">
                <a:solidFill>
                  <a:srgbClr val="141414"/>
                </a:solidFill>
              </a:rPr>
              <a:t>Staff members</a:t>
            </a:r>
            <a:r>
              <a:rPr lang="en-US" sz="2600" b="0" i="0" dirty="0">
                <a:solidFill>
                  <a:srgbClr val="141414"/>
                </a:solidFill>
                <a:effectLst/>
                <a:latin typeface="+mn-lt"/>
              </a:rPr>
              <a:t> are </a:t>
            </a:r>
            <a:r>
              <a:rPr lang="en-US" sz="2600" b="1" dirty="0">
                <a:solidFill>
                  <a:srgbClr val="141414"/>
                </a:solidFill>
                <a:effectLst>
                  <a:outerShdw blurRad="38100" dist="38100" dir="2700000" algn="tl">
                    <a:srgbClr val="000000">
                      <a:alpha val="43137"/>
                    </a:srgbClr>
                  </a:outerShdw>
                </a:effectLst>
                <a:latin typeface="+mn-lt"/>
              </a:rPr>
              <a:t>not choosing to put others in harm’s way</a:t>
            </a:r>
            <a:r>
              <a:rPr lang="en-US" sz="2600" b="0" i="0" dirty="0">
                <a:solidFill>
                  <a:srgbClr val="141414"/>
                </a:solidFill>
                <a:effectLst/>
                <a:latin typeface="+mn-lt"/>
              </a:rPr>
              <a:t>; instead, they feel they are still </a:t>
            </a:r>
            <a:r>
              <a:rPr lang="en-US" sz="2600" dirty="0">
                <a:solidFill>
                  <a:srgbClr val="141414"/>
                </a:solidFill>
                <a:latin typeface="+mn-lt"/>
              </a:rPr>
              <a:t>being safe</a:t>
            </a:r>
            <a:r>
              <a:rPr lang="en-US" sz="2600" b="0" i="0" dirty="0">
                <a:solidFill>
                  <a:srgbClr val="141414"/>
                </a:solidFill>
                <a:effectLst/>
                <a:latin typeface="+mn-lt"/>
              </a:rPr>
              <a:t> even as they engage in potentially unsafe behavior.</a:t>
            </a:r>
          </a:p>
        </p:txBody>
      </p:sp>
      <p:pic>
        <p:nvPicPr>
          <p:cNvPr id="8" name="Picture 7" descr="C:\Users\Garry McGiboney\Pictures\School Safety Photos\IMG_0110.JPG">
            <a:extLst>
              <a:ext uri="{FF2B5EF4-FFF2-40B4-BE49-F238E27FC236}">
                <a16:creationId xmlns:a16="http://schemas.microsoft.com/office/drawing/2014/main" id="{EBD59499-A296-54B2-CC56-DD51E583D01E}"/>
              </a:ext>
            </a:extLst>
          </p:cNvPr>
          <p:cNvPicPr>
            <a:picLocks noChangeAspect="1" noChangeArrowheads="1"/>
          </p:cNvPicPr>
          <p:nvPr/>
        </p:nvPicPr>
        <p:blipFill rotWithShape="1">
          <a:blip r:embed="rId4"/>
          <a:srcRect l="3693" r="2713" b="6"/>
          <a:stretch/>
        </p:blipFill>
        <p:spPr bwMode="auto">
          <a:xfrm>
            <a:off x="7703698" y="2415101"/>
            <a:ext cx="4016664" cy="413642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09703919-1DC7-6457-08EB-3651DEE1728D}"/>
              </a:ext>
            </a:extLst>
          </p:cNvPr>
          <p:cNvSpPr txBox="1"/>
          <p:nvPr/>
        </p:nvSpPr>
        <p:spPr>
          <a:xfrm>
            <a:off x="2108630" y="630128"/>
            <a:ext cx="7974739" cy="1569660"/>
          </a:xfrm>
          <a:prstGeom prst="rect">
            <a:avLst/>
          </a:prstGeom>
          <a:solidFill>
            <a:srgbClr val="7030A0"/>
          </a:solidFill>
        </p:spPr>
        <p:txBody>
          <a:bodyPr wrap="square">
            <a:spAutoFit/>
          </a:bodyPr>
          <a:lstStyle/>
          <a:p>
            <a:r>
              <a:rPr lang="en-US" sz="2400" dirty="0">
                <a:solidFill>
                  <a:schemeClr val="bg1"/>
                </a:solidFill>
              </a:rPr>
              <a:t>Over time the risk associated with behaviors fades and the entire culture and climate of the school becomes tolerant to risks despite policies, practices, procedures, technology, and programs.</a:t>
            </a:r>
          </a:p>
        </p:txBody>
      </p:sp>
      <p:sp>
        <p:nvSpPr>
          <p:cNvPr id="11" name="Rectangle 10">
            <a:extLst>
              <a:ext uri="{FF2B5EF4-FFF2-40B4-BE49-F238E27FC236}">
                <a16:creationId xmlns:a16="http://schemas.microsoft.com/office/drawing/2014/main" id="{46E200B4-A91B-E01A-CEC4-B201F827D768}"/>
              </a:ext>
            </a:extLst>
          </p:cNvPr>
          <p:cNvSpPr/>
          <p:nvPr/>
        </p:nvSpPr>
        <p:spPr>
          <a:xfrm>
            <a:off x="152400" y="152400"/>
            <a:ext cx="11925300" cy="6553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41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5AA6-3B0B-43C5-A41D-7FCB3EEF795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92310E9-FFB7-96C4-F23C-5C41F297AF05}"/>
              </a:ext>
            </a:extLst>
          </p:cNvPr>
          <p:cNvPicPr>
            <a:picLocks noChangeAspect="1"/>
          </p:cNvPicPr>
          <p:nvPr/>
        </p:nvPicPr>
        <p:blipFill>
          <a:blip r:embed="rId3"/>
          <a:stretch>
            <a:fillRect/>
          </a:stretch>
        </p:blipFill>
        <p:spPr>
          <a:xfrm>
            <a:off x="0" y="-38248"/>
            <a:ext cx="12192001" cy="6896248"/>
          </a:xfrm>
          <a:prstGeom prst="rect">
            <a:avLst/>
          </a:prstGeom>
        </p:spPr>
      </p:pic>
      <p:pic>
        <p:nvPicPr>
          <p:cNvPr id="4" name="Picture 3">
            <a:extLst>
              <a:ext uri="{FF2B5EF4-FFF2-40B4-BE49-F238E27FC236}">
                <a16:creationId xmlns:a16="http://schemas.microsoft.com/office/drawing/2014/main" id="{B9E971C0-7239-C0ED-B7F0-E559A986ACCF}"/>
              </a:ext>
            </a:extLst>
          </p:cNvPr>
          <p:cNvPicPr>
            <a:picLocks noChangeAspect="1"/>
          </p:cNvPicPr>
          <p:nvPr/>
        </p:nvPicPr>
        <p:blipFill>
          <a:blip r:embed="rId4"/>
          <a:stretch>
            <a:fillRect/>
          </a:stretch>
        </p:blipFill>
        <p:spPr>
          <a:xfrm>
            <a:off x="4220308" y="2274277"/>
            <a:ext cx="7675035" cy="386435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652CE428-7E82-D0BE-90CA-05C7E22F3C85}"/>
              </a:ext>
            </a:extLst>
          </p:cNvPr>
          <p:cNvSpPr txBox="1"/>
          <p:nvPr/>
        </p:nvSpPr>
        <p:spPr>
          <a:xfrm>
            <a:off x="296657" y="3513956"/>
            <a:ext cx="3460505" cy="1384995"/>
          </a:xfrm>
          <a:prstGeom prst="rect">
            <a:avLst/>
          </a:prstGeom>
          <a:noFill/>
        </p:spPr>
        <p:txBody>
          <a:bodyPr wrap="square" rtlCol="0">
            <a:spAutoFit/>
          </a:bodyPr>
          <a:lstStyle/>
          <a:p>
            <a:pPr algn="ctr"/>
            <a:r>
              <a:rPr lang="en-US" sz="2800" b="1" dirty="0">
                <a:solidFill>
                  <a:schemeClr val="tx1"/>
                </a:solidFill>
                <a:latin typeface="+mn-lt"/>
              </a:rPr>
              <a:t>ANTON SYNDROME</a:t>
            </a:r>
          </a:p>
          <a:p>
            <a:pPr algn="ctr"/>
            <a:endParaRPr lang="en-US" sz="2800" b="1" dirty="0">
              <a:solidFill>
                <a:schemeClr val="tx1"/>
              </a:solidFill>
              <a:latin typeface="+mn-lt"/>
            </a:endParaRPr>
          </a:p>
          <a:p>
            <a:pPr algn="ctr"/>
            <a:endParaRPr lang="en-US" sz="2800" dirty="0">
              <a:solidFill>
                <a:schemeClr val="bg1"/>
              </a:solidFill>
              <a:latin typeface="Calisto MT" panose="02040603050505030304" pitchFamily="18" charset="0"/>
            </a:endParaRPr>
          </a:p>
        </p:txBody>
      </p:sp>
    </p:spTree>
    <p:extLst>
      <p:ext uri="{BB962C8B-B14F-4D97-AF65-F5344CB8AC3E}">
        <p14:creationId xmlns:p14="http://schemas.microsoft.com/office/powerpoint/2010/main" val="409603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6FE660-F41A-40A5-0809-FF9C2E6F8A24}"/>
              </a:ext>
            </a:extLst>
          </p:cNvPr>
          <p:cNvPicPr>
            <a:picLocks noChangeAspect="1"/>
          </p:cNvPicPr>
          <p:nvPr/>
        </p:nvPicPr>
        <p:blipFill>
          <a:blip r:embed="rId3"/>
          <a:stretch>
            <a:fillRect/>
          </a:stretch>
        </p:blipFill>
        <p:spPr>
          <a:xfrm>
            <a:off x="0" y="-38248"/>
            <a:ext cx="12192001" cy="6896248"/>
          </a:xfrm>
          <a:prstGeom prst="rect">
            <a:avLst/>
          </a:prstGeom>
        </p:spPr>
      </p:pic>
      <p:pic>
        <p:nvPicPr>
          <p:cNvPr id="4" name="Picture 3">
            <a:extLst>
              <a:ext uri="{FF2B5EF4-FFF2-40B4-BE49-F238E27FC236}">
                <a16:creationId xmlns:a16="http://schemas.microsoft.com/office/drawing/2014/main" id="{122F7EF3-47B4-9992-F469-47A0A294648A}"/>
              </a:ext>
            </a:extLst>
          </p:cNvPr>
          <p:cNvPicPr>
            <a:picLocks noChangeAspect="1"/>
          </p:cNvPicPr>
          <p:nvPr/>
        </p:nvPicPr>
        <p:blipFill>
          <a:blip r:embed="rId4"/>
          <a:stretch>
            <a:fillRect/>
          </a:stretch>
        </p:blipFill>
        <p:spPr>
          <a:xfrm>
            <a:off x="4220308" y="2274277"/>
            <a:ext cx="7675035" cy="386435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793CB80F-5448-5ADE-20A5-673229B77256}"/>
              </a:ext>
            </a:extLst>
          </p:cNvPr>
          <p:cNvSpPr txBox="1"/>
          <p:nvPr/>
        </p:nvSpPr>
        <p:spPr>
          <a:xfrm>
            <a:off x="6096000" y="4420823"/>
            <a:ext cx="3460505" cy="1384995"/>
          </a:xfrm>
          <a:prstGeom prst="rect">
            <a:avLst/>
          </a:prstGeom>
          <a:noFill/>
        </p:spPr>
        <p:txBody>
          <a:bodyPr wrap="square" rtlCol="0">
            <a:spAutoFit/>
          </a:bodyPr>
          <a:lstStyle/>
          <a:p>
            <a:pPr algn="ctr"/>
            <a:r>
              <a:rPr lang="en-US" sz="2800" b="1" dirty="0">
                <a:solidFill>
                  <a:schemeClr val="bg1"/>
                </a:solidFill>
                <a:latin typeface="+mn-lt"/>
              </a:rPr>
              <a:t>ANTON SYNDROME</a:t>
            </a:r>
          </a:p>
          <a:p>
            <a:pPr algn="ctr"/>
            <a:endParaRPr lang="en-US" sz="2800" b="1" dirty="0">
              <a:solidFill>
                <a:schemeClr val="bg1"/>
              </a:solidFill>
              <a:latin typeface="+mn-lt"/>
            </a:endParaRPr>
          </a:p>
          <a:p>
            <a:pPr algn="ctr"/>
            <a:endParaRPr lang="en-US" sz="2800" dirty="0">
              <a:solidFill>
                <a:schemeClr val="bg1"/>
              </a:solidFill>
              <a:latin typeface="Calisto MT" panose="02040603050505030304" pitchFamily="18" charset="0"/>
            </a:endParaRPr>
          </a:p>
        </p:txBody>
      </p:sp>
      <p:sp>
        <p:nvSpPr>
          <p:cNvPr id="2" name="TextBox 1">
            <a:extLst>
              <a:ext uri="{FF2B5EF4-FFF2-40B4-BE49-F238E27FC236}">
                <a16:creationId xmlns:a16="http://schemas.microsoft.com/office/drawing/2014/main" id="{987285E9-37C2-287C-1E33-28A9C17E4F36}"/>
              </a:ext>
            </a:extLst>
          </p:cNvPr>
          <p:cNvSpPr txBox="1"/>
          <p:nvPr/>
        </p:nvSpPr>
        <p:spPr>
          <a:xfrm>
            <a:off x="296657" y="3236958"/>
            <a:ext cx="3460505" cy="1938992"/>
          </a:xfrm>
          <a:prstGeom prst="rect">
            <a:avLst/>
          </a:prstGeom>
          <a:noFill/>
        </p:spPr>
        <p:txBody>
          <a:bodyPr wrap="square" rtlCol="0">
            <a:spAutoFit/>
          </a:bodyPr>
          <a:lstStyle/>
          <a:p>
            <a:pPr algn="ctr"/>
            <a:r>
              <a:rPr lang="en-US" sz="4000" b="1" dirty="0">
                <a:solidFill>
                  <a:schemeClr val="tx1"/>
                </a:solidFill>
                <a:latin typeface="+mn-lt"/>
              </a:rPr>
              <a:t>We are blind to our blindness!</a:t>
            </a:r>
          </a:p>
        </p:txBody>
      </p:sp>
    </p:spTree>
    <p:extLst>
      <p:ext uri="{BB962C8B-B14F-4D97-AF65-F5344CB8AC3E}">
        <p14:creationId xmlns:p14="http://schemas.microsoft.com/office/powerpoint/2010/main" val="199777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48F0D-9881-5AB0-C4B1-9723227A1A57}"/>
              </a:ext>
            </a:extLst>
          </p:cNvPr>
          <p:cNvPicPr>
            <a:picLocks noChangeAspect="1"/>
          </p:cNvPicPr>
          <p:nvPr/>
        </p:nvPicPr>
        <p:blipFill>
          <a:blip r:embed="rId3"/>
          <a:stretch>
            <a:fillRect/>
          </a:stretch>
        </p:blipFill>
        <p:spPr>
          <a:xfrm>
            <a:off x="0" y="-38248"/>
            <a:ext cx="12192001" cy="6896248"/>
          </a:xfrm>
          <a:prstGeom prst="rect">
            <a:avLst/>
          </a:prstGeom>
        </p:spPr>
      </p:pic>
      <p:pic>
        <p:nvPicPr>
          <p:cNvPr id="5" name="Picture 4">
            <a:extLst>
              <a:ext uri="{FF2B5EF4-FFF2-40B4-BE49-F238E27FC236}">
                <a16:creationId xmlns:a16="http://schemas.microsoft.com/office/drawing/2014/main" id="{71B090FE-BC95-272E-CC51-79C8FD24DDA6}"/>
              </a:ext>
            </a:extLst>
          </p:cNvPr>
          <p:cNvPicPr>
            <a:picLocks noChangeAspect="1"/>
          </p:cNvPicPr>
          <p:nvPr/>
        </p:nvPicPr>
        <p:blipFill>
          <a:blip r:embed="rId4"/>
          <a:stretch>
            <a:fillRect/>
          </a:stretch>
        </p:blipFill>
        <p:spPr>
          <a:xfrm>
            <a:off x="673958" y="2109134"/>
            <a:ext cx="6165152" cy="370857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angle 3">
            <a:extLst>
              <a:ext uri="{FF2B5EF4-FFF2-40B4-BE49-F238E27FC236}">
                <a16:creationId xmlns:a16="http://schemas.microsoft.com/office/drawing/2014/main" id="{E5BAF098-60C3-C7A3-B5DF-F0076B5F8D63}"/>
              </a:ext>
            </a:extLst>
          </p:cNvPr>
          <p:cNvSpPr/>
          <p:nvPr/>
        </p:nvSpPr>
        <p:spPr>
          <a:xfrm>
            <a:off x="7513068" y="2255259"/>
            <a:ext cx="4182813" cy="3416320"/>
          </a:xfrm>
          <a:prstGeom prst="rect">
            <a:avLst/>
          </a:prstGeom>
          <a:noFill/>
        </p:spPr>
        <p:txBody>
          <a:bodyPr wrap="none" lIns="91440" tIns="45720" rIns="91440" bIns="45720">
            <a:spAutoFit/>
          </a:bodyPr>
          <a:lstStyle/>
          <a:p>
            <a:pPr marL="685800" indent="-685800">
              <a:buFont typeface="Wingdings" panose="05000000000000000000" pitchFamily="2" charset="2"/>
              <a:buChar char="ü"/>
            </a:pP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Accept</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marL="685800" indent="-685800">
              <a:buFont typeface="Wingdings" panose="05000000000000000000" pitchFamily="2" charset="2"/>
              <a:buChar char="ü"/>
            </a:pP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Anticipate</a:t>
            </a:r>
          </a:p>
          <a:p>
            <a:pPr marL="685800" indent="-685800">
              <a:buFont typeface="Wingdings" panose="05000000000000000000" pitchFamily="2" charset="2"/>
              <a:buChar char="ü"/>
            </a:pP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Aware</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Human Error</a:t>
            </a:r>
          </a:p>
        </p:txBody>
      </p:sp>
    </p:spTree>
    <p:extLst>
      <p:ext uri="{BB962C8B-B14F-4D97-AF65-F5344CB8AC3E}">
        <p14:creationId xmlns:p14="http://schemas.microsoft.com/office/powerpoint/2010/main" val="55421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5697522-02D9-C950-73F4-6540BC1D57F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5AD7C26-13B8-53E6-2CF9-CF944DD1F3FE}"/>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AE9370C-073E-8817-5A46-EB16F29EA3A0}"/>
              </a:ext>
            </a:extLst>
          </p:cNvPr>
          <p:cNvPicPr>
            <a:picLocks noChangeAspect="1"/>
          </p:cNvPicPr>
          <p:nvPr/>
        </p:nvPicPr>
        <p:blipFill>
          <a:blip r:embed="rId3"/>
          <a:stretch>
            <a:fillRect/>
          </a:stretch>
        </p:blipFill>
        <p:spPr>
          <a:xfrm rot="16200000">
            <a:off x="2817396" y="-2290943"/>
            <a:ext cx="6341107" cy="114274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id="{67B25704-C706-5992-3F8D-6D59C7B5E322}"/>
              </a:ext>
            </a:extLst>
          </p:cNvPr>
          <p:cNvSpPr txBox="1"/>
          <p:nvPr/>
        </p:nvSpPr>
        <p:spPr>
          <a:xfrm>
            <a:off x="5592417" y="5616743"/>
            <a:ext cx="3829878" cy="584775"/>
          </a:xfrm>
          <a:prstGeom prst="rect">
            <a:avLst/>
          </a:prstGeom>
          <a:noFill/>
        </p:spPr>
        <p:txBody>
          <a:bodyPr wrap="square" rtlCol="0">
            <a:spAutoFit/>
          </a:bodyPr>
          <a:lstStyle/>
          <a:p>
            <a:r>
              <a:rPr lang="en-US" sz="3200" dirty="0"/>
              <a:t>Technology</a:t>
            </a:r>
          </a:p>
        </p:txBody>
      </p:sp>
      <p:sp>
        <p:nvSpPr>
          <p:cNvPr id="11" name="TextBox 10">
            <a:extLst>
              <a:ext uri="{FF2B5EF4-FFF2-40B4-BE49-F238E27FC236}">
                <a16:creationId xmlns:a16="http://schemas.microsoft.com/office/drawing/2014/main" id="{AC5ED099-2CD5-E309-B0C2-B1093BBECB8C}"/>
              </a:ext>
            </a:extLst>
          </p:cNvPr>
          <p:cNvSpPr txBox="1"/>
          <p:nvPr/>
        </p:nvSpPr>
        <p:spPr>
          <a:xfrm>
            <a:off x="5592417" y="741295"/>
            <a:ext cx="7454347" cy="584775"/>
          </a:xfrm>
          <a:prstGeom prst="rect">
            <a:avLst/>
          </a:prstGeom>
          <a:noFill/>
        </p:spPr>
        <p:txBody>
          <a:bodyPr wrap="square" rtlCol="0">
            <a:spAutoFit/>
          </a:bodyPr>
          <a:lstStyle/>
          <a:p>
            <a:r>
              <a:rPr lang="en-US" sz="3200" dirty="0"/>
              <a:t>4 P’s </a:t>
            </a:r>
            <a:r>
              <a:rPr lang="en-US" dirty="0"/>
              <a:t>(Policies, Practices, Procedures, Programs)</a:t>
            </a:r>
          </a:p>
        </p:txBody>
      </p:sp>
      <p:sp>
        <p:nvSpPr>
          <p:cNvPr id="12" name="TextBox 11">
            <a:extLst>
              <a:ext uri="{FF2B5EF4-FFF2-40B4-BE49-F238E27FC236}">
                <a16:creationId xmlns:a16="http://schemas.microsoft.com/office/drawing/2014/main" id="{1225A238-6177-A04D-C91C-69DBD9FD8A4D}"/>
              </a:ext>
            </a:extLst>
          </p:cNvPr>
          <p:cNvSpPr txBox="1"/>
          <p:nvPr/>
        </p:nvSpPr>
        <p:spPr>
          <a:xfrm>
            <a:off x="5613575" y="3135510"/>
            <a:ext cx="3829878" cy="584775"/>
          </a:xfrm>
          <a:prstGeom prst="rect">
            <a:avLst/>
          </a:prstGeom>
          <a:noFill/>
        </p:spPr>
        <p:txBody>
          <a:bodyPr wrap="square" rtlCol="0">
            <a:spAutoFit/>
          </a:bodyPr>
          <a:lstStyle/>
          <a:p>
            <a:r>
              <a:rPr lang="en-US" sz="3200" dirty="0"/>
              <a:t>Human Error</a:t>
            </a:r>
          </a:p>
        </p:txBody>
      </p:sp>
      <p:sp>
        <p:nvSpPr>
          <p:cNvPr id="13" name="TextBox 12">
            <a:extLst>
              <a:ext uri="{FF2B5EF4-FFF2-40B4-BE49-F238E27FC236}">
                <a16:creationId xmlns:a16="http://schemas.microsoft.com/office/drawing/2014/main" id="{D70C97C2-38A3-54DB-5E8C-FB9AC9EA4653}"/>
              </a:ext>
            </a:extLst>
          </p:cNvPr>
          <p:cNvSpPr txBox="1"/>
          <p:nvPr/>
        </p:nvSpPr>
        <p:spPr>
          <a:xfrm>
            <a:off x="274229" y="273938"/>
            <a:ext cx="3829878" cy="584775"/>
          </a:xfrm>
          <a:prstGeom prst="rect">
            <a:avLst/>
          </a:prstGeom>
          <a:noFill/>
        </p:spPr>
        <p:txBody>
          <a:bodyPr wrap="square" rtlCol="0">
            <a:spAutoFit/>
          </a:bodyPr>
          <a:lstStyle/>
          <a:p>
            <a:r>
              <a:rPr lang="en-US" sz="3200" b="1" dirty="0">
                <a:effectLst>
                  <a:outerShdw blurRad="38100" dist="38100" dir="2700000" algn="tl">
                    <a:srgbClr val="000000">
                      <a:alpha val="43137"/>
                    </a:srgbClr>
                  </a:outerShdw>
                </a:effectLst>
              </a:rPr>
              <a:t>School Safety Plan</a:t>
            </a:r>
          </a:p>
        </p:txBody>
      </p:sp>
      <p:sp>
        <p:nvSpPr>
          <p:cNvPr id="14" name="Arrow: Left 13">
            <a:extLst>
              <a:ext uri="{FF2B5EF4-FFF2-40B4-BE49-F238E27FC236}">
                <a16:creationId xmlns:a16="http://schemas.microsoft.com/office/drawing/2014/main" id="{B2DF14FE-071B-18F2-8862-E5BDFA6A4A1B}"/>
              </a:ext>
            </a:extLst>
          </p:cNvPr>
          <p:cNvSpPr/>
          <p:nvPr/>
        </p:nvSpPr>
        <p:spPr>
          <a:xfrm>
            <a:off x="4890052" y="858713"/>
            <a:ext cx="702365" cy="34994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C04D0563-CBAA-4BFD-3EB6-16A7A64D76C1}"/>
              </a:ext>
            </a:extLst>
          </p:cNvPr>
          <p:cNvSpPr/>
          <p:nvPr/>
        </p:nvSpPr>
        <p:spPr>
          <a:xfrm>
            <a:off x="4911210" y="5734161"/>
            <a:ext cx="702365" cy="34994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EDD15D94-B98B-7B8E-F713-3C56FD481C18}"/>
              </a:ext>
            </a:extLst>
          </p:cNvPr>
          <p:cNvSpPr/>
          <p:nvPr/>
        </p:nvSpPr>
        <p:spPr>
          <a:xfrm>
            <a:off x="4792695" y="3247805"/>
            <a:ext cx="702365" cy="34994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43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4E752-CE51-247B-5F1A-67D281135F39}"/>
              </a:ext>
            </a:extLst>
          </p:cNvPr>
          <p:cNvPicPr>
            <a:picLocks noChangeAspect="1"/>
          </p:cNvPicPr>
          <p:nvPr/>
        </p:nvPicPr>
        <p:blipFill>
          <a:blip r:embed="rId3"/>
          <a:stretch>
            <a:fillRect/>
          </a:stretch>
        </p:blipFill>
        <p:spPr>
          <a:xfrm>
            <a:off x="0" y="-38248"/>
            <a:ext cx="12192001" cy="6896248"/>
          </a:xfrm>
          <a:prstGeom prst="rect">
            <a:avLst/>
          </a:prstGeom>
        </p:spPr>
      </p:pic>
      <p:sp>
        <p:nvSpPr>
          <p:cNvPr id="6" name="TextBox 5">
            <a:extLst>
              <a:ext uri="{FF2B5EF4-FFF2-40B4-BE49-F238E27FC236}">
                <a16:creationId xmlns:a16="http://schemas.microsoft.com/office/drawing/2014/main" id="{13108F84-42F2-3917-AE3D-99DD52BA8D04}"/>
              </a:ext>
            </a:extLst>
          </p:cNvPr>
          <p:cNvSpPr txBox="1"/>
          <p:nvPr/>
        </p:nvSpPr>
        <p:spPr>
          <a:xfrm>
            <a:off x="802392" y="2188638"/>
            <a:ext cx="4247281" cy="2554545"/>
          </a:xfrm>
          <a:prstGeom prst="rect">
            <a:avLst/>
          </a:prstGeom>
          <a:solidFill>
            <a:srgbClr val="7030A0"/>
          </a:solidFill>
          <a:effectLst>
            <a:outerShdw blurRad="50800" dist="38100" dir="2700000" algn="tl" rotWithShape="0">
              <a:prstClr val="black">
                <a:alpha val="40000"/>
              </a:prstClr>
            </a:outerShdw>
          </a:effectLst>
        </p:spPr>
        <p:txBody>
          <a:bodyPr wrap="square">
            <a:spAutoFit/>
          </a:bodyPr>
          <a:lstStyle/>
          <a:p>
            <a:pPr algn="ctr"/>
            <a:r>
              <a:rPr lang="en-US" sz="3200" dirty="0">
                <a:solidFill>
                  <a:schemeClr val="bg1"/>
                </a:solidFill>
                <a:effectLst/>
                <a:latin typeface="+mn-lt"/>
                <a:ea typeface="Times New Roman" panose="02020603050405020304" pitchFamily="18" charset="0"/>
              </a:rPr>
              <a:t>Over time when there are no</a:t>
            </a:r>
            <a:r>
              <a:rPr lang="en-US" sz="3200" dirty="0">
                <a:solidFill>
                  <a:schemeClr val="bg1"/>
                </a:solidFill>
                <a:latin typeface="+mn-lt"/>
                <a:ea typeface="Times New Roman" panose="02020603050405020304" pitchFamily="18" charset="0"/>
              </a:rPr>
              <a:t> incidents</a:t>
            </a:r>
            <a:r>
              <a:rPr lang="en-US" sz="3200" dirty="0">
                <a:solidFill>
                  <a:schemeClr val="bg1"/>
                </a:solidFill>
                <a:effectLst/>
                <a:latin typeface="+mn-lt"/>
                <a:ea typeface="Times New Roman" panose="02020603050405020304" pitchFamily="18" charset="0"/>
              </a:rPr>
              <a:t>, the entire climate of the school can become tolerant </a:t>
            </a:r>
            <a:r>
              <a:rPr lang="en-US" sz="3200" dirty="0">
                <a:solidFill>
                  <a:schemeClr val="bg1"/>
                </a:solidFill>
                <a:latin typeface="+mn-lt"/>
                <a:ea typeface="Times New Roman" panose="02020603050405020304" pitchFamily="18" charset="0"/>
              </a:rPr>
              <a:t>of</a:t>
            </a:r>
            <a:r>
              <a:rPr lang="en-US" sz="3200" dirty="0">
                <a:solidFill>
                  <a:schemeClr val="bg1"/>
                </a:solidFill>
                <a:effectLst/>
                <a:latin typeface="+mn-lt"/>
                <a:ea typeface="Times New Roman" panose="02020603050405020304" pitchFamily="18" charset="0"/>
              </a:rPr>
              <a:t> risks</a:t>
            </a:r>
            <a:r>
              <a:rPr lang="en-US" sz="2800" b="1" i="1" dirty="0">
                <a:solidFill>
                  <a:schemeClr val="bg1"/>
                </a:solidFill>
                <a:effectLst/>
                <a:latin typeface="Calisto MT" panose="02040603050505030304" pitchFamily="18" charset="0"/>
                <a:ea typeface="Times New Roman" panose="02020603050405020304" pitchFamily="18" charset="0"/>
              </a:rPr>
              <a:t>.</a:t>
            </a:r>
            <a:endParaRPr lang="en-US" sz="2800" dirty="0">
              <a:solidFill>
                <a:schemeClr val="bg1"/>
              </a:solidFill>
            </a:endParaRPr>
          </a:p>
        </p:txBody>
      </p:sp>
      <p:sp>
        <p:nvSpPr>
          <p:cNvPr id="4" name="TextBox 3">
            <a:extLst>
              <a:ext uri="{FF2B5EF4-FFF2-40B4-BE49-F238E27FC236}">
                <a16:creationId xmlns:a16="http://schemas.microsoft.com/office/drawing/2014/main" id="{A955FD34-3D3B-2B9A-6153-ED794B95AADA}"/>
              </a:ext>
            </a:extLst>
          </p:cNvPr>
          <p:cNvSpPr txBox="1"/>
          <p:nvPr/>
        </p:nvSpPr>
        <p:spPr>
          <a:xfrm>
            <a:off x="1140792" y="5023586"/>
            <a:ext cx="3481754" cy="1200329"/>
          </a:xfrm>
          <a:prstGeom prst="rect">
            <a:avLst/>
          </a:prstGeom>
          <a:noFill/>
        </p:spPr>
        <p:txBody>
          <a:bodyPr wrap="square" rtlCol="0">
            <a:spAutoFit/>
          </a:bodyPr>
          <a:lstStyle/>
          <a:p>
            <a:pPr algn="ctr"/>
            <a:r>
              <a:rPr lang="en-US" sz="3600" dirty="0">
                <a:latin typeface="Stencil" panose="040409050D0802020404" pitchFamily="82" charset="0"/>
              </a:rPr>
              <a:t>Risk Homeostasis </a:t>
            </a:r>
          </a:p>
        </p:txBody>
      </p:sp>
      <p:pic>
        <p:nvPicPr>
          <p:cNvPr id="5" name="Picture 4">
            <a:extLst>
              <a:ext uri="{FF2B5EF4-FFF2-40B4-BE49-F238E27FC236}">
                <a16:creationId xmlns:a16="http://schemas.microsoft.com/office/drawing/2014/main" id="{31A32DB8-C9BB-B388-8B26-B2B37199FF83}"/>
              </a:ext>
            </a:extLst>
          </p:cNvPr>
          <p:cNvPicPr>
            <a:picLocks noChangeAspect="1"/>
          </p:cNvPicPr>
          <p:nvPr/>
        </p:nvPicPr>
        <p:blipFill>
          <a:blip r:embed="rId4"/>
          <a:stretch>
            <a:fillRect/>
          </a:stretch>
        </p:blipFill>
        <p:spPr>
          <a:xfrm>
            <a:off x="5763337" y="2482111"/>
            <a:ext cx="5715000" cy="3141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8738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ED7EB5-1790-4F38-888C-13AA0285DD6D}"/>
              </a:ext>
            </a:extLst>
          </p:cNvPr>
          <p:cNvPicPr>
            <a:picLocks noChangeAspect="1"/>
          </p:cNvPicPr>
          <p:nvPr/>
        </p:nvPicPr>
        <p:blipFill>
          <a:blip r:embed="rId3"/>
          <a:stretch>
            <a:fillRect/>
          </a:stretch>
        </p:blipFill>
        <p:spPr>
          <a:xfrm>
            <a:off x="-1" y="12432"/>
            <a:ext cx="12214181" cy="6845568"/>
          </a:xfrm>
          <a:prstGeom prst="rect">
            <a:avLst/>
          </a:prstGeom>
        </p:spPr>
      </p:pic>
      <p:pic>
        <p:nvPicPr>
          <p:cNvPr id="2" name="Picture 2" descr="School Security Cameras For A Safer Learning Environment | Total Security">
            <a:extLst>
              <a:ext uri="{FF2B5EF4-FFF2-40B4-BE49-F238E27FC236}">
                <a16:creationId xmlns:a16="http://schemas.microsoft.com/office/drawing/2014/main" id="{D26CB717-2FCF-4E84-31D8-57333CD3B5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7872" y="1808059"/>
            <a:ext cx="5628172" cy="32268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065F98-A9BF-67A8-21C7-0104226AC286}"/>
              </a:ext>
            </a:extLst>
          </p:cNvPr>
          <p:cNvSpPr txBox="1"/>
          <p:nvPr/>
        </p:nvSpPr>
        <p:spPr>
          <a:xfrm>
            <a:off x="6107089" y="5467452"/>
            <a:ext cx="5537200" cy="954107"/>
          </a:xfrm>
          <a:prstGeom prst="rect">
            <a:avLst/>
          </a:prstGeom>
          <a:solidFill>
            <a:srgbClr val="7030A0"/>
          </a:solidFill>
        </p:spPr>
        <p:txBody>
          <a:bodyPr wrap="square" rtlCol="0">
            <a:spAutoFit/>
          </a:bodyPr>
          <a:lstStyle/>
          <a:p>
            <a:pPr algn="ctr"/>
            <a:r>
              <a:rPr lang="en-US" sz="2800" dirty="0">
                <a:solidFill>
                  <a:schemeClr val="bg1"/>
                </a:solidFill>
              </a:rPr>
              <a:t>Use technology to address blind spots not create them.</a:t>
            </a:r>
          </a:p>
        </p:txBody>
      </p:sp>
      <p:pic>
        <p:nvPicPr>
          <p:cNvPr id="6" name="Picture 5">
            <a:extLst>
              <a:ext uri="{FF2B5EF4-FFF2-40B4-BE49-F238E27FC236}">
                <a16:creationId xmlns:a16="http://schemas.microsoft.com/office/drawing/2014/main" id="{36C1527A-9C82-9F84-1548-453B2608C007}"/>
              </a:ext>
            </a:extLst>
          </p:cNvPr>
          <p:cNvPicPr>
            <a:picLocks noChangeAspect="1"/>
          </p:cNvPicPr>
          <p:nvPr/>
        </p:nvPicPr>
        <p:blipFill>
          <a:blip r:embed="rId5"/>
          <a:stretch>
            <a:fillRect/>
          </a:stretch>
        </p:blipFill>
        <p:spPr>
          <a:xfrm>
            <a:off x="9220200" y="786120"/>
            <a:ext cx="2857500" cy="521139"/>
          </a:xfrm>
          <a:prstGeom prst="rect">
            <a:avLst/>
          </a:prstGeom>
        </p:spPr>
      </p:pic>
      <p:sp>
        <p:nvSpPr>
          <p:cNvPr id="7" name="TextBox 6">
            <a:extLst>
              <a:ext uri="{FF2B5EF4-FFF2-40B4-BE49-F238E27FC236}">
                <a16:creationId xmlns:a16="http://schemas.microsoft.com/office/drawing/2014/main" id="{B9FD9EBB-4A16-A6A7-96F8-4CF2B3667B13}"/>
              </a:ext>
            </a:extLst>
          </p:cNvPr>
          <p:cNvSpPr txBox="1"/>
          <p:nvPr/>
        </p:nvSpPr>
        <p:spPr>
          <a:xfrm>
            <a:off x="415956" y="2055396"/>
            <a:ext cx="4992217" cy="3539430"/>
          </a:xfrm>
          <a:prstGeom prst="rect">
            <a:avLst/>
          </a:prstGeom>
          <a:solidFill>
            <a:srgbClr val="7030A0"/>
          </a:solidFill>
        </p:spPr>
        <p:txBody>
          <a:bodyPr wrap="square">
            <a:spAutoFit/>
          </a:bodyPr>
          <a:lstStyle/>
          <a:p>
            <a:pPr marL="0" marR="0">
              <a:spcAft>
                <a:spcPts val="0"/>
              </a:spcAft>
            </a:pPr>
            <a:r>
              <a:rPr lang="en-US" sz="2800" dirty="0">
                <a:solidFill>
                  <a:schemeClr val="bg1"/>
                </a:solidFill>
                <a:effectLst/>
                <a:ea typeface="Times New Roman" panose="02020603050405020304" pitchFamily="18" charset="0"/>
              </a:rPr>
              <a:t>According to a study by RAND Corporation on the use of technology in schools, the researchers stated that there is a common concern that using technology in school safety initiatives can create a false sense of security.</a:t>
            </a:r>
          </a:p>
        </p:txBody>
      </p:sp>
    </p:spTree>
    <p:extLst>
      <p:ext uri="{BB962C8B-B14F-4D97-AF65-F5344CB8AC3E}">
        <p14:creationId xmlns:p14="http://schemas.microsoft.com/office/powerpoint/2010/main" val="326672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DD4A5C-9CDE-F9B1-D73C-2B77EC26FD3A}"/>
              </a:ext>
            </a:extLst>
          </p:cNvPr>
          <p:cNvPicPr>
            <a:picLocks noChangeAspect="1"/>
          </p:cNvPicPr>
          <p:nvPr/>
        </p:nvPicPr>
        <p:blipFill>
          <a:blip r:embed="rId3"/>
          <a:srcRect t="25673"/>
          <a:stretch/>
        </p:blipFill>
        <p:spPr>
          <a:xfrm>
            <a:off x="0" y="0"/>
            <a:ext cx="12192001" cy="6858000"/>
          </a:xfrm>
          <a:prstGeom prst="rect">
            <a:avLst/>
          </a:prstGeom>
        </p:spPr>
      </p:pic>
      <p:graphicFrame>
        <p:nvGraphicFramePr>
          <p:cNvPr id="2" name="Diagram 1">
            <a:extLst>
              <a:ext uri="{FF2B5EF4-FFF2-40B4-BE49-F238E27FC236}">
                <a16:creationId xmlns:a16="http://schemas.microsoft.com/office/drawing/2014/main" id="{DB6B9495-FC75-825D-FD2D-F4BABDEB1E66}"/>
              </a:ext>
            </a:extLst>
          </p:cNvPr>
          <p:cNvGraphicFramePr/>
          <p:nvPr/>
        </p:nvGraphicFramePr>
        <p:xfrm>
          <a:off x="-352507" y="282602"/>
          <a:ext cx="8318500" cy="6138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71257995-4C6E-6049-C995-A7CC0AB2F4F2}"/>
              </a:ext>
            </a:extLst>
          </p:cNvPr>
          <p:cNvSpPr txBox="1"/>
          <p:nvPr/>
        </p:nvSpPr>
        <p:spPr>
          <a:xfrm>
            <a:off x="7343610" y="204423"/>
            <a:ext cx="4714875" cy="6370975"/>
          </a:xfrm>
          <a:prstGeom prst="rect">
            <a:avLst/>
          </a:prstGeom>
          <a:noFill/>
        </p:spPr>
        <p:txBody>
          <a:bodyPr wrap="square">
            <a:spAutoFit/>
          </a:bodyPr>
          <a:lstStyle/>
          <a:p>
            <a:pPr algn="ctr"/>
            <a:r>
              <a:rPr lang="en-US" sz="2400" b="1" dirty="0"/>
              <a:t>Layers of Protection Analysis </a:t>
            </a:r>
            <a:r>
              <a:rPr lang="en-US" sz="2400" dirty="0"/>
              <a:t>(LOPA) </a:t>
            </a:r>
          </a:p>
          <a:p>
            <a:endParaRPr lang="en-US" sz="2400" dirty="0"/>
          </a:p>
          <a:p>
            <a:r>
              <a:rPr lang="en-US" sz="2400" dirty="0"/>
              <a:t>LOPA is a technique that links </a:t>
            </a:r>
            <a:r>
              <a:rPr lang="en-US" sz="2400" b="1" i="1" dirty="0"/>
              <a:t>quantitative analysis </a:t>
            </a:r>
            <a:r>
              <a:rPr lang="en-US" sz="2400" dirty="0"/>
              <a:t>with</a:t>
            </a:r>
            <a:r>
              <a:rPr lang="en-US" sz="2400" b="1" i="1" dirty="0"/>
              <a:t> qualitative analysis. </a:t>
            </a:r>
            <a:r>
              <a:rPr lang="en-US" sz="2400" dirty="0"/>
              <a:t>It is widely used in several industries for assessing hazardous scenarios and supporting danger-identification by on-going assessments.</a:t>
            </a:r>
          </a:p>
          <a:p>
            <a:endParaRPr lang="en-US" sz="2400" dirty="0"/>
          </a:p>
          <a:p>
            <a:r>
              <a:rPr lang="en-US" sz="2400" dirty="0"/>
              <a:t>LOPA provides a balance between the practicality of qualitative analysis and the detail of quantitative analysis that blend technology with human behavior.</a:t>
            </a:r>
          </a:p>
        </p:txBody>
      </p:sp>
      <p:sp>
        <p:nvSpPr>
          <p:cNvPr id="9" name="Rectangle 8">
            <a:extLst>
              <a:ext uri="{FF2B5EF4-FFF2-40B4-BE49-F238E27FC236}">
                <a16:creationId xmlns:a16="http://schemas.microsoft.com/office/drawing/2014/main" id="{AC3A4FAD-B6E4-759A-3E26-68D06546B634}"/>
              </a:ext>
            </a:extLst>
          </p:cNvPr>
          <p:cNvSpPr/>
          <p:nvPr/>
        </p:nvSpPr>
        <p:spPr>
          <a:xfrm>
            <a:off x="152400" y="152400"/>
            <a:ext cx="11925300" cy="6553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41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7085F6-DBCA-5641-58C0-D61F9A8FF1F3}"/>
              </a:ext>
            </a:extLst>
          </p:cNvPr>
          <p:cNvPicPr>
            <a:picLocks noChangeAspect="1"/>
          </p:cNvPicPr>
          <p:nvPr/>
        </p:nvPicPr>
        <p:blipFill>
          <a:blip r:embed="rId3"/>
          <a:stretch>
            <a:fillRect/>
          </a:stretch>
        </p:blipFill>
        <p:spPr>
          <a:xfrm>
            <a:off x="0" y="-38248"/>
            <a:ext cx="12192001" cy="6896248"/>
          </a:xfrm>
          <a:prstGeom prst="rect">
            <a:avLst/>
          </a:prstGeom>
        </p:spPr>
      </p:pic>
      <p:pic>
        <p:nvPicPr>
          <p:cNvPr id="7" name="Picture 6" descr="Bags hanging in school corridor">
            <a:extLst>
              <a:ext uri="{FF2B5EF4-FFF2-40B4-BE49-F238E27FC236}">
                <a16:creationId xmlns:a16="http://schemas.microsoft.com/office/drawing/2014/main" id="{6EAF9D15-51D0-1B8D-F260-5F228D55AA84}"/>
              </a:ext>
            </a:extLst>
          </p:cNvPr>
          <p:cNvPicPr>
            <a:picLocks noChangeAspect="1"/>
          </p:cNvPicPr>
          <p:nvPr/>
        </p:nvPicPr>
        <p:blipFill>
          <a:blip r:embed="rId4">
            <a:duotone>
              <a:schemeClr val="bg2">
                <a:shade val="45000"/>
                <a:satMod val="135000"/>
              </a:schemeClr>
              <a:prstClr val="white"/>
            </a:duotone>
            <a:alphaModFix amt="70000"/>
            <a:extLst>
              <a:ext uri="{28A0092B-C50C-407E-A947-70E740481C1C}">
                <a14:useLocalDpi xmlns:a14="http://schemas.microsoft.com/office/drawing/2010/main" val="0"/>
              </a:ext>
            </a:extLst>
          </a:blip>
          <a:stretch>
            <a:fillRect/>
          </a:stretch>
        </p:blipFill>
        <p:spPr>
          <a:xfrm>
            <a:off x="-93786" y="1441938"/>
            <a:ext cx="12285785" cy="5416062"/>
          </a:xfrm>
          <a:prstGeom prst="rect">
            <a:avLst/>
          </a:prstGeom>
          <a:ln>
            <a:noFill/>
          </a:ln>
          <a:effectLst>
            <a:softEdge rad="112500"/>
          </a:effectLst>
        </p:spPr>
      </p:pic>
      <p:sp>
        <p:nvSpPr>
          <p:cNvPr id="5" name="TextBox 4">
            <a:extLst>
              <a:ext uri="{FF2B5EF4-FFF2-40B4-BE49-F238E27FC236}">
                <a16:creationId xmlns:a16="http://schemas.microsoft.com/office/drawing/2014/main" id="{86E8C1FE-63F5-84D0-9010-6C763A7D2AC6}"/>
              </a:ext>
            </a:extLst>
          </p:cNvPr>
          <p:cNvSpPr txBox="1"/>
          <p:nvPr/>
        </p:nvSpPr>
        <p:spPr>
          <a:xfrm>
            <a:off x="445477" y="1938992"/>
            <a:ext cx="10541531" cy="1815882"/>
          </a:xfrm>
          <a:prstGeom prst="rect">
            <a:avLst/>
          </a:prstGeom>
          <a:noFill/>
        </p:spPr>
        <p:txBody>
          <a:bodyPr wrap="square" rtlCol="0">
            <a:spAutoFit/>
          </a:bodyPr>
          <a:lstStyle/>
          <a:p>
            <a:r>
              <a:rPr lang="en-US" sz="2800" b="1" dirty="0">
                <a:latin typeface="+mn-lt"/>
              </a:rPr>
              <a:t>Think differently about school climate to prevent human errors.</a:t>
            </a:r>
          </a:p>
          <a:p>
            <a:endParaRPr lang="en-US" sz="2800" b="1" dirty="0">
              <a:latin typeface="+mn-lt"/>
            </a:endParaRPr>
          </a:p>
          <a:p>
            <a:r>
              <a:rPr lang="en-US" sz="2800" b="1" dirty="0">
                <a:latin typeface="+mn-lt"/>
              </a:rPr>
              <a:t>School climate is linked to school safety and human errors.</a:t>
            </a:r>
          </a:p>
          <a:p>
            <a:endParaRPr lang="en-US" sz="2800" dirty="0">
              <a:latin typeface="Calisto MT" panose="02040603050505030304" pitchFamily="18" charset="0"/>
            </a:endParaRPr>
          </a:p>
        </p:txBody>
      </p:sp>
      <p:sp>
        <p:nvSpPr>
          <p:cNvPr id="2" name="TextBox 1">
            <a:extLst>
              <a:ext uri="{FF2B5EF4-FFF2-40B4-BE49-F238E27FC236}">
                <a16:creationId xmlns:a16="http://schemas.microsoft.com/office/drawing/2014/main" id="{27636B77-5120-F65C-CDD0-7A5C44D1BCB8}"/>
              </a:ext>
            </a:extLst>
          </p:cNvPr>
          <p:cNvSpPr txBox="1"/>
          <p:nvPr/>
        </p:nvSpPr>
        <p:spPr>
          <a:xfrm>
            <a:off x="937847" y="4360985"/>
            <a:ext cx="5228491" cy="1569660"/>
          </a:xfrm>
          <a:prstGeom prst="rect">
            <a:avLst/>
          </a:prstGeom>
          <a:solidFill>
            <a:srgbClr val="7030A0"/>
          </a:solidFill>
        </p:spPr>
        <p:txBody>
          <a:bodyPr wrap="square">
            <a:spAutoFit/>
          </a:bodyPr>
          <a:lstStyle/>
          <a:p>
            <a:pPr marL="0" marR="0"/>
            <a:r>
              <a:rPr lang="en-US" sz="2400" dirty="0">
                <a:solidFill>
                  <a:schemeClr val="bg1"/>
                </a:solidFill>
                <a:effectLst/>
                <a:ea typeface="Times New Roman" panose="02020603050405020304" pitchFamily="18" charset="0"/>
              </a:rPr>
              <a:t>According to </a:t>
            </a:r>
            <a:r>
              <a:rPr lang="en-US" sz="2400" dirty="0">
                <a:solidFill>
                  <a:schemeClr val="bg1"/>
                </a:solidFill>
                <a:ea typeface="Times New Roman" panose="02020603050405020304" pitchFamily="18" charset="0"/>
              </a:rPr>
              <a:t>a RAND study</a:t>
            </a:r>
            <a:r>
              <a:rPr lang="en-US" sz="2400" dirty="0">
                <a:solidFill>
                  <a:schemeClr val="bg1"/>
                </a:solidFill>
                <a:effectLst/>
                <a:ea typeface="Times New Roman" panose="02020603050405020304" pitchFamily="18" charset="0"/>
              </a:rPr>
              <a:t>, school climate is the </a:t>
            </a:r>
            <a:r>
              <a:rPr lang="en-US" sz="2400" b="1" u="sng" dirty="0">
                <a:solidFill>
                  <a:schemeClr val="bg1"/>
                </a:solidFill>
                <a:effectLst/>
                <a:ea typeface="Times New Roman" panose="02020603050405020304" pitchFamily="18" charset="0"/>
              </a:rPr>
              <a:t>only</a:t>
            </a:r>
            <a:r>
              <a:rPr lang="en-US" sz="2400" u="sng" dirty="0">
                <a:solidFill>
                  <a:schemeClr val="bg1"/>
                </a:solidFill>
                <a:effectLst/>
                <a:ea typeface="Times New Roman" panose="02020603050405020304" pitchFamily="18" charset="0"/>
              </a:rPr>
              <a:t> </a:t>
            </a:r>
            <a:r>
              <a:rPr lang="en-US" sz="2400" dirty="0">
                <a:solidFill>
                  <a:schemeClr val="bg1"/>
                </a:solidFill>
                <a:effectLst/>
                <a:ea typeface="Times New Roman" panose="02020603050405020304" pitchFamily="18" charset="0"/>
              </a:rPr>
              <a:t>school characteristic that consistently correlates with school </a:t>
            </a:r>
            <a:r>
              <a:rPr lang="en-US" sz="2400" dirty="0" err="1">
                <a:solidFill>
                  <a:schemeClr val="bg1"/>
                </a:solidFill>
                <a:effectLst/>
                <a:ea typeface="Times New Roman" panose="02020603050405020304" pitchFamily="18" charset="0"/>
              </a:rPr>
              <a:t>violence.</a:t>
            </a:r>
            <a:r>
              <a:rPr lang="en-US" sz="2400" dirty="0" err="1">
                <a:solidFill>
                  <a:srgbClr val="000000"/>
                </a:solidFill>
                <a:effectLst/>
                <a:ea typeface="Times New Roman" panose="02020603050405020304" pitchFamily="18" charset="0"/>
              </a:rPr>
              <a:t>s</a:t>
            </a:r>
            <a:r>
              <a:rPr lang="en-US" sz="2400" dirty="0">
                <a:solidFill>
                  <a:srgbClr val="000000"/>
                </a:solidFill>
                <a:effectLst/>
                <a:ea typeface="Times New Roman" panose="02020603050405020304" pitchFamily="18" charset="0"/>
              </a:rPr>
              <a:t>. </a:t>
            </a:r>
          </a:p>
        </p:txBody>
      </p:sp>
      <p:sp>
        <p:nvSpPr>
          <p:cNvPr id="6" name="TextBox 5">
            <a:extLst>
              <a:ext uri="{FF2B5EF4-FFF2-40B4-BE49-F238E27FC236}">
                <a16:creationId xmlns:a16="http://schemas.microsoft.com/office/drawing/2014/main" id="{E1FE64AB-E6D7-1179-4517-05BA4A100AB3}"/>
              </a:ext>
            </a:extLst>
          </p:cNvPr>
          <p:cNvSpPr txBox="1"/>
          <p:nvPr/>
        </p:nvSpPr>
        <p:spPr>
          <a:xfrm>
            <a:off x="7104185" y="4127064"/>
            <a:ext cx="3588777" cy="2215991"/>
          </a:xfrm>
          <a:prstGeom prst="rect">
            <a:avLst/>
          </a:prstGeom>
          <a:solidFill>
            <a:schemeClr val="tx1">
              <a:lumMod val="95000"/>
              <a:lumOff val="5000"/>
            </a:schemeClr>
          </a:solidFill>
          <a:effectLst>
            <a:outerShdw blurRad="76200" dir="13500000" sy="23000" kx="1200000" algn="br" rotWithShape="0">
              <a:prstClr val="black">
                <a:alpha val="20000"/>
              </a:prstClr>
            </a:outerShdw>
          </a:effectLst>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Stencil" panose="040409050D0802020404" pitchFamily="82" charset="0"/>
              </a:rPr>
              <a:t>“</a:t>
            </a:r>
            <a:r>
              <a:rPr lang="en-US" sz="2400" dirty="0">
                <a:solidFill>
                  <a:schemeClr val="bg1"/>
                </a:solidFill>
                <a:latin typeface="Stencil" panose="040409050D0802020404" pitchFamily="82" charset="0"/>
              </a:rPr>
              <a:t>S</a:t>
            </a:r>
            <a:r>
              <a:rPr lang="en-US" sz="2400" b="0" i="0" dirty="0">
                <a:solidFill>
                  <a:schemeClr val="bg1"/>
                </a:solidFill>
                <a:effectLst/>
                <a:latin typeface="Stencil" panose="040409050D0802020404" pitchFamily="82" charset="0"/>
              </a:rPr>
              <a:t>chool climate </a:t>
            </a:r>
            <a:r>
              <a:rPr lang="en-US" sz="2400" dirty="0">
                <a:solidFill>
                  <a:schemeClr val="bg1"/>
                </a:solidFill>
                <a:latin typeface="Stencil" panose="040409050D0802020404" pitchFamily="82" charset="0"/>
              </a:rPr>
              <a:t>is unquestionably linked to school safety.</a:t>
            </a:r>
            <a:r>
              <a:rPr lang="en-US" sz="2400" b="1" dirty="0">
                <a:solidFill>
                  <a:schemeClr val="bg1"/>
                </a:solidFill>
                <a:effectLst>
                  <a:outerShdw blurRad="38100" dist="38100" dir="2700000" algn="tl">
                    <a:srgbClr val="000000">
                      <a:alpha val="43137"/>
                    </a:srgbClr>
                  </a:outerShdw>
                </a:effectLst>
                <a:latin typeface="Stencil" panose="040409050D0802020404" pitchFamily="82" charset="0"/>
              </a:rPr>
              <a:t>” –</a:t>
            </a:r>
            <a:r>
              <a:rPr lang="en-US" sz="2400" b="1" dirty="0" err="1">
                <a:solidFill>
                  <a:schemeClr val="bg1"/>
                </a:solidFill>
                <a:effectLst>
                  <a:outerShdw blurRad="38100" dist="38100" dir="2700000" algn="tl">
                    <a:srgbClr val="000000">
                      <a:alpha val="43137"/>
                    </a:srgbClr>
                  </a:outerShdw>
                </a:effectLst>
                <a:latin typeface="Stencil" panose="040409050D0802020404" pitchFamily="82" charset="0"/>
              </a:rPr>
              <a:t>SchoolSafety.Gov</a:t>
            </a:r>
            <a:r>
              <a:rPr lang="en-US" sz="2400" dirty="0">
                <a:latin typeface="Stencil" panose="040409050D0802020404" pitchFamily="82" charset="0"/>
              </a:rPr>
              <a:t>.</a:t>
            </a:r>
          </a:p>
          <a:p>
            <a:endParaRPr lang="en-US" dirty="0"/>
          </a:p>
        </p:txBody>
      </p:sp>
    </p:spTree>
    <p:extLst>
      <p:ext uri="{BB962C8B-B14F-4D97-AF65-F5344CB8AC3E}">
        <p14:creationId xmlns:p14="http://schemas.microsoft.com/office/powerpoint/2010/main" val="294597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FBE8B-FEB3-5409-945E-AD35ACB1E0CF}"/>
              </a:ext>
            </a:extLst>
          </p:cNvPr>
          <p:cNvPicPr>
            <a:picLocks noChangeAspect="1"/>
          </p:cNvPicPr>
          <p:nvPr/>
        </p:nvPicPr>
        <p:blipFill>
          <a:blip r:embed="rId3"/>
          <a:stretch>
            <a:fillRect/>
          </a:stretch>
        </p:blipFill>
        <p:spPr>
          <a:xfrm>
            <a:off x="0" y="-38248"/>
            <a:ext cx="12192001" cy="6896248"/>
          </a:xfrm>
          <a:prstGeom prst="rect">
            <a:avLst/>
          </a:prstGeom>
        </p:spPr>
      </p:pic>
      <p:pic>
        <p:nvPicPr>
          <p:cNvPr id="2" name="Picture 1">
            <a:extLst>
              <a:ext uri="{FF2B5EF4-FFF2-40B4-BE49-F238E27FC236}">
                <a16:creationId xmlns:a16="http://schemas.microsoft.com/office/drawing/2014/main" id="{159B0207-9628-B364-0E50-299B764BE926}"/>
              </a:ext>
            </a:extLst>
          </p:cNvPr>
          <p:cNvPicPr>
            <a:picLocks noChangeAspect="1"/>
          </p:cNvPicPr>
          <p:nvPr/>
        </p:nvPicPr>
        <p:blipFill>
          <a:blip r:embed="rId4"/>
          <a:stretch>
            <a:fillRect/>
          </a:stretch>
        </p:blipFill>
        <p:spPr>
          <a:xfrm>
            <a:off x="620418" y="2255597"/>
            <a:ext cx="5307233" cy="3701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6FFD394F-9294-168F-601F-6D4863DB14EC}"/>
              </a:ext>
            </a:extLst>
          </p:cNvPr>
          <p:cNvPicPr>
            <a:picLocks noChangeAspect="1"/>
          </p:cNvPicPr>
          <p:nvPr/>
        </p:nvPicPr>
        <p:blipFill>
          <a:blip r:embed="rId5"/>
          <a:stretch>
            <a:fillRect/>
          </a:stretch>
        </p:blipFill>
        <p:spPr>
          <a:xfrm>
            <a:off x="6912639" y="2128102"/>
            <a:ext cx="3660742" cy="18846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0F6AFCF0-2F65-C38A-4F76-CB0D7DDC71DC}"/>
              </a:ext>
            </a:extLst>
          </p:cNvPr>
          <p:cNvPicPr>
            <a:picLocks noChangeAspect="1"/>
          </p:cNvPicPr>
          <p:nvPr/>
        </p:nvPicPr>
        <p:blipFill rotWithShape="1">
          <a:blip r:embed="rId6"/>
          <a:srcRect t="9669" r="3784" b="11319"/>
          <a:stretch/>
        </p:blipFill>
        <p:spPr>
          <a:xfrm>
            <a:off x="6912639" y="4671562"/>
            <a:ext cx="3660742" cy="1527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812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92045-A34A-1738-2702-3EF80D7324EF}"/>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21CABA87-2969-9FAD-B462-F7889F720420}"/>
              </a:ext>
            </a:extLst>
          </p:cNvPr>
          <p:cNvSpPr>
            <a:spLocks/>
          </p:cNvSpPr>
          <p:nvPr/>
        </p:nvSpPr>
        <p:spPr bwMode="auto">
          <a:xfrm>
            <a:off x="0" y="1610067"/>
            <a:ext cx="12192000" cy="5247933"/>
          </a:xfrm>
          <a:prstGeom prst="rect">
            <a:avLst/>
          </a:prstGeom>
          <a:solidFill>
            <a:srgbClr val="7030A0">
              <a:alpha val="32941"/>
            </a:srgb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ctr"/>
            <a:endParaRPr lang="en-US" sz="4400" b="1"/>
          </a:p>
        </p:txBody>
      </p:sp>
      <p:sp>
        <p:nvSpPr>
          <p:cNvPr id="15361" name="Rectangle 1">
            <a:extLst>
              <a:ext uri="{FF2B5EF4-FFF2-40B4-BE49-F238E27FC236}">
                <a16:creationId xmlns:a16="http://schemas.microsoft.com/office/drawing/2014/main" id="{DF6569A4-C207-716F-9820-984F1B8CE03A}"/>
              </a:ext>
            </a:extLst>
          </p:cNvPr>
          <p:cNvSpPr>
            <a:spLocks/>
          </p:cNvSpPr>
          <p:nvPr/>
        </p:nvSpPr>
        <p:spPr bwMode="auto">
          <a:xfrm>
            <a:off x="2046369" y="2050170"/>
            <a:ext cx="8487601" cy="4098544"/>
          </a:xfrm>
          <a:prstGeom prst="rect">
            <a:avLst/>
          </a:prstGeom>
          <a:solidFill>
            <a:schemeClr val="bg1"/>
          </a:solidFill>
          <a:ln w="57150" cap="flat">
            <a:solidFill>
              <a:srgbClr val="7030A0">
                <a:alpha val="0"/>
              </a:srgbClr>
            </a:solidFill>
            <a:prstDash val="solid"/>
            <a:miter lim="800000"/>
            <a:headEnd type="none" w="med" len="med"/>
            <a:tailEnd type="none" w="med" len="med"/>
          </a:ln>
          <a:effectLst>
            <a:outerShdw blurRad="50800" dist="38100" dir="2700000" algn="tl" rotWithShape="0">
              <a:prstClr val="black">
                <a:alpha val="40000"/>
              </a:prstClr>
            </a:outerShdw>
          </a:effec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733" b="0" i="0" u="none" strike="noStrike" kern="1200" cap="none" spc="0" normalizeH="0" baseline="0" noProof="0">
              <a:ln>
                <a:noFill/>
              </a:ln>
              <a:solidFill>
                <a:srgbClr val="000000"/>
              </a:solidFill>
              <a:effectLst/>
              <a:uLnTx/>
              <a:uFillTx/>
              <a:latin typeface="Gill Sans" charset="0"/>
              <a:ea typeface="+mn-ea"/>
              <a:cs typeface="+mn-cs"/>
              <a:sym typeface="Gill Sans" charset="0"/>
            </a:endParaRPr>
          </a:p>
        </p:txBody>
      </p:sp>
      <p:sp>
        <p:nvSpPr>
          <p:cNvPr id="24" name="Rectangle 4">
            <a:extLst>
              <a:ext uri="{FF2B5EF4-FFF2-40B4-BE49-F238E27FC236}">
                <a16:creationId xmlns:a16="http://schemas.microsoft.com/office/drawing/2014/main" id="{DDFC3DAB-E816-6BBE-81D6-D8EC597C3D0C}"/>
              </a:ext>
            </a:extLst>
          </p:cNvPr>
          <p:cNvSpPr/>
          <p:nvPr/>
        </p:nvSpPr>
        <p:spPr bwMode="auto">
          <a:xfrm>
            <a:off x="3580305" y="2632021"/>
            <a:ext cx="5419727" cy="2934842"/>
          </a:xfrm>
          <a:prstGeom prst="rect">
            <a:avLst/>
          </a:prstGeom>
          <a:solidFill>
            <a:srgbClr val="7030A0"/>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121920" tIns="60960" rIns="121920" bIns="60960" numCol="1" rtlCol="0" anchor="ctr" anchorCtr="0" compatLnSpc="1">
            <a:prstTxWarp prst="textNoShape">
              <a:avLst/>
            </a:prstTxWarp>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sym typeface="Gill Sans" charset="0"/>
              </a:rPr>
              <a:t>“We must accept human error </a:t>
            </a:r>
            <a:r>
              <a:rPr lang="en-US" sz="3200" b="1" dirty="0">
                <a:solidFill>
                  <a:schemeClr val="bg1"/>
                </a:solidFill>
                <a:sym typeface="Gill Sans" charset="0"/>
              </a:rPr>
              <a:t>as inevitable and design around that fact.”</a:t>
            </a:r>
          </a:p>
          <a:p>
            <a:pPr algn="ctr" defTabSz="1219170" fontAlgn="base">
              <a:spcBef>
                <a:spcPct val="0"/>
              </a:spcBef>
              <a:spcAft>
                <a:spcPct val="0"/>
              </a:spcAft>
              <a:defRPr/>
            </a:pPr>
            <a:r>
              <a:rPr lang="en-US" sz="3200" b="1" dirty="0">
                <a:solidFill>
                  <a:schemeClr val="bg1"/>
                </a:solidFill>
              </a:rPr>
              <a:t>-Donald Berwick</a:t>
            </a:r>
          </a:p>
        </p:txBody>
      </p:sp>
      <p:pic>
        <p:nvPicPr>
          <p:cNvPr id="42" name="Picture 41">
            <a:extLst>
              <a:ext uri="{FF2B5EF4-FFF2-40B4-BE49-F238E27FC236}">
                <a16:creationId xmlns:a16="http://schemas.microsoft.com/office/drawing/2014/main" id="{44679AD4-B851-AD99-A5C7-5DCE2308BF97}"/>
              </a:ext>
            </a:extLst>
          </p:cNvPr>
          <p:cNvPicPr>
            <a:picLocks noChangeAspect="1"/>
          </p:cNvPicPr>
          <p:nvPr/>
        </p:nvPicPr>
        <p:blipFill>
          <a:blip r:embed="rId3"/>
          <a:stretch>
            <a:fillRect/>
          </a:stretch>
        </p:blipFill>
        <p:spPr>
          <a:xfrm>
            <a:off x="1" y="0"/>
            <a:ext cx="3200400" cy="1124464"/>
          </a:xfrm>
          <a:prstGeom prst="rect">
            <a:avLst/>
          </a:prstGeom>
        </p:spPr>
      </p:pic>
    </p:spTree>
    <p:extLst>
      <p:ext uri="{BB962C8B-B14F-4D97-AF65-F5344CB8AC3E}">
        <p14:creationId xmlns:p14="http://schemas.microsoft.com/office/powerpoint/2010/main" val="275911259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808C47-7DD1-933C-4A00-520BC05BC3B0}"/>
              </a:ext>
            </a:extLst>
          </p:cNvPr>
          <p:cNvPicPr>
            <a:picLocks noChangeAspect="1"/>
          </p:cNvPicPr>
          <p:nvPr/>
        </p:nvPicPr>
        <p:blipFill>
          <a:blip r:embed="rId3"/>
          <a:stretch>
            <a:fillRect/>
          </a:stretch>
        </p:blipFill>
        <p:spPr>
          <a:xfrm>
            <a:off x="-1" y="12432"/>
            <a:ext cx="12214181" cy="6845568"/>
          </a:xfrm>
          <a:prstGeom prst="rect">
            <a:avLst/>
          </a:prstGeom>
        </p:spPr>
      </p:pic>
      <p:sp>
        <p:nvSpPr>
          <p:cNvPr id="2" name="Title 1">
            <a:extLst>
              <a:ext uri="{FF2B5EF4-FFF2-40B4-BE49-F238E27FC236}">
                <a16:creationId xmlns:a16="http://schemas.microsoft.com/office/drawing/2014/main" id="{0636EC16-3E37-FBC4-5DE9-F4C602724572}"/>
              </a:ext>
            </a:extLst>
          </p:cNvPr>
          <p:cNvSpPr>
            <a:spLocks noGrp="1"/>
          </p:cNvSpPr>
          <p:nvPr>
            <p:ph type="ctrTitle"/>
          </p:nvPr>
        </p:nvSpPr>
        <p:spPr>
          <a:xfrm>
            <a:off x="3112812" y="675022"/>
            <a:ext cx="7940548" cy="2766528"/>
          </a:xfrm>
        </p:spPr>
        <p:txBody>
          <a:bodyPr>
            <a:normAutofit/>
          </a:bodyPr>
          <a:lstStyle/>
          <a:p>
            <a:pPr algn="ctr"/>
            <a:r>
              <a:rPr lang="en-US" sz="4000" b="1" dirty="0">
                <a:latin typeface="+mn-lt"/>
              </a:rPr>
              <a:t>Is human error predictable</a:t>
            </a:r>
            <a:r>
              <a:rPr lang="en-US" sz="5400" dirty="0">
                <a:latin typeface="Calisto MT" panose="02040603050505030304" pitchFamily="18" charset="0"/>
              </a:rPr>
              <a:t>?</a:t>
            </a:r>
          </a:p>
        </p:txBody>
      </p:sp>
      <p:sp>
        <p:nvSpPr>
          <p:cNvPr id="4" name="TextBox 3">
            <a:extLst>
              <a:ext uri="{FF2B5EF4-FFF2-40B4-BE49-F238E27FC236}">
                <a16:creationId xmlns:a16="http://schemas.microsoft.com/office/drawing/2014/main" id="{E70885D3-A610-1F66-7F2C-E675A0229660}"/>
              </a:ext>
            </a:extLst>
          </p:cNvPr>
          <p:cNvSpPr txBox="1"/>
          <p:nvPr/>
        </p:nvSpPr>
        <p:spPr>
          <a:xfrm>
            <a:off x="3785419" y="3795674"/>
            <a:ext cx="6378998" cy="1384995"/>
          </a:xfrm>
          <a:prstGeom prst="rect">
            <a:avLst/>
          </a:prstGeom>
          <a:solidFill>
            <a:srgbClr val="7030A0"/>
          </a:solidFill>
        </p:spPr>
        <p:txBody>
          <a:bodyPr wrap="square">
            <a:spAutoFit/>
          </a:bodyPr>
          <a:lstStyle/>
          <a:p>
            <a:pPr algn="ctr"/>
            <a:r>
              <a:rPr lang="en-US" sz="2800" dirty="0">
                <a:solidFill>
                  <a:schemeClr val="bg1"/>
                </a:solidFill>
                <a:cs typeface="Dreaming Outloud Script Pro" panose="03050502040304050704" pitchFamily="66" charset="0"/>
              </a:rPr>
              <a:t>Just because it seems like something has become safer doesn’t mean the risk hasn’t transferred somewhere else.</a:t>
            </a:r>
          </a:p>
        </p:txBody>
      </p:sp>
      <p:pic>
        <p:nvPicPr>
          <p:cNvPr id="6" name="Picture 5">
            <a:extLst>
              <a:ext uri="{FF2B5EF4-FFF2-40B4-BE49-F238E27FC236}">
                <a16:creationId xmlns:a16="http://schemas.microsoft.com/office/drawing/2014/main" id="{3E375AF4-D042-4A8F-E90E-E43D74E88AE4}"/>
              </a:ext>
            </a:extLst>
          </p:cNvPr>
          <p:cNvPicPr>
            <a:picLocks noChangeAspect="1"/>
          </p:cNvPicPr>
          <p:nvPr/>
        </p:nvPicPr>
        <p:blipFill>
          <a:blip r:embed="rId4"/>
          <a:stretch>
            <a:fillRect/>
          </a:stretch>
        </p:blipFill>
        <p:spPr>
          <a:xfrm>
            <a:off x="701461" y="2512649"/>
            <a:ext cx="2313772" cy="26592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a:extLst>
              <a:ext uri="{FF2B5EF4-FFF2-40B4-BE49-F238E27FC236}">
                <a16:creationId xmlns:a16="http://schemas.microsoft.com/office/drawing/2014/main" id="{EFEA9CB9-EAEE-7976-9663-C740A5970317}"/>
              </a:ext>
            </a:extLst>
          </p:cNvPr>
          <p:cNvPicPr>
            <a:picLocks noChangeAspect="1"/>
          </p:cNvPicPr>
          <p:nvPr/>
        </p:nvPicPr>
        <p:blipFill>
          <a:blip r:embed="rId5"/>
          <a:stretch>
            <a:fillRect/>
          </a:stretch>
        </p:blipFill>
        <p:spPr>
          <a:xfrm>
            <a:off x="9220200" y="685800"/>
            <a:ext cx="2857500" cy="621459"/>
          </a:xfrm>
          <a:prstGeom prst="rect">
            <a:avLst/>
          </a:prstGeom>
        </p:spPr>
      </p:pic>
    </p:spTree>
    <p:extLst>
      <p:ext uri="{BB962C8B-B14F-4D97-AF65-F5344CB8AC3E}">
        <p14:creationId xmlns:p14="http://schemas.microsoft.com/office/powerpoint/2010/main" val="393989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BFFCD-BFC2-BB32-C0F0-0C756DEF003D}"/>
              </a:ext>
            </a:extLst>
          </p:cNvPr>
          <p:cNvPicPr>
            <a:picLocks noChangeAspect="1"/>
          </p:cNvPicPr>
          <p:nvPr/>
        </p:nvPicPr>
        <p:blipFill>
          <a:blip r:embed="rId3"/>
          <a:stretch>
            <a:fillRect/>
          </a:stretch>
        </p:blipFill>
        <p:spPr>
          <a:xfrm>
            <a:off x="-1" y="12432"/>
            <a:ext cx="12214181" cy="6845568"/>
          </a:xfrm>
          <a:prstGeom prst="rect">
            <a:avLst/>
          </a:prstGeom>
        </p:spPr>
      </p:pic>
      <p:sp>
        <p:nvSpPr>
          <p:cNvPr id="2" name="Title 1">
            <a:extLst>
              <a:ext uri="{FF2B5EF4-FFF2-40B4-BE49-F238E27FC236}">
                <a16:creationId xmlns:a16="http://schemas.microsoft.com/office/drawing/2014/main" id="{0E9D847E-03FB-3AAA-06AF-578459D9BFD3}"/>
              </a:ext>
            </a:extLst>
          </p:cNvPr>
          <p:cNvSpPr>
            <a:spLocks noGrp="1"/>
          </p:cNvSpPr>
          <p:nvPr>
            <p:ph type="ctrTitle"/>
          </p:nvPr>
        </p:nvSpPr>
        <p:spPr>
          <a:xfrm>
            <a:off x="1931076" y="2143175"/>
            <a:ext cx="9144000" cy="2387600"/>
          </a:xfrm>
        </p:spPr>
        <p:txBody>
          <a:bodyPr>
            <a:normAutofit/>
          </a:bodyPr>
          <a:lstStyle/>
          <a:p>
            <a:pPr algn="ctr"/>
            <a:r>
              <a:rPr lang="en-US" sz="4000" b="1" dirty="0">
                <a:latin typeface="+mn-lt"/>
              </a:rPr>
              <a:t>Human Error </a:t>
            </a:r>
            <a:br>
              <a:rPr lang="en-US" sz="4000" b="1" dirty="0">
                <a:latin typeface="+mn-lt"/>
              </a:rPr>
            </a:br>
            <a:r>
              <a:rPr lang="en-US" sz="4000" b="1" dirty="0">
                <a:latin typeface="+mn-lt"/>
              </a:rPr>
              <a:t>Seven-Step Process</a:t>
            </a:r>
            <a:br>
              <a:rPr lang="en-US" sz="4000" b="1" dirty="0">
                <a:latin typeface="+mn-lt"/>
              </a:rPr>
            </a:br>
            <a:r>
              <a:rPr lang="en-US" sz="4000" b="1" dirty="0">
                <a:latin typeface="+mn-lt"/>
              </a:rPr>
              <a:t>(HESSP) </a:t>
            </a:r>
          </a:p>
        </p:txBody>
      </p:sp>
      <p:sp>
        <p:nvSpPr>
          <p:cNvPr id="6" name="Subtitle 2">
            <a:extLst>
              <a:ext uri="{FF2B5EF4-FFF2-40B4-BE49-F238E27FC236}">
                <a16:creationId xmlns:a16="http://schemas.microsoft.com/office/drawing/2014/main" id="{1E4D1F66-22E6-35B6-A411-E246F47447C7}"/>
              </a:ext>
            </a:extLst>
          </p:cNvPr>
          <p:cNvSpPr txBox="1">
            <a:spLocks/>
          </p:cNvSpPr>
          <p:nvPr/>
        </p:nvSpPr>
        <p:spPr>
          <a:xfrm>
            <a:off x="1321870" y="5174241"/>
            <a:ext cx="10362413" cy="550333"/>
          </a:xfrm>
          <a:prstGeom prst="rect">
            <a:avLst/>
          </a:prstGeom>
        </p:spPr>
        <p:txBody>
          <a:bodyPr vert="horz" lIns="91440" tIns="91440" rIns="91440" bIns="91440" rtlCol="0">
            <a:no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algn="ctr"/>
            <a:r>
              <a:rPr lang="en-US" sz="3200" b="1" dirty="0"/>
              <a:t>Anticipating and predicting human error</a:t>
            </a:r>
          </a:p>
        </p:txBody>
      </p:sp>
      <p:pic>
        <p:nvPicPr>
          <p:cNvPr id="4" name="Picture 3">
            <a:extLst>
              <a:ext uri="{FF2B5EF4-FFF2-40B4-BE49-F238E27FC236}">
                <a16:creationId xmlns:a16="http://schemas.microsoft.com/office/drawing/2014/main" id="{85EA39E8-DB35-B86E-8FA8-0D67350F4F19}"/>
              </a:ext>
            </a:extLst>
          </p:cNvPr>
          <p:cNvPicPr>
            <a:picLocks noChangeAspect="1"/>
          </p:cNvPicPr>
          <p:nvPr/>
        </p:nvPicPr>
        <p:blipFill>
          <a:blip r:embed="rId4"/>
          <a:stretch>
            <a:fillRect/>
          </a:stretch>
        </p:blipFill>
        <p:spPr>
          <a:xfrm>
            <a:off x="639801" y="2266849"/>
            <a:ext cx="1821338" cy="2324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01743AD-C793-F5DC-3D13-EAAEFA981920}"/>
              </a:ext>
            </a:extLst>
          </p:cNvPr>
          <p:cNvPicPr>
            <a:picLocks noChangeAspect="1"/>
          </p:cNvPicPr>
          <p:nvPr/>
        </p:nvPicPr>
        <p:blipFill>
          <a:blip r:embed="rId5"/>
          <a:stretch>
            <a:fillRect/>
          </a:stretch>
        </p:blipFill>
        <p:spPr>
          <a:xfrm>
            <a:off x="9220200" y="685800"/>
            <a:ext cx="2857500" cy="621459"/>
          </a:xfrm>
          <a:prstGeom prst="rect">
            <a:avLst/>
          </a:prstGeom>
        </p:spPr>
      </p:pic>
    </p:spTree>
    <p:extLst>
      <p:ext uri="{BB962C8B-B14F-4D97-AF65-F5344CB8AC3E}">
        <p14:creationId xmlns:p14="http://schemas.microsoft.com/office/powerpoint/2010/main" val="228895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0D37A4-3517-8DDD-0397-2B5F4E6BCB5D}"/>
              </a:ext>
            </a:extLst>
          </p:cNvPr>
          <p:cNvPicPr>
            <a:picLocks noChangeAspect="1"/>
          </p:cNvPicPr>
          <p:nvPr/>
        </p:nvPicPr>
        <p:blipFill>
          <a:blip r:embed="rId3"/>
          <a:stretch>
            <a:fillRect/>
          </a:stretch>
        </p:blipFill>
        <p:spPr>
          <a:xfrm>
            <a:off x="-1" y="12432"/>
            <a:ext cx="12214181" cy="6845568"/>
          </a:xfrm>
          <a:prstGeom prst="rect">
            <a:avLst/>
          </a:prstGeom>
        </p:spPr>
      </p:pic>
      <p:sp>
        <p:nvSpPr>
          <p:cNvPr id="3" name="TextBox 2">
            <a:extLst>
              <a:ext uri="{FF2B5EF4-FFF2-40B4-BE49-F238E27FC236}">
                <a16:creationId xmlns:a16="http://schemas.microsoft.com/office/drawing/2014/main" id="{B340197C-6996-5B20-B4CF-15E42402AC07}"/>
              </a:ext>
            </a:extLst>
          </p:cNvPr>
          <p:cNvSpPr txBox="1"/>
          <p:nvPr/>
        </p:nvSpPr>
        <p:spPr>
          <a:xfrm>
            <a:off x="5176306" y="1831234"/>
            <a:ext cx="6710894" cy="5201424"/>
          </a:xfrm>
          <a:prstGeom prst="rect">
            <a:avLst/>
          </a:prstGeom>
          <a:noFill/>
        </p:spPr>
        <p:txBody>
          <a:bodyPr wrap="square">
            <a:spAutoFit/>
          </a:bodyPr>
          <a:lstStyle/>
          <a:p>
            <a:pPr marL="0" marR="0"/>
            <a:r>
              <a:rPr lang="en-US" sz="2800" dirty="0">
                <a:effectLst/>
                <a:ea typeface="Times New Roman" panose="02020603050405020304" pitchFamily="18" charset="0"/>
              </a:rPr>
              <a:t>Based on the process thinking that includes awareness of </a:t>
            </a:r>
            <a:r>
              <a:rPr lang="en-US" sz="2800" b="1" i="1" dirty="0">
                <a:effectLst/>
                <a:ea typeface="Times New Roman" panose="02020603050405020304" pitchFamily="18" charset="0"/>
              </a:rPr>
              <a:t>types of human error </a:t>
            </a:r>
            <a:r>
              <a:rPr lang="en-US" sz="2800" dirty="0">
                <a:effectLst/>
                <a:ea typeface="Times New Roman" panose="02020603050405020304" pitchFamily="18" charset="0"/>
              </a:rPr>
              <a:t>and </a:t>
            </a:r>
            <a:r>
              <a:rPr lang="en-US" sz="2800" b="1" i="1" dirty="0">
                <a:effectLst/>
                <a:ea typeface="Times New Roman" panose="02020603050405020304" pitchFamily="18" charset="0"/>
              </a:rPr>
              <a:t>attributions</a:t>
            </a:r>
            <a:r>
              <a:rPr lang="en-US" sz="2800" dirty="0">
                <a:effectLst/>
                <a:ea typeface="Times New Roman" panose="02020603050405020304" pitchFamily="18" charset="0"/>
              </a:rPr>
              <a:t> that can influence them combined with our understanding of the importance of looking for </a:t>
            </a:r>
            <a:r>
              <a:rPr lang="en-US" sz="2800" b="1" i="1" dirty="0">
                <a:effectLst/>
                <a:ea typeface="Times New Roman" panose="02020603050405020304" pitchFamily="18" charset="0"/>
              </a:rPr>
              <a:t>patterns and clues </a:t>
            </a:r>
            <a:r>
              <a:rPr lang="en-US" sz="2800" dirty="0">
                <a:effectLst/>
                <a:ea typeface="Times New Roman" panose="02020603050405020304" pitchFamily="18" charset="0"/>
              </a:rPr>
              <a:t>and searching for </a:t>
            </a:r>
            <a:r>
              <a:rPr lang="en-US" sz="2800" b="1" i="1" dirty="0">
                <a:effectLst/>
                <a:ea typeface="Times New Roman" panose="02020603050405020304" pitchFamily="18" charset="0"/>
              </a:rPr>
              <a:t>basic problems </a:t>
            </a:r>
            <a:r>
              <a:rPr lang="en-US" sz="2800" dirty="0">
                <a:effectLst/>
                <a:ea typeface="Times New Roman" panose="02020603050405020304" pitchFamily="18" charset="0"/>
              </a:rPr>
              <a:t>using </a:t>
            </a:r>
            <a:r>
              <a:rPr lang="en-US" sz="2800" b="1" i="1" dirty="0">
                <a:effectLst/>
                <a:ea typeface="Times New Roman" panose="02020603050405020304" pitchFamily="18" charset="0"/>
              </a:rPr>
              <a:t>lateral thinking</a:t>
            </a:r>
            <a:r>
              <a:rPr lang="en-US" sz="2800" dirty="0">
                <a:effectLst/>
                <a:ea typeface="Times New Roman" panose="02020603050405020304" pitchFamily="18" charset="0"/>
              </a:rPr>
              <a:t>,</a:t>
            </a:r>
            <a:r>
              <a:rPr lang="en-US" sz="2800" b="1" i="1" dirty="0">
                <a:effectLst/>
                <a:ea typeface="Times New Roman" panose="02020603050405020304" pitchFamily="18" charset="0"/>
              </a:rPr>
              <a:t> </a:t>
            </a:r>
            <a:r>
              <a:rPr lang="en-US" sz="2800" dirty="0">
                <a:effectLst/>
                <a:ea typeface="Times New Roman" panose="02020603050405020304" pitchFamily="18" charset="0"/>
              </a:rPr>
              <a:t>the </a:t>
            </a:r>
            <a:r>
              <a:rPr lang="en-US" sz="2800" i="1" dirty="0">
                <a:effectLst/>
                <a:ea typeface="Times New Roman" panose="02020603050405020304" pitchFamily="18" charset="0"/>
              </a:rPr>
              <a:t>Human Error Seven-Step-Process</a:t>
            </a:r>
            <a:r>
              <a:rPr lang="en-US" sz="2800" dirty="0">
                <a:effectLst/>
                <a:ea typeface="Times New Roman" panose="02020603050405020304" pitchFamily="18" charset="0"/>
              </a:rPr>
              <a:t> (HESSP) is an example of a process that can be used to predict or anticipate human error in PK-12 schools. </a:t>
            </a:r>
          </a:p>
          <a:p>
            <a:pPr marL="0" marR="0"/>
            <a:endParaRPr lang="en-US" sz="2400" dirty="0">
              <a:effectLst/>
              <a:latin typeface="Calisto MT" panose="02040603050505030304" pitchFamily="18" charset="0"/>
              <a:ea typeface="Times New Roman" panose="02020603050405020304" pitchFamily="18" charset="0"/>
            </a:endParaRPr>
          </a:p>
        </p:txBody>
      </p:sp>
      <p:pic>
        <p:nvPicPr>
          <p:cNvPr id="18" name="Picture 17">
            <a:extLst>
              <a:ext uri="{FF2B5EF4-FFF2-40B4-BE49-F238E27FC236}">
                <a16:creationId xmlns:a16="http://schemas.microsoft.com/office/drawing/2014/main" id="{1AB1F7AD-017F-1E9A-E72D-8A562C15589C}"/>
              </a:ext>
            </a:extLst>
          </p:cNvPr>
          <p:cNvPicPr>
            <a:picLocks noChangeAspect="1"/>
          </p:cNvPicPr>
          <p:nvPr/>
        </p:nvPicPr>
        <p:blipFill>
          <a:blip r:embed="rId4"/>
          <a:stretch>
            <a:fillRect/>
          </a:stretch>
        </p:blipFill>
        <p:spPr>
          <a:xfrm>
            <a:off x="513294" y="2193489"/>
            <a:ext cx="4564776" cy="3358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89584A7C-8DD3-04BE-1644-2EA3174A8F53}"/>
              </a:ext>
            </a:extLst>
          </p:cNvPr>
          <p:cNvPicPr>
            <a:picLocks noChangeAspect="1"/>
          </p:cNvPicPr>
          <p:nvPr/>
        </p:nvPicPr>
        <p:blipFill>
          <a:blip r:embed="rId5"/>
          <a:stretch>
            <a:fillRect/>
          </a:stretch>
        </p:blipFill>
        <p:spPr>
          <a:xfrm>
            <a:off x="9220200" y="685800"/>
            <a:ext cx="2857500" cy="621459"/>
          </a:xfrm>
          <a:prstGeom prst="rect">
            <a:avLst/>
          </a:prstGeom>
        </p:spPr>
      </p:pic>
    </p:spTree>
    <p:extLst>
      <p:ext uri="{BB962C8B-B14F-4D97-AF65-F5344CB8AC3E}">
        <p14:creationId xmlns:p14="http://schemas.microsoft.com/office/powerpoint/2010/main" val="219089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81BD9-56D0-2B88-0E91-60E2B1011F3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136F1FB-867F-24B9-CA90-A7B3675FC029}"/>
              </a:ext>
            </a:extLst>
          </p:cNvPr>
          <p:cNvPicPr>
            <a:picLocks noChangeAspect="1"/>
          </p:cNvPicPr>
          <p:nvPr/>
        </p:nvPicPr>
        <p:blipFill>
          <a:blip r:embed="rId3"/>
          <a:stretch>
            <a:fillRect/>
          </a:stretch>
        </p:blipFill>
        <p:spPr>
          <a:xfrm>
            <a:off x="-1" y="12432"/>
            <a:ext cx="12214181" cy="6845568"/>
          </a:xfrm>
          <a:prstGeom prst="rect">
            <a:avLst/>
          </a:prstGeom>
        </p:spPr>
      </p:pic>
      <p:pic>
        <p:nvPicPr>
          <p:cNvPr id="4" name="Picture 3">
            <a:extLst>
              <a:ext uri="{FF2B5EF4-FFF2-40B4-BE49-F238E27FC236}">
                <a16:creationId xmlns:a16="http://schemas.microsoft.com/office/drawing/2014/main" id="{7C1F313D-370A-738C-27A4-47810B8CADC0}"/>
              </a:ext>
            </a:extLst>
          </p:cNvPr>
          <p:cNvPicPr>
            <a:picLocks noChangeAspect="1"/>
          </p:cNvPicPr>
          <p:nvPr/>
        </p:nvPicPr>
        <p:blipFill>
          <a:blip r:embed="rId4"/>
          <a:stretch>
            <a:fillRect/>
          </a:stretch>
        </p:blipFill>
        <p:spPr>
          <a:xfrm>
            <a:off x="9220200" y="685800"/>
            <a:ext cx="2857500" cy="621459"/>
          </a:xfrm>
          <a:prstGeom prst="rect">
            <a:avLst/>
          </a:prstGeom>
        </p:spPr>
      </p:pic>
      <p:sp>
        <p:nvSpPr>
          <p:cNvPr id="5" name="TextBox 4">
            <a:extLst>
              <a:ext uri="{FF2B5EF4-FFF2-40B4-BE49-F238E27FC236}">
                <a16:creationId xmlns:a16="http://schemas.microsoft.com/office/drawing/2014/main" id="{420542AE-F0BB-2BF2-F329-21BA93CDAE4C}"/>
              </a:ext>
            </a:extLst>
          </p:cNvPr>
          <p:cNvSpPr txBox="1"/>
          <p:nvPr/>
        </p:nvSpPr>
        <p:spPr>
          <a:xfrm>
            <a:off x="320706" y="1880173"/>
            <a:ext cx="5764206" cy="5170646"/>
          </a:xfrm>
          <a:prstGeom prst="rect">
            <a:avLst/>
          </a:prstGeom>
          <a:noFill/>
        </p:spPr>
        <p:txBody>
          <a:bodyPr wrap="square">
            <a:spAutoFit/>
          </a:bodyPr>
          <a:lstStyle/>
          <a:p>
            <a:pPr marL="0" marR="0" algn="l"/>
            <a:r>
              <a:rPr lang="en-US" sz="2400" b="1" dirty="0">
                <a:effectLst/>
                <a:ea typeface="Times New Roman" panose="02020603050405020304" pitchFamily="18" charset="0"/>
              </a:rPr>
              <a:t>Step 1:</a:t>
            </a:r>
            <a:r>
              <a:rPr lang="en-US" sz="2400" dirty="0">
                <a:effectLst/>
                <a:ea typeface="Times New Roman" panose="02020603050405020304" pitchFamily="18" charset="0"/>
              </a:rPr>
              <a:t> Identify section of a plan, policy, procedure, practice, and program being reviewed.</a:t>
            </a:r>
          </a:p>
          <a:p>
            <a:pPr marL="0" marR="0" algn="l"/>
            <a:r>
              <a:rPr lang="en-US" sz="2400" b="1" dirty="0">
                <a:effectLst/>
                <a:ea typeface="Times New Roman" panose="02020603050405020304" pitchFamily="18" charset="0"/>
              </a:rPr>
              <a:t>Step 2</a:t>
            </a:r>
            <a:r>
              <a:rPr lang="en-US" sz="2400" dirty="0">
                <a:effectLst/>
                <a:ea typeface="Times New Roman" panose="02020603050405020304" pitchFamily="18" charset="0"/>
              </a:rPr>
              <a:t>: Identify possible human errors of concern in each section. </a:t>
            </a:r>
          </a:p>
          <a:p>
            <a:pPr marL="0" marR="0" algn="l"/>
            <a:r>
              <a:rPr lang="en-US" sz="2400" b="1" dirty="0">
                <a:effectLst/>
                <a:ea typeface="Times New Roman" panose="02020603050405020304" pitchFamily="18" charset="0"/>
              </a:rPr>
              <a:t>Step 3</a:t>
            </a:r>
            <a:r>
              <a:rPr lang="en-US" sz="2400" dirty="0">
                <a:effectLst/>
                <a:ea typeface="Times New Roman" panose="02020603050405020304" pitchFamily="18" charset="0"/>
              </a:rPr>
              <a:t>: Identify human errors of concern based on conditions, including how and what conditions would increase the likelihood of human errors.</a:t>
            </a:r>
          </a:p>
          <a:p>
            <a:pPr marL="0" marR="0" algn="l"/>
            <a:r>
              <a:rPr lang="en-US" sz="2400" b="1" dirty="0">
                <a:effectLst/>
                <a:ea typeface="Times New Roman" panose="02020603050405020304" pitchFamily="18" charset="0"/>
              </a:rPr>
              <a:t>Step 4</a:t>
            </a:r>
            <a:r>
              <a:rPr lang="en-US" sz="2400" dirty="0">
                <a:effectLst/>
                <a:ea typeface="Times New Roman" panose="02020603050405020304" pitchFamily="18" charset="0"/>
              </a:rPr>
              <a:t>: Identify how the human error would impact the safety of students, employees</a:t>
            </a:r>
            <a:r>
              <a:rPr lang="en-US" sz="2400" dirty="0">
                <a:ea typeface="Times New Roman" panose="02020603050405020304" pitchFamily="18" charset="0"/>
              </a:rPr>
              <a:t>, and/or integrity, reliability, and efficiency of school district operations</a:t>
            </a:r>
            <a:r>
              <a:rPr lang="en-US" sz="2400" dirty="0">
                <a:effectLst/>
                <a:ea typeface="Times New Roman" panose="02020603050405020304" pitchFamily="18" charset="0"/>
              </a:rPr>
              <a:t>. </a:t>
            </a:r>
          </a:p>
          <a:p>
            <a:pPr marL="0" marR="0"/>
            <a:endParaRPr lang="en-US" dirty="0">
              <a:effectLst/>
              <a:latin typeface="Calisto MT" panose="0204060305050503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CCAB0877-316F-E4CB-164A-9DF902241D32}"/>
              </a:ext>
            </a:extLst>
          </p:cNvPr>
          <p:cNvSpPr txBox="1"/>
          <p:nvPr/>
        </p:nvSpPr>
        <p:spPr>
          <a:xfrm>
            <a:off x="6107089" y="1880173"/>
            <a:ext cx="6258253" cy="4893647"/>
          </a:xfrm>
          <a:prstGeom prst="rect">
            <a:avLst/>
          </a:prstGeom>
          <a:noFill/>
        </p:spPr>
        <p:txBody>
          <a:bodyPr wrap="square">
            <a:spAutoFit/>
          </a:bodyPr>
          <a:lstStyle/>
          <a:p>
            <a:pPr marL="0" marR="0" algn="l"/>
            <a:r>
              <a:rPr lang="en-US" sz="2400" b="1" dirty="0">
                <a:effectLst/>
                <a:ea typeface="Times New Roman" panose="02020603050405020304" pitchFamily="18" charset="0"/>
              </a:rPr>
              <a:t>Step 5</a:t>
            </a:r>
            <a:r>
              <a:rPr lang="en-US" sz="2400" dirty="0">
                <a:effectLst/>
                <a:ea typeface="Times New Roman" panose="02020603050405020304" pitchFamily="18" charset="0"/>
              </a:rPr>
              <a:t>: Identify how the response to an emergency could be compromised by human error.</a:t>
            </a:r>
          </a:p>
          <a:p>
            <a:pPr marL="0" marR="0" algn="l"/>
            <a:r>
              <a:rPr lang="en-US" sz="2400" b="1" dirty="0">
                <a:effectLst/>
                <a:ea typeface="Times New Roman" panose="02020603050405020304" pitchFamily="18" charset="0"/>
              </a:rPr>
              <a:t>Step 6</a:t>
            </a:r>
            <a:r>
              <a:rPr lang="en-US" sz="2400" dirty="0">
                <a:effectLst/>
                <a:ea typeface="Times New Roman" panose="02020603050405020304" pitchFamily="18" charset="0"/>
              </a:rPr>
              <a:t>: On a scale of 1-5 (unlikely to likely) determine how likely human error is to occur in each part of the plan, policy, practice</a:t>
            </a:r>
            <a:r>
              <a:rPr lang="en-US" sz="2400" dirty="0">
                <a:ea typeface="Times New Roman" panose="02020603050405020304" pitchFamily="18" charset="0"/>
              </a:rPr>
              <a:t>, and program (and use rating to measure improvements).</a:t>
            </a:r>
            <a:endParaRPr lang="en-US" sz="2400" dirty="0">
              <a:effectLst/>
              <a:ea typeface="Times New Roman" panose="02020603050405020304" pitchFamily="18" charset="0"/>
            </a:endParaRPr>
          </a:p>
          <a:p>
            <a:pPr marL="0" marR="0" algn="l"/>
            <a:r>
              <a:rPr lang="en-US" sz="2400" b="1" dirty="0">
                <a:effectLst/>
                <a:ea typeface="Times New Roman" panose="02020603050405020304" pitchFamily="18" charset="0"/>
              </a:rPr>
              <a:t>Step 7</a:t>
            </a:r>
            <a:r>
              <a:rPr lang="en-US" sz="2400" dirty="0">
                <a:effectLst/>
                <a:ea typeface="Times New Roman" panose="02020603050405020304" pitchFamily="18" charset="0"/>
              </a:rPr>
              <a:t>: Identify methods and strategies to prevent human error in the identified area of concern and under conditions that could increase the likelihood and consequences of human error.</a:t>
            </a:r>
            <a:endParaRPr lang="en-US" sz="2400" dirty="0">
              <a:effectLst/>
              <a:latin typeface="Calisto MT" panose="02040603050505030304" pitchFamily="18" charset="0"/>
              <a:ea typeface="Times New Roman" panose="02020603050405020304" pitchFamily="18" charset="0"/>
            </a:endParaRPr>
          </a:p>
        </p:txBody>
      </p:sp>
    </p:spTree>
    <p:extLst>
      <p:ext uri="{BB962C8B-B14F-4D97-AF65-F5344CB8AC3E}">
        <p14:creationId xmlns:p14="http://schemas.microsoft.com/office/powerpoint/2010/main" val="61756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26F119-F1FE-163F-9FD3-F1FC6EEA1793}"/>
              </a:ext>
            </a:extLst>
          </p:cNvPr>
          <p:cNvPicPr>
            <a:picLocks noChangeAspect="1"/>
          </p:cNvPicPr>
          <p:nvPr/>
        </p:nvPicPr>
        <p:blipFill rotWithShape="1">
          <a:blip r:embed="rId3"/>
          <a:srcRect t="24894"/>
          <a:stretch/>
        </p:blipFill>
        <p:spPr>
          <a:xfrm>
            <a:off x="0" y="0"/>
            <a:ext cx="12192001" cy="6858000"/>
          </a:xfrm>
          <a:prstGeom prst="rect">
            <a:avLst/>
          </a:prstGeom>
        </p:spPr>
      </p:pic>
      <p:sp>
        <p:nvSpPr>
          <p:cNvPr id="2" name="TextBox 1">
            <a:extLst>
              <a:ext uri="{FF2B5EF4-FFF2-40B4-BE49-F238E27FC236}">
                <a16:creationId xmlns:a16="http://schemas.microsoft.com/office/drawing/2014/main" id="{6D2080AB-1237-7B15-95DF-D9BCFBBF6C29}"/>
              </a:ext>
            </a:extLst>
          </p:cNvPr>
          <p:cNvSpPr txBox="1"/>
          <p:nvPr/>
        </p:nvSpPr>
        <p:spPr>
          <a:xfrm>
            <a:off x="6043588" y="454629"/>
            <a:ext cx="6148412" cy="6524863"/>
          </a:xfrm>
          <a:prstGeom prst="rect">
            <a:avLst/>
          </a:prstGeom>
          <a:noFill/>
        </p:spPr>
        <p:txBody>
          <a:bodyPr wrap="square">
            <a:spAutoFit/>
          </a:bodyPr>
          <a:lstStyle/>
          <a:p>
            <a:pPr marL="0" marR="0" algn="l"/>
            <a:r>
              <a:rPr lang="en-US" sz="2000" b="1" dirty="0">
                <a:effectLst/>
                <a:ea typeface="Times New Roman" panose="02020603050405020304" pitchFamily="18" charset="0"/>
              </a:rPr>
              <a:t>Step 1:</a:t>
            </a:r>
            <a:r>
              <a:rPr lang="en-US" sz="2000" dirty="0">
                <a:effectLst/>
                <a:ea typeface="Times New Roman" panose="02020603050405020304" pitchFamily="18" charset="0"/>
              </a:rPr>
              <a:t> Identify section of a plan, policy, procedure, practice, and program being reviewed.</a:t>
            </a:r>
          </a:p>
          <a:p>
            <a:pPr marL="0" marR="0" algn="l"/>
            <a:r>
              <a:rPr lang="en-US" sz="2000" b="1" dirty="0">
                <a:effectLst/>
                <a:ea typeface="Times New Roman" panose="02020603050405020304" pitchFamily="18" charset="0"/>
              </a:rPr>
              <a:t>Step 2</a:t>
            </a:r>
            <a:r>
              <a:rPr lang="en-US" sz="2000" dirty="0">
                <a:effectLst/>
                <a:ea typeface="Times New Roman" panose="02020603050405020304" pitchFamily="18" charset="0"/>
              </a:rPr>
              <a:t>: Identify possible human errors of concern in each section. </a:t>
            </a:r>
          </a:p>
          <a:p>
            <a:pPr marL="0" marR="0" algn="l"/>
            <a:r>
              <a:rPr lang="en-US" sz="2000" b="1" dirty="0">
                <a:effectLst/>
                <a:ea typeface="Times New Roman" panose="02020603050405020304" pitchFamily="18" charset="0"/>
              </a:rPr>
              <a:t>Step 3</a:t>
            </a:r>
            <a:r>
              <a:rPr lang="en-US" sz="2000" dirty="0">
                <a:effectLst/>
                <a:ea typeface="Times New Roman" panose="02020603050405020304" pitchFamily="18" charset="0"/>
              </a:rPr>
              <a:t>: Identify human errors of concern based on conditions, including how and what conditions would increase the likelihood of human errors.</a:t>
            </a:r>
          </a:p>
          <a:p>
            <a:pPr marL="0" marR="0" algn="l"/>
            <a:r>
              <a:rPr lang="en-US" sz="2000" b="1" dirty="0">
                <a:effectLst/>
                <a:ea typeface="Times New Roman" panose="02020603050405020304" pitchFamily="18" charset="0"/>
              </a:rPr>
              <a:t>Step 4</a:t>
            </a:r>
            <a:r>
              <a:rPr lang="en-US" sz="2000" dirty="0">
                <a:effectLst/>
                <a:ea typeface="Times New Roman" panose="02020603050405020304" pitchFamily="18" charset="0"/>
              </a:rPr>
              <a:t>: Identify how the human error would impact the safety of students, employees</a:t>
            </a:r>
            <a:r>
              <a:rPr lang="en-US" sz="2000" dirty="0">
                <a:ea typeface="Times New Roman" panose="02020603050405020304" pitchFamily="18" charset="0"/>
              </a:rPr>
              <a:t>, and/or integrity, reliability, and efficiency of school district operations</a:t>
            </a:r>
            <a:r>
              <a:rPr lang="en-US" sz="2000" dirty="0">
                <a:effectLst/>
                <a:ea typeface="Times New Roman" panose="02020603050405020304" pitchFamily="18" charset="0"/>
              </a:rPr>
              <a:t>. </a:t>
            </a:r>
          </a:p>
          <a:p>
            <a:pPr marL="0" marR="0" algn="l"/>
            <a:r>
              <a:rPr lang="en-US" sz="2000" b="1" dirty="0">
                <a:effectLst/>
                <a:ea typeface="Times New Roman" panose="02020603050405020304" pitchFamily="18" charset="0"/>
              </a:rPr>
              <a:t>Step 5</a:t>
            </a:r>
            <a:r>
              <a:rPr lang="en-US" sz="2000" dirty="0">
                <a:effectLst/>
                <a:ea typeface="Times New Roman" panose="02020603050405020304" pitchFamily="18" charset="0"/>
              </a:rPr>
              <a:t>: Identify how the response to an emergency could be compromised by human error.</a:t>
            </a:r>
          </a:p>
          <a:p>
            <a:pPr marL="0" marR="0" algn="l"/>
            <a:r>
              <a:rPr lang="en-US" sz="2000" b="1" dirty="0">
                <a:effectLst/>
                <a:ea typeface="Times New Roman" panose="02020603050405020304" pitchFamily="18" charset="0"/>
              </a:rPr>
              <a:t>Step 6</a:t>
            </a:r>
            <a:r>
              <a:rPr lang="en-US" sz="2000" dirty="0">
                <a:effectLst/>
                <a:ea typeface="Times New Roman" panose="02020603050405020304" pitchFamily="18" charset="0"/>
              </a:rPr>
              <a:t>: On a scale of 1-5 (unlikely to likely) determine how likely human error is to occur in each part of the plan, policy, practice</a:t>
            </a:r>
            <a:r>
              <a:rPr lang="en-US" sz="2000" dirty="0">
                <a:ea typeface="Times New Roman" panose="02020603050405020304" pitchFamily="18" charset="0"/>
              </a:rPr>
              <a:t>, and program (and use rating to measure improvements).</a:t>
            </a:r>
            <a:endParaRPr lang="en-US" sz="2000" dirty="0">
              <a:effectLst/>
              <a:ea typeface="Times New Roman" panose="02020603050405020304" pitchFamily="18" charset="0"/>
            </a:endParaRPr>
          </a:p>
          <a:p>
            <a:pPr marL="0" marR="0" algn="l"/>
            <a:r>
              <a:rPr lang="en-US" sz="2000" b="1" dirty="0">
                <a:effectLst/>
                <a:ea typeface="Times New Roman" panose="02020603050405020304" pitchFamily="18" charset="0"/>
              </a:rPr>
              <a:t>Step 7</a:t>
            </a:r>
            <a:r>
              <a:rPr lang="en-US" sz="2000" dirty="0">
                <a:effectLst/>
                <a:ea typeface="Times New Roman" panose="02020603050405020304" pitchFamily="18" charset="0"/>
              </a:rPr>
              <a:t>: Identify methods and strategies to prevent human error in the identified area of concern and under conditions that could increase the likelihood and consequences of human error.</a:t>
            </a:r>
            <a:endParaRPr lang="en-US" sz="2000" dirty="0">
              <a:effectLst/>
              <a:latin typeface="Calisto MT" panose="02040603050505030304" pitchFamily="18" charset="0"/>
              <a:ea typeface="Times New Roman" panose="02020603050405020304" pitchFamily="18" charset="0"/>
            </a:endParaRPr>
          </a:p>
          <a:p>
            <a:pPr marL="0" marR="0"/>
            <a:endParaRPr lang="en-US" dirty="0">
              <a:effectLst/>
              <a:latin typeface="Calisto MT" panose="02040603050505030304" pitchFamily="18" charset="0"/>
              <a:ea typeface="Times New Roman" panose="02020603050405020304" pitchFamily="18" charset="0"/>
            </a:endParaRPr>
          </a:p>
        </p:txBody>
      </p:sp>
      <p:sp>
        <p:nvSpPr>
          <p:cNvPr id="3" name="Left Brace 2">
            <a:extLst>
              <a:ext uri="{FF2B5EF4-FFF2-40B4-BE49-F238E27FC236}">
                <a16:creationId xmlns:a16="http://schemas.microsoft.com/office/drawing/2014/main" id="{FF56E06A-7D8C-64E0-2FC8-E557F17F9BD4}"/>
              </a:ext>
            </a:extLst>
          </p:cNvPr>
          <p:cNvSpPr/>
          <p:nvPr/>
        </p:nvSpPr>
        <p:spPr>
          <a:xfrm>
            <a:off x="5260258" y="230527"/>
            <a:ext cx="835742" cy="6433320"/>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id="{7BF62738-1594-4D36-8A5A-2B74A727BB59}"/>
              </a:ext>
            </a:extLst>
          </p:cNvPr>
          <p:cNvPicPr>
            <a:picLocks noChangeAspect="1"/>
          </p:cNvPicPr>
          <p:nvPr/>
        </p:nvPicPr>
        <p:blipFill>
          <a:blip r:embed="rId4"/>
          <a:stretch>
            <a:fillRect/>
          </a:stretch>
        </p:blipFill>
        <p:spPr>
          <a:xfrm>
            <a:off x="237996" y="78657"/>
            <a:ext cx="4938688" cy="656228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4DD1B28-1783-B6B2-12DC-DE255A919C0C}"/>
              </a:ext>
            </a:extLst>
          </p:cNvPr>
          <p:cNvSpPr txBox="1"/>
          <p:nvPr/>
        </p:nvSpPr>
        <p:spPr>
          <a:xfrm>
            <a:off x="237996" y="360402"/>
            <a:ext cx="1741116" cy="215444"/>
          </a:xfrm>
          <a:prstGeom prst="rect">
            <a:avLst/>
          </a:prstGeom>
          <a:solidFill>
            <a:schemeClr val="bg1"/>
          </a:solidFill>
        </p:spPr>
        <p:txBody>
          <a:bodyPr wrap="square" rtlCol="0">
            <a:spAutoFit/>
          </a:bodyPr>
          <a:lstStyle/>
          <a:p>
            <a:endParaRPr lang="en-US" sz="800" dirty="0"/>
          </a:p>
        </p:txBody>
      </p:sp>
    </p:spTree>
    <p:extLst>
      <p:ext uri="{BB962C8B-B14F-4D97-AF65-F5344CB8AC3E}">
        <p14:creationId xmlns:p14="http://schemas.microsoft.com/office/powerpoint/2010/main" val="340880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84651-A93A-3176-F20B-0F212C201CA3}"/>
              </a:ext>
            </a:extLst>
          </p:cNvPr>
          <p:cNvPicPr>
            <a:picLocks noChangeAspect="1"/>
          </p:cNvPicPr>
          <p:nvPr/>
        </p:nvPicPr>
        <p:blipFill rotWithShape="1">
          <a:blip r:embed="rId3"/>
          <a:srcRect t="24894"/>
          <a:stretch/>
        </p:blipFill>
        <p:spPr>
          <a:xfrm>
            <a:off x="0" y="0"/>
            <a:ext cx="12192001" cy="6858000"/>
          </a:xfrm>
          <a:prstGeom prst="rect">
            <a:avLst/>
          </a:prstGeom>
        </p:spPr>
      </p:pic>
      <p:pic>
        <p:nvPicPr>
          <p:cNvPr id="7" name="Picture 6">
            <a:extLst>
              <a:ext uri="{FF2B5EF4-FFF2-40B4-BE49-F238E27FC236}">
                <a16:creationId xmlns:a16="http://schemas.microsoft.com/office/drawing/2014/main" id="{4E387959-6687-278D-8913-42759BC6590E}"/>
              </a:ext>
            </a:extLst>
          </p:cNvPr>
          <p:cNvPicPr>
            <a:picLocks noChangeAspect="1"/>
          </p:cNvPicPr>
          <p:nvPr/>
        </p:nvPicPr>
        <p:blipFill>
          <a:blip r:embed="rId4"/>
          <a:stretch>
            <a:fillRect/>
          </a:stretch>
        </p:blipFill>
        <p:spPr>
          <a:xfrm>
            <a:off x="7412093" y="1514607"/>
            <a:ext cx="3999735" cy="4143578"/>
          </a:xfrm>
          <a:prstGeom prst="rect">
            <a:avLst/>
          </a:prstGeom>
          <a:ln w="228600" cap="sq" cmpd="thickThin">
            <a:solidFill>
              <a:srgbClr val="000000"/>
            </a:solidFill>
            <a:prstDash val="solid"/>
            <a:miter lim="800000"/>
          </a:ln>
          <a:effectLst>
            <a:innerShdw blurRad="76200">
              <a:srgbClr val="000000"/>
            </a:innerShdw>
          </a:effectLst>
        </p:spPr>
      </p:pic>
      <p:sp>
        <p:nvSpPr>
          <p:cNvPr id="11" name="Left Brace 10">
            <a:extLst>
              <a:ext uri="{FF2B5EF4-FFF2-40B4-BE49-F238E27FC236}">
                <a16:creationId xmlns:a16="http://schemas.microsoft.com/office/drawing/2014/main" id="{DB82BD7F-10D1-1B4C-404E-B86F45EAD86E}"/>
              </a:ext>
            </a:extLst>
          </p:cNvPr>
          <p:cNvSpPr/>
          <p:nvPr/>
        </p:nvSpPr>
        <p:spPr>
          <a:xfrm rot="10800000">
            <a:off x="6096000" y="353462"/>
            <a:ext cx="835742" cy="6292198"/>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6863FFB4-1C17-886E-42B3-4007069A3B2A}"/>
              </a:ext>
            </a:extLst>
          </p:cNvPr>
          <p:cNvSpPr txBox="1"/>
          <p:nvPr/>
        </p:nvSpPr>
        <p:spPr>
          <a:xfrm>
            <a:off x="339254" y="353462"/>
            <a:ext cx="6148412" cy="6524863"/>
          </a:xfrm>
          <a:prstGeom prst="rect">
            <a:avLst/>
          </a:prstGeom>
          <a:noFill/>
        </p:spPr>
        <p:txBody>
          <a:bodyPr wrap="square">
            <a:spAutoFit/>
          </a:bodyPr>
          <a:lstStyle/>
          <a:p>
            <a:pPr marL="0" marR="0" algn="l"/>
            <a:r>
              <a:rPr lang="en-US" sz="2000" b="1" dirty="0">
                <a:effectLst/>
                <a:ea typeface="Times New Roman" panose="02020603050405020304" pitchFamily="18" charset="0"/>
              </a:rPr>
              <a:t>Step 1:</a:t>
            </a:r>
            <a:r>
              <a:rPr lang="en-US" sz="2000" dirty="0">
                <a:effectLst/>
                <a:ea typeface="Times New Roman" panose="02020603050405020304" pitchFamily="18" charset="0"/>
              </a:rPr>
              <a:t> Identify section of a plan, policy, procedure, practice, and program being reviewed.</a:t>
            </a:r>
          </a:p>
          <a:p>
            <a:pPr marL="0" marR="0" algn="l"/>
            <a:r>
              <a:rPr lang="en-US" sz="2000" b="1" dirty="0">
                <a:effectLst/>
                <a:ea typeface="Times New Roman" panose="02020603050405020304" pitchFamily="18" charset="0"/>
              </a:rPr>
              <a:t>Step 2</a:t>
            </a:r>
            <a:r>
              <a:rPr lang="en-US" sz="2000" dirty="0">
                <a:effectLst/>
                <a:ea typeface="Times New Roman" panose="02020603050405020304" pitchFamily="18" charset="0"/>
              </a:rPr>
              <a:t>: Identify possible human errors of concern in each section. </a:t>
            </a:r>
          </a:p>
          <a:p>
            <a:pPr marL="0" marR="0" algn="l"/>
            <a:r>
              <a:rPr lang="en-US" sz="2000" b="1" dirty="0">
                <a:effectLst/>
                <a:ea typeface="Times New Roman" panose="02020603050405020304" pitchFamily="18" charset="0"/>
              </a:rPr>
              <a:t>Step 3</a:t>
            </a:r>
            <a:r>
              <a:rPr lang="en-US" sz="2000" dirty="0">
                <a:effectLst/>
                <a:ea typeface="Times New Roman" panose="02020603050405020304" pitchFamily="18" charset="0"/>
              </a:rPr>
              <a:t>: Identify human errors of concern based on conditions, including how and what conditions would increase the likelihood of human errors.</a:t>
            </a:r>
          </a:p>
          <a:p>
            <a:pPr marL="0" marR="0" algn="l"/>
            <a:r>
              <a:rPr lang="en-US" sz="2000" b="1" dirty="0">
                <a:effectLst/>
                <a:ea typeface="Times New Roman" panose="02020603050405020304" pitchFamily="18" charset="0"/>
              </a:rPr>
              <a:t>Step 4</a:t>
            </a:r>
            <a:r>
              <a:rPr lang="en-US" sz="2000" dirty="0">
                <a:effectLst/>
                <a:ea typeface="Times New Roman" panose="02020603050405020304" pitchFamily="18" charset="0"/>
              </a:rPr>
              <a:t>: Identify how the human error would impact the safety of students, employees</a:t>
            </a:r>
            <a:r>
              <a:rPr lang="en-US" sz="2000" dirty="0">
                <a:ea typeface="Times New Roman" panose="02020603050405020304" pitchFamily="18" charset="0"/>
              </a:rPr>
              <a:t>, and/or integrity, reliability, and efficiency of school district operations</a:t>
            </a:r>
            <a:r>
              <a:rPr lang="en-US" sz="2000" dirty="0">
                <a:effectLst/>
                <a:ea typeface="Times New Roman" panose="02020603050405020304" pitchFamily="18" charset="0"/>
              </a:rPr>
              <a:t>. </a:t>
            </a:r>
          </a:p>
          <a:p>
            <a:pPr marL="0" marR="0" algn="l"/>
            <a:r>
              <a:rPr lang="en-US" sz="2000" b="1" dirty="0">
                <a:effectLst/>
                <a:ea typeface="Times New Roman" panose="02020603050405020304" pitchFamily="18" charset="0"/>
              </a:rPr>
              <a:t>Step 5</a:t>
            </a:r>
            <a:r>
              <a:rPr lang="en-US" sz="2000" dirty="0">
                <a:effectLst/>
                <a:ea typeface="Times New Roman" panose="02020603050405020304" pitchFamily="18" charset="0"/>
              </a:rPr>
              <a:t>: Identify how the response to an emergency could be compromised by human error.</a:t>
            </a:r>
          </a:p>
          <a:p>
            <a:pPr marL="0" marR="0" algn="l"/>
            <a:r>
              <a:rPr lang="en-US" sz="2000" b="1" dirty="0">
                <a:effectLst/>
                <a:ea typeface="Times New Roman" panose="02020603050405020304" pitchFamily="18" charset="0"/>
              </a:rPr>
              <a:t>Step 6</a:t>
            </a:r>
            <a:r>
              <a:rPr lang="en-US" sz="2000" dirty="0">
                <a:effectLst/>
                <a:ea typeface="Times New Roman" panose="02020603050405020304" pitchFamily="18" charset="0"/>
              </a:rPr>
              <a:t>: On a scale of 1-5 (unlikely to likely) determine how likely human error is to occur in each part of the plan, policy, practice</a:t>
            </a:r>
            <a:r>
              <a:rPr lang="en-US" sz="2000" dirty="0">
                <a:ea typeface="Times New Roman" panose="02020603050405020304" pitchFamily="18" charset="0"/>
              </a:rPr>
              <a:t>, and program (and use rating to measure improvements).</a:t>
            </a:r>
            <a:endParaRPr lang="en-US" sz="2000" dirty="0">
              <a:effectLst/>
              <a:ea typeface="Times New Roman" panose="02020603050405020304" pitchFamily="18" charset="0"/>
            </a:endParaRPr>
          </a:p>
          <a:p>
            <a:pPr marL="0" marR="0" algn="l"/>
            <a:r>
              <a:rPr lang="en-US" sz="2000" b="1" dirty="0">
                <a:effectLst/>
                <a:ea typeface="Times New Roman" panose="02020603050405020304" pitchFamily="18" charset="0"/>
              </a:rPr>
              <a:t>Step 7</a:t>
            </a:r>
            <a:r>
              <a:rPr lang="en-US" sz="2000" dirty="0">
                <a:effectLst/>
                <a:ea typeface="Times New Roman" panose="02020603050405020304" pitchFamily="18" charset="0"/>
              </a:rPr>
              <a:t>: Identify methods and strategies to prevent human error in the identified area of concern and under conditions that could increase the likelihood and consequences of human error.</a:t>
            </a:r>
            <a:endParaRPr lang="en-US" sz="2000" dirty="0">
              <a:effectLst/>
              <a:latin typeface="Calisto MT" panose="02040603050505030304" pitchFamily="18" charset="0"/>
              <a:ea typeface="Times New Roman" panose="02020603050405020304" pitchFamily="18" charset="0"/>
            </a:endParaRPr>
          </a:p>
          <a:p>
            <a:pPr marL="0" marR="0"/>
            <a:endParaRPr lang="en-US" dirty="0">
              <a:effectLst/>
              <a:latin typeface="Calisto MT" panose="02040603050505030304" pitchFamily="18" charset="0"/>
              <a:ea typeface="Times New Roman" panose="02020603050405020304" pitchFamily="18" charset="0"/>
            </a:endParaRPr>
          </a:p>
        </p:txBody>
      </p:sp>
    </p:spTree>
    <p:extLst>
      <p:ext uri="{BB962C8B-B14F-4D97-AF65-F5344CB8AC3E}">
        <p14:creationId xmlns:p14="http://schemas.microsoft.com/office/powerpoint/2010/main" val="68701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D469E-CA3A-C302-C749-D26350F20B0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3F30230-F82D-1A83-1FCF-7DC70EF0BB39}"/>
              </a:ext>
            </a:extLst>
          </p:cNvPr>
          <p:cNvPicPr>
            <a:picLocks noChangeAspect="1"/>
          </p:cNvPicPr>
          <p:nvPr/>
        </p:nvPicPr>
        <p:blipFill rotWithShape="1">
          <a:blip r:embed="rId3"/>
          <a:srcRect t="24894"/>
          <a:stretch/>
        </p:blipFill>
        <p:spPr>
          <a:xfrm>
            <a:off x="0" y="0"/>
            <a:ext cx="12192001" cy="6858000"/>
          </a:xfrm>
          <a:prstGeom prst="rect">
            <a:avLst/>
          </a:prstGeom>
        </p:spPr>
      </p:pic>
      <p:sp>
        <p:nvSpPr>
          <p:cNvPr id="3" name="Left Brace 2">
            <a:extLst>
              <a:ext uri="{FF2B5EF4-FFF2-40B4-BE49-F238E27FC236}">
                <a16:creationId xmlns:a16="http://schemas.microsoft.com/office/drawing/2014/main" id="{7766D96A-7E9A-C603-2A83-ED6E749B1032}"/>
              </a:ext>
            </a:extLst>
          </p:cNvPr>
          <p:cNvSpPr/>
          <p:nvPr/>
        </p:nvSpPr>
        <p:spPr>
          <a:xfrm>
            <a:off x="5329945" y="227144"/>
            <a:ext cx="835742" cy="6447049"/>
          </a:xfrm>
          <a:prstGeom prst="leftBrace">
            <a:avLst>
              <a:gd name="adj1" fmla="val 8333"/>
              <a:gd name="adj2" fmla="val 51294"/>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a:extLst>
              <a:ext uri="{FF2B5EF4-FFF2-40B4-BE49-F238E27FC236}">
                <a16:creationId xmlns:a16="http://schemas.microsoft.com/office/drawing/2014/main" id="{E585F316-B71A-39D1-76C8-250D10F59B6C}"/>
              </a:ext>
            </a:extLst>
          </p:cNvPr>
          <p:cNvPicPr>
            <a:picLocks noChangeAspect="1"/>
          </p:cNvPicPr>
          <p:nvPr/>
        </p:nvPicPr>
        <p:blipFill>
          <a:blip r:embed="rId4"/>
          <a:srcRect l="18249"/>
          <a:stretch/>
        </p:blipFill>
        <p:spPr>
          <a:xfrm>
            <a:off x="684549" y="774925"/>
            <a:ext cx="3874168" cy="530414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3CA1D1B7-4D03-8D92-DEA9-E8169641D8F4}"/>
              </a:ext>
            </a:extLst>
          </p:cNvPr>
          <p:cNvSpPr txBox="1"/>
          <p:nvPr/>
        </p:nvSpPr>
        <p:spPr>
          <a:xfrm>
            <a:off x="1247634" y="2099184"/>
            <a:ext cx="2741904" cy="1384995"/>
          </a:xfrm>
          <a:prstGeom prst="rect">
            <a:avLst/>
          </a:prstGeom>
          <a:solidFill>
            <a:schemeClr val="bg1">
              <a:lumMod val="85000"/>
            </a:schemeClr>
          </a:solidFill>
          <a:ln w="76200">
            <a:solidFill>
              <a:schemeClr val="tx1"/>
            </a:solidFill>
          </a:ln>
        </p:spPr>
        <p:txBody>
          <a:bodyPr wrap="square" rtlCol="0">
            <a:spAutoFit/>
          </a:bodyPr>
          <a:lstStyle/>
          <a:p>
            <a:pPr algn="ctr"/>
            <a:r>
              <a:rPr lang="en-US" sz="2800" dirty="0">
                <a:effectLst>
                  <a:outerShdw blurRad="38100" dist="38100" dir="2700000" algn="tl">
                    <a:srgbClr val="000000">
                      <a:alpha val="43137"/>
                    </a:srgbClr>
                  </a:outerShdw>
                </a:effectLst>
                <a:latin typeface="Arial Black" panose="020B0A04020102020204" pitchFamily="34" charset="0"/>
              </a:rPr>
              <a:t>School Facilities Manual</a:t>
            </a:r>
          </a:p>
        </p:txBody>
      </p:sp>
      <p:sp>
        <p:nvSpPr>
          <p:cNvPr id="13" name="Rectangle 12">
            <a:extLst>
              <a:ext uri="{FF2B5EF4-FFF2-40B4-BE49-F238E27FC236}">
                <a16:creationId xmlns:a16="http://schemas.microsoft.com/office/drawing/2014/main" id="{BED61D0A-39E2-98DB-12EF-83BFBA1E20F4}"/>
              </a:ext>
            </a:extLst>
          </p:cNvPr>
          <p:cNvSpPr/>
          <p:nvPr/>
        </p:nvSpPr>
        <p:spPr>
          <a:xfrm>
            <a:off x="9240253" y="5799221"/>
            <a:ext cx="1287379" cy="36315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Schoolhouse with solid fill">
            <a:extLst>
              <a:ext uri="{FF2B5EF4-FFF2-40B4-BE49-F238E27FC236}">
                <a16:creationId xmlns:a16="http://schemas.microsoft.com/office/drawing/2014/main" id="{BF2535DC-9772-36EB-495E-BBD7667F27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54581" y="3450668"/>
            <a:ext cx="1528010" cy="1528010"/>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1B58D709-859A-5009-2EBB-BE5FB00BF9B8}"/>
              </a:ext>
            </a:extLst>
          </p:cNvPr>
          <p:cNvSpPr txBox="1"/>
          <p:nvPr/>
        </p:nvSpPr>
        <p:spPr>
          <a:xfrm>
            <a:off x="6096000" y="203471"/>
            <a:ext cx="5950226" cy="7109639"/>
          </a:xfrm>
          <a:prstGeom prst="rect">
            <a:avLst/>
          </a:prstGeom>
          <a:noFill/>
        </p:spPr>
        <p:txBody>
          <a:bodyPr wrap="square">
            <a:spAutoFit/>
          </a:bodyPr>
          <a:lstStyle/>
          <a:p>
            <a:pPr marL="0" marR="0" algn="l"/>
            <a:r>
              <a:rPr lang="en-US" sz="2000" b="1" dirty="0">
                <a:effectLst/>
                <a:ea typeface="Times New Roman" panose="02020603050405020304" pitchFamily="18" charset="0"/>
              </a:rPr>
              <a:t>Step 1:</a:t>
            </a:r>
            <a:r>
              <a:rPr lang="en-US" sz="2000" dirty="0">
                <a:effectLst/>
                <a:ea typeface="Times New Roman" panose="02020603050405020304" pitchFamily="18" charset="0"/>
              </a:rPr>
              <a:t> Identify section of a plan, policy, procedure, practice, and program being reviewed.</a:t>
            </a:r>
          </a:p>
          <a:p>
            <a:pPr marL="0" marR="0" algn="l"/>
            <a:r>
              <a:rPr lang="en-US" sz="2000" b="1" dirty="0">
                <a:effectLst/>
                <a:ea typeface="Times New Roman" panose="02020603050405020304" pitchFamily="18" charset="0"/>
              </a:rPr>
              <a:t>Step 2</a:t>
            </a:r>
            <a:r>
              <a:rPr lang="en-US" sz="2000" dirty="0">
                <a:effectLst/>
                <a:ea typeface="Times New Roman" panose="02020603050405020304" pitchFamily="18" charset="0"/>
              </a:rPr>
              <a:t>: Identify possible human errors of concern in each section. </a:t>
            </a:r>
          </a:p>
          <a:p>
            <a:pPr marL="0" marR="0" algn="l"/>
            <a:r>
              <a:rPr lang="en-US" sz="2000" b="1" dirty="0">
                <a:effectLst/>
                <a:ea typeface="Times New Roman" panose="02020603050405020304" pitchFamily="18" charset="0"/>
              </a:rPr>
              <a:t>Step 3</a:t>
            </a:r>
            <a:r>
              <a:rPr lang="en-US" sz="2000" dirty="0">
                <a:effectLst/>
                <a:ea typeface="Times New Roman" panose="02020603050405020304" pitchFamily="18" charset="0"/>
              </a:rPr>
              <a:t>: Identify human errors of concern based on conditions, including how and what conditions would increase the likelihood of human errors.</a:t>
            </a:r>
          </a:p>
          <a:p>
            <a:pPr marL="0" marR="0" algn="l"/>
            <a:r>
              <a:rPr lang="en-US" sz="2000" b="1" dirty="0">
                <a:effectLst/>
                <a:ea typeface="Times New Roman" panose="02020603050405020304" pitchFamily="18" charset="0"/>
              </a:rPr>
              <a:t>Step 4</a:t>
            </a:r>
            <a:r>
              <a:rPr lang="en-US" sz="2000" dirty="0">
                <a:effectLst/>
                <a:ea typeface="Times New Roman" panose="02020603050405020304" pitchFamily="18" charset="0"/>
              </a:rPr>
              <a:t>: Identify how the human error would impact the safety of students, employees</a:t>
            </a:r>
            <a:r>
              <a:rPr lang="en-US" sz="2000" dirty="0">
                <a:ea typeface="Times New Roman" panose="02020603050405020304" pitchFamily="18" charset="0"/>
              </a:rPr>
              <a:t>, and/or integrity, reliability, and efficiency of school district operations</a:t>
            </a:r>
            <a:r>
              <a:rPr lang="en-US" sz="2000" dirty="0">
                <a:effectLst/>
                <a:ea typeface="Times New Roman" panose="02020603050405020304" pitchFamily="18" charset="0"/>
              </a:rPr>
              <a:t>. </a:t>
            </a:r>
          </a:p>
          <a:p>
            <a:pPr marL="0" marR="0" algn="l"/>
            <a:r>
              <a:rPr lang="en-US" sz="2000" b="1" dirty="0">
                <a:effectLst/>
                <a:ea typeface="Times New Roman" panose="02020603050405020304" pitchFamily="18" charset="0"/>
              </a:rPr>
              <a:t>Step 5</a:t>
            </a:r>
            <a:r>
              <a:rPr lang="en-US" sz="2000" dirty="0">
                <a:effectLst/>
                <a:ea typeface="Times New Roman" panose="02020603050405020304" pitchFamily="18" charset="0"/>
              </a:rPr>
              <a:t>: Identify how the response to an emergency could be compromised by human error.</a:t>
            </a:r>
          </a:p>
          <a:p>
            <a:pPr marL="0" marR="0" algn="l"/>
            <a:r>
              <a:rPr lang="en-US" sz="2000" b="1" dirty="0">
                <a:effectLst/>
                <a:ea typeface="Times New Roman" panose="02020603050405020304" pitchFamily="18" charset="0"/>
              </a:rPr>
              <a:t>Step 6</a:t>
            </a:r>
            <a:r>
              <a:rPr lang="en-US" sz="2000" dirty="0">
                <a:effectLst/>
                <a:ea typeface="Times New Roman" panose="02020603050405020304" pitchFamily="18" charset="0"/>
              </a:rPr>
              <a:t>: On a scale of 1-5 (unlikely to likely) determine how likely human error is to occur in each part of the plan, policy, practice</a:t>
            </a:r>
            <a:r>
              <a:rPr lang="en-US" sz="2000" dirty="0">
                <a:ea typeface="Times New Roman" panose="02020603050405020304" pitchFamily="18" charset="0"/>
              </a:rPr>
              <a:t>, and program (and use rating to measure improvements).</a:t>
            </a:r>
            <a:endParaRPr lang="en-US" sz="2000" dirty="0">
              <a:effectLst/>
              <a:ea typeface="Times New Roman" panose="02020603050405020304" pitchFamily="18" charset="0"/>
            </a:endParaRPr>
          </a:p>
          <a:p>
            <a:pPr marL="0" marR="0" algn="l"/>
            <a:r>
              <a:rPr lang="en-US" sz="2000" b="1" dirty="0">
                <a:effectLst/>
                <a:ea typeface="Times New Roman" panose="02020603050405020304" pitchFamily="18" charset="0"/>
              </a:rPr>
              <a:t>Step 7</a:t>
            </a:r>
            <a:r>
              <a:rPr lang="en-US" sz="2000" dirty="0">
                <a:effectLst/>
                <a:ea typeface="Times New Roman" panose="02020603050405020304" pitchFamily="18" charset="0"/>
              </a:rPr>
              <a:t>: Identify methods and strategies to prevent human error in the identified area of concern and under conditions that could increase the likelihood and consequences of human error.</a:t>
            </a:r>
            <a:endParaRPr lang="en-US" sz="2000" dirty="0">
              <a:effectLst/>
              <a:latin typeface="Calisto MT" panose="02040603050505030304" pitchFamily="18" charset="0"/>
              <a:ea typeface="Times New Roman" panose="02020603050405020304" pitchFamily="18" charset="0"/>
            </a:endParaRPr>
          </a:p>
          <a:p>
            <a:pPr marL="0" marR="0"/>
            <a:endParaRPr lang="en-US" dirty="0">
              <a:effectLst/>
              <a:latin typeface="Calisto MT" panose="02040603050505030304" pitchFamily="18" charset="0"/>
              <a:ea typeface="Times New Roman" panose="02020603050405020304" pitchFamily="18" charset="0"/>
            </a:endParaRPr>
          </a:p>
          <a:p>
            <a:pPr marL="0" marR="0"/>
            <a:endParaRPr lang="en-US" dirty="0">
              <a:effectLst/>
              <a:latin typeface="Calisto MT" panose="02040603050505030304" pitchFamily="18" charset="0"/>
              <a:ea typeface="Times New Roman" panose="02020603050405020304" pitchFamily="18" charset="0"/>
            </a:endParaRPr>
          </a:p>
        </p:txBody>
      </p:sp>
    </p:spTree>
    <p:extLst>
      <p:ext uri="{BB962C8B-B14F-4D97-AF65-F5344CB8AC3E}">
        <p14:creationId xmlns:p14="http://schemas.microsoft.com/office/powerpoint/2010/main" val="70787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DCD637-2642-957D-1299-B23FD670A729}"/>
              </a:ext>
            </a:extLst>
          </p:cNvPr>
          <p:cNvPicPr>
            <a:picLocks noChangeAspect="1"/>
          </p:cNvPicPr>
          <p:nvPr/>
        </p:nvPicPr>
        <p:blipFill rotWithShape="1">
          <a:blip r:embed="rId3"/>
          <a:srcRect t="24894"/>
          <a:stretch/>
        </p:blipFill>
        <p:spPr>
          <a:xfrm>
            <a:off x="0" y="0"/>
            <a:ext cx="12192001" cy="6858000"/>
          </a:xfrm>
          <a:prstGeom prst="rect">
            <a:avLst/>
          </a:prstGeom>
        </p:spPr>
      </p:pic>
      <p:sp>
        <p:nvSpPr>
          <p:cNvPr id="3" name="Left Brace 2">
            <a:extLst>
              <a:ext uri="{FF2B5EF4-FFF2-40B4-BE49-F238E27FC236}">
                <a16:creationId xmlns:a16="http://schemas.microsoft.com/office/drawing/2014/main" id="{FF56E06A-7D8C-64E0-2FC8-E557F17F9BD4}"/>
              </a:ext>
            </a:extLst>
          </p:cNvPr>
          <p:cNvSpPr/>
          <p:nvPr/>
        </p:nvSpPr>
        <p:spPr>
          <a:xfrm flipH="1">
            <a:off x="5793674" y="205475"/>
            <a:ext cx="1271582" cy="6447049"/>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4">
            <a:extLst>
              <a:ext uri="{FF2B5EF4-FFF2-40B4-BE49-F238E27FC236}">
                <a16:creationId xmlns:a16="http://schemas.microsoft.com/office/drawing/2014/main" id="{B68794DB-9BF5-30FF-F348-8E1A08C23F83}"/>
              </a:ext>
            </a:extLst>
          </p:cNvPr>
          <p:cNvPicPr>
            <a:picLocks noChangeAspect="1"/>
          </p:cNvPicPr>
          <p:nvPr/>
        </p:nvPicPr>
        <p:blipFill>
          <a:blip r:embed="rId4"/>
          <a:stretch>
            <a:fillRect/>
          </a:stretch>
        </p:blipFill>
        <p:spPr>
          <a:xfrm>
            <a:off x="7452916" y="1434662"/>
            <a:ext cx="4504655" cy="4412514"/>
          </a:xfrm>
          <a:prstGeom prst="rect">
            <a:avLst/>
          </a:prstGeom>
          <a:ln w="2286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ED109E2F-34D1-5957-9E18-609E30787009}"/>
              </a:ext>
            </a:extLst>
          </p:cNvPr>
          <p:cNvSpPr txBox="1"/>
          <p:nvPr/>
        </p:nvSpPr>
        <p:spPr>
          <a:xfrm>
            <a:off x="234429" y="205475"/>
            <a:ext cx="5950226" cy="7109639"/>
          </a:xfrm>
          <a:prstGeom prst="rect">
            <a:avLst/>
          </a:prstGeom>
          <a:noFill/>
        </p:spPr>
        <p:txBody>
          <a:bodyPr wrap="square">
            <a:spAutoFit/>
          </a:bodyPr>
          <a:lstStyle/>
          <a:p>
            <a:pPr marL="0" marR="0" algn="l"/>
            <a:r>
              <a:rPr lang="en-US" sz="2000" b="1" dirty="0">
                <a:effectLst/>
                <a:ea typeface="Times New Roman" panose="02020603050405020304" pitchFamily="18" charset="0"/>
              </a:rPr>
              <a:t>Step 1:</a:t>
            </a:r>
            <a:r>
              <a:rPr lang="en-US" sz="2000" dirty="0">
                <a:effectLst/>
                <a:ea typeface="Times New Roman" panose="02020603050405020304" pitchFamily="18" charset="0"/>
              </a:rPr>
              <a:t> Identify section of a plan, policy, procedure, practice, and program being reviewed.</a:t>
            </a:r>
          </a:p>
          <a:p>
            <a:pPr marL="0" marR="0" algn="l"/>
            <a:r>
              <a:rPr lang="en-US" sz="2000" b="1" dirty="0">
                <a:effectLst/>
                <a:ea typeface="Times New Roman" panose="02020603050405020304" pitchFamily="18" charset="0"/>
              </a:rPr>
              <a:t>Step 2</a:t>
            </a:r>
            <a:r>
              <a:rPr lang="en-US" sz="2000" dirty="0">
                <a:effectLst/>
                <a:ea typeface="Times New Roman" panose="02020603050405020304" pitchFamily="18" charset="0"/>
              </a:rPr>
              <a:t>: Identify possible human errors of concern in each section. </a:t>
            </a:r>
          </a:p>
          <a:p>
            <a:pPr marL="0" marR="0" algn="l"/>
            <a:r>
              <a:rPr lang="en-US" sz="2000" b="1" dirty="0">
                <a:effectLst/>
                <a:ea typeface="Times New Roman" panose="02020603050405020304" pitchFamily="18" charset="0"/>
              </a:rPr>
              <a:t>Step 3</a:t>
            </a:r>
            <a:r>
              <a:rPr lang="en-US" sz="2000" dirty="0">
                <a:effectLst/>
                <a:ea typeface="Times New Roman" panose="02020603050405020304" pitchFamily="18" charset="0"/>
              </a:rPr>
              <a:t>: Identify human errors of concern based on conditions, including how and what conditions would increase the likelihood of human errors.</a:t>
            </a:r>
          </a:p>
          <a:p>
            <a:pPr marL="0" marR="0" algn="l"/>
            <a:r>
              <a:rPr lang="en-US" sz="2000" b="1" dirty="0">
                <a:effectLst/>
                <a:ea typeface="Times New Roman" panose="02020603050405020304" pitchFamily="18" charset="0"/>
              </a:rPr>
              <a:t>Step 4</a:t>
            </a:r>
            <a:r>
              <a:rPr lang="en-US" sz="2000" dirty="0">
                <a:effectLst/>
                <a:ea typeface="Times New Roman" panose="02020603050405020304" pitchFamily="18" charset="0"/>
              </a:rPr>
              <a:t>: Identify how the human error would impact the safety of students, employees</a:t>
            </a:r>
            <a:r>
              <a:rPr lang="en-US" sz="2000" dirty="0">
                <a:ea typeface="Times New Roman" panose="02020603050405020304" pitchFamily="18" charset="0"/>
              </a:rPr>
              <a:t>, and/or integrity, reliability, and efficiency of school district operations</a:t>
            </a:r>
            <a:r>
              <a:rPr lang="en-US" sz="2000" dirty="0">
                <a:effectLst/>
                <a:ea typeface="Times New Roman" panose="02020603050405020304" pitchFamily="18" charset="0"/>
              </a:rPr>
              <a:t>. </a:t>
            </a:r>
          </a:p>
          <a:p>
            <a:pPr marL="0" marR="0" algn="l"/>
            <a:r>
              <a:rPr lang="en-US" sz="2000" b="1" dirty="0">
                <a:effectLst/>
                <a:ea typeface="Times New Roman" panose="02020603050405020304" pitchFamily="18" charset="0"/>
              </a:rPr>
              <a:t>Step 5</a:t>
            </a:r>
            <a:r>
              <a:rPr lang="en-US" sz="2000" dirty="0">
                <a:effectLst/>
                <a:ea typeface="Times New Roman" panose="02020603050405020304" pitchFamily="18" charset="0"/>
              </a:rPr>
              <a:t>: Identify how the response to an emergency could be compromised by human error.</a:t>
            </a:r>
          </a:p>
          <a:p>
            <a:pPr marL="0" marR="0" algn="l"/>
            <a:r>
              <a:rPr lang="en-US" sz="2000" b="1" dirty="0">
                <a:effectLst/>
                <a:ea typeface="Times New Roman" panose="02020603050405020304" pitchFamily="18" charset="0"/>
              </a:rPr>
              <a:t>Step 6</a:t>
            </a:r>
            <a:r>
              <a:rPr lang="en-US" sz="2000" dirty="0">
                <a:effectLst/>
                <a:ea typeface="Times New Roman" panose="02020603050405020304" pitchFamily="18" charset="0"/>
              </a:rPr>
              <a:t>: On a scale of 1-5 (unlikely to likely) determine how likely human error is to occur in each part of the plan, policy, practice</a:t>
            </a:r>
            <a:r>
              <a:rPr lang="en-US" sz="2000" dirty="0">
                <a:ea typeface="Times New Roman" panose="02020603050405020304" pitchFamily="18" charset="0"/>
              </a:rPr>
              <a:t>, and program (and use rating to measure improvements).</a:t>
            </a:r>
            <a:endParaRPr lang="en-US" sz="2000" dirty="0">
              <a:effectLst/>
              <a:ea typeface="Times New Roman" panose="02020603050405020304" pitchFamily="18" charset="0"/>
            </a:endParaRPr>
          </a:p>
          <a:p>
            <a:pPr marL="0" marR="0" algn="l"/>
            <a:r>
              <a:rPr lang="en-US" sz="2000" b="1" dirty="0">
                <a:effectLst/>
                <a:ea typeface="Times New Roman" panose="02020603050405020304" pitchFamily="18" charset="0"/>
              </a:rPr>
              <a:t>Step 7</a:t>
            </a:r>
            <a:r>
              <a:rPr lang="en-US" sz="2000" dirty="0">
                <a:effectLst/>
                <a:ea typeface="Times New Roman" panose="02020603050405020304" pitchFamily="18" charset="0"/>
              </a:rPr>
              <a:t>: Identify methods and strategies to prevent human error in the identified area of concern and under conditions that could increase the likelihood and consequences of human error.</a:t>
            </a:r>
            <a:endParaRPr lang="en-US" sz="2000" dirty="0">
              <a:effectLst/>
              <a:latin typeface="Calisto MT" panose="02040603050505030304" pitchFamily="18" charset="0"/>
              <a:ea typeface="Times New Roman" panose="02020603050405020304" pitchFamily="18" charset="0"/>
            </a:endParaRPr>
          </a:p>
          <a:p>
            <a:pPr marL="0" marR="0"/>
            <a:endParaRPr lang="en-US" dirty="0">
              <a:effectLst/>
              <a:latin typeface="Calisto MT" panose="02040603050505030304" pitchFamily="18" charset="0"/>
              <a:ea typeface="Times New Roman" panose="02020603050405020304" pitchFamily="18" charset="0"/>
            </a:endParaRPr>
          </a:p>
          <a:p>
            <a:pPr marL="0" marR="0"/>
            <a:endParaRPr lang="en-US" dirty="0">
              <a:effectLst/>
              <a:latin typeface="Calisto MT" panose="02040603050505030304" pitchFamily="18" charset="0"/>
              <a:ea typeface="Times New Roman" panose="02020603050405020304" pitchFamily="18" charset="0"/>
            </a:endParaRPr>
          </a:p>
        </p:txBody>
      </p:sp>
    </p:spTree>
    <p:extLst>
      <p:ext uri="{BB962C8B-B14F-4D97-AF65-F5344CB8AC3E}">
        <p14:creationId xmlns:p14="http://schemas.microsoft.com/office/powerpoint/2010/main" val="266188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282652-3B11-CE5D-EC98-2216B99B5066}"/>
              </a:ext>
            </a:extLst>
          </p:cNvPr>
          <p:cNvPicPr>
            <a:picLocks noChangeAspect="1"/>
          </p:cNvPicPr>
          <p:nvPr/>
        </p:nvPicPr>
        <p:blipFill>
          <a:blip r:embed="rId3"/>
          <a:stretch>
            <a:fillRect/>
          </a:stretch>
        </p:blipFill>
        <p:spPr>
          <a:xfrm>
            <a:off x="-11091" y="12432"/>
            <a:ext cx="12214181" cy="6845568"/>
          </a:xfrm>
          <a:prstGeom prst="rect">
            <a:avLst/>
          </a:prstGeom>
        </p:spPr>
      </p:pic>
      <p:sp>
        <p:nvSpPr>
          <p:cNvPr id="2" name="TextBox 1">
            <a:extLst>
              <a:ext uri="{FF2B5EF4-FFF2-40B4-BE49-F238E27FC236}">
                <a16:creationId xmlns:a16="http://schemas.microsoft.com/office/drawing/2014/main" id="{CA6991D6-E664-2EA7-B0F8-529688954FC0}"/>
              </a:ext>
            </a:extLst>
          </p:cNvPr>
          <p:cNvSpPr txBox="1"/>
          <p:nvPr/>
        </p:nvSpPr>
        <p:spPr>
          <a:xfrm>
            <a:off x="1973591" y="1817170"/>
            <a:ext cx="5122412" cy="2123658"/>
          </a:xfrm>
          <a:prstGeom prst="rect">
            <a:avLst/>
          </a:prstGeom>
          <a:noFill/>
        </p:spPr>
        <p:txBody>
          <a:bodyPr wrap="square">
            <a:spAutoFit/>
          </a:bodyPr>
          <a:lstStyle/>
          <a:p>
            <a:pPr algn="ctr"/>
            <a:r>
              <a:rPr lang="en-US" sz="4400" b="1" dirty="0">
                <a:effectLst>
                  <a:outerShdw blurRad="38100" dist="38100" dir="2700000" algn="tl">
                    <a:srgbClr val="000000">
                      <a:alpha val="43137"/>
                    </a:srgbClr>
                  </a:outerShdw>
                </a:effectLst>
              </a:rPr>
              <a:t>Human Error </a:t>
            </a:r>
          </a:p>
          <a:p>
            <a:pPr algn="ctr"/>
            <a:r>
              <a:rPr lang="en-US" sz="4400" b="1" dirty="0">
                <a:effectLst>
                  <a:outerShdw blurRad="38100" dist="38100" dir="2700000" algn="tl">
                    <a:srgbClr val="000000">
                      <a:alpha val="43137"/>
                    </a:srgbClr>
                  </a:outerShdw>
                </a:effectLst>
              </a:rPr>
              <a:t>Awareness Rating</a:t>
            </a:r>
          </a:p>
          <a:p>
            <a:pPr algn="ctr"/>
            <a:r>
              <a:rPr lang="en-US" sz="4400" b="1" dirty="0">
                <a:effectLst>
                  <a:outerShdw blurRad="38100" dist="38100" dir="2700000" algn="tl">
                    <a:srgbClr val="000000">
                      <a:alpha val="43137"/>
                    </a:srgbClr>
                  </a:outerShdw>
                </a:effectLst>
              </a:rPr>
              <a:t>(HEAR)  </a:t>
            </a:r>
          </a:p>
        </p:txBody>
      </p:sp>
      <p:pic>
        <p:nvPicPr>
          <p:cNvPr id="6" name="Picture 5">
            <a:extLst>
              <a:ext uri="{FF2B5EF4-FFF2-40B4-BE49-F238E27FC236}">
                <a16:creationId xmlns:a16="http://schemas.microsoft.com/office/drawing/2014/main" id="{2BC05EBB-58E4-B574-E0E8-EC15DB4E5490}"/>
              </a:ext>
            </a:extLst>
          </p:cNvPr>
          <p:cNvPicPr>
            <a:picLocks noChangeAspect="1"/>
          </p:cNvPicPr>
          <p:nvPr/>
        </p:nvPicPr>
        <p:blipFill rotWithShape="1">
          <a:blip r:embed="rId4"/>
          <a:srcRect l="14215"/>
          <a:stretch/>
        </p:blipFill>
        <p:spPr>
          <a:xfrm rot="21365475">
            <a:off x="8385875" y="2255990"/>
            <a:ext cx="2882302" cy="4298088"/>
          </a:xfrm>
          <a:prstGeom prst="rect">
            <a:avLst/>
          </a:prstGeom>
          <a:ln>
            <a:noFill/>
          </a:ln>
          <a:effectLst>
            <a:softEdge rad="112500"/>
          </a:effectLst>
        </p:spPr>
      </p:pic>
      <p:sp>
        <p:nvSpPr>
          <p:cNvPr id="3" name="TextBox 2">
            <a:extLst>
              <a:ext uri="{FF2B5EF4-FFF2-40B4-BE49-F238E27FC236}">
                <a16:creationId xmlns:a16="http://schemas.microsoft.com/office/drawing/2014/main" id="{54742962-D5C7-FE81-B89C-74CFD26C0958}"/>
              </a:ext>
            </a:extLst>
          </p:cNvPr>
          <p:cNvSpPr txBox="1"/>
          <p:nvPr/>
        </p:nvSpPr>
        <p:spPr>
          <a:xfrm>
            <a:off x="1530866" y="4405034"/>
            <a:ext cx="5778226" cy="1569660"/>
          </a:xfrm>
          <a:prstGeom prst="rect">
            <a:avLst/>
          </a:prstGeom>
          <a:noFill/>
        </p:spPr>
        <p:txBody>
          <a:bodyPr wrap="square" rtlCol="0">
            <a:spAutoFit/>
          </a:bodyPr>
          <a:lstStyle/>
          <a:p>
            <a:pPr algn="ctr"/>
            <a:r>
              <a:rPr lang="en-US" sz="3200" dirty="0"/>
              <a:t>BASED ON THE MOST COMMON TYPES OF HUMAN ERROR</a:t>
            </a:r>
          </a:p>
        </p:txBody>
      </p:sp>
      <p:pic>
        <p:nvPicPr>
          <p:cNvPr id="7" name="Picture 6">
            <a:extLst>
              <a:ext uri="{FF2B5EF4-FFF2-40B4-BE49-F238E27FC236}">
                <a16:creationId xmlns:a16="http://schemas.microsoft.com/office/drawing/2014/main" id="{29CE2551-7766-E04E-0424-FA7FFF91EF77}"/>
              </a:ext>
            </a:extLst>
          </p:cNvPr>
          <p:cNvPicPr>
            <a:picLocks noChangeAspect="1"/>
          </p:cNvPicPr>
          <p:nvPr/>
        </p:nvPicPr>
        <p:blipFill>
          <a:blip r:embed="rId5"/>
          <a:stretch>
            <a:fillRect/>
          </a:stretch>
        </p:blipFill>
        <p:spPr>
          <a:xfrm>
            <a:off x="9220200" y="685800"/>
            <a:ext cx="2857500" cy="621459"/>
          </a:xfrm>
          <a:prstGeom prst="rect">
            <a:avLst/>
          </a:prstGeom>
        </p:spPr>
      </p:pic>
    </p:spTree>
    <p:extLst>
      <p:ext uri="{BB962C8B-B14F-4D97-AF65-F5344CB8AC3E}">
        <p14:creationId xmlns:p14="http://schemas.microsoft.com/office/powerpoint/2010/main" val="237804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2910B3-59D0-B6AB-8EA1-FC8C18C016D3}"/>
              </a:ext>
            </a:extLst>
          </p:cNvPr>
          <p:cNvPicPr>
            <a:picLocks noChangeAspect="1"/>
          </p:cNvPicPr>
          <p:nvPr/>
        </p:nvPicPr>
        <p:blipFill>
          <a:blip r:embed="rId3"/>
          <a:stretch>
            <a:fillRect/>
          </a:stretch>
        </p:blipFill>
        <p:spPr>
          <a:xfrm>
            <a:off x="0" y="-38248"/>
            <a:ext cx="12192001" cy="6896248"/>
          </a:xfrm>
          <a:prstGeom prst="rect">
            <a:avLst/>
          </a:prstGeom>
        </p:spPr>
      </p:pic>
      <p:sp>
        <p:nvSpPr>
          <p:cNvPr id="2" name="TextBox 1">
            <a:extLst>
              <a:ext uri="{FF2B5EF4-FFF2-40B4-BE49-F238E27FC236}">
                <a16:creationId xmlns:a16="http://schemas.microsoft.com/office/drawing/2014/main" id="{CA6991D6-E664-2EA7-B0F8-529688954FC0}"/>
              </a:ext>
            </a:extLst>
          </p:cNvPr>
          <p:cNvSpPr txBox="1"/>
          <p:nvPr/>
        </p:nvSpPr>
        <p:spPr>
          <a:xfrm>
            <a:off x="-343505" y="3167361"/>
            <a:ext cx="5122412" cy="1569660"/>
          </a:xfrm>
          <a:prstGeom prst="rect">
            <a:avLst/>
          </a:prstGeom>
          <a:noFill/>
        </p:spPr>
        <p:txBody>
          <a:bodyPr wrap="square">
            <a:spAutoFit/>
          </a:bodyPr>
          <a:lstStyle/>
          <a:p>
            <a:pPr algn="ctr"/>
            <a:r>
              <a:rPr lang="en-US" sz="3200" b="1" dirty="0">
                <a:latin typeface="+mn-lt"/>
              </a:rPr>
              <a:t>Human Error </a:t>
            </a:r>
          </a:p>
          <a:p>
            <a:pPr algn="ctr"/>
            <a:r>
              <a:rPr lang="en-US" sz="3200" b="1" dirty="0">
                <a:latin typeface="+mn-lt"/>
              </a:rPr>
              <a:t>Awareness Rating</a:t>
            </a:r>
          </a:p>
          <a:p>
            <a:pPr algn="ctr"/>
            <a:r>
              <a:rPr lang="en-US" sz="3200" dirty="0">
                <a:latin typeface="+mn-lt"/>
              </a:rPr>
              <a:t>(HEAR)  </a:t>
            </a:r>
          </a:p>
        </p:txBody>
      </p:sp>
      <p:pic>
        <p:nvPicPr>
          <p:cNvPr id="9" name="Picture 8">
            <a:extLst>
              <a:ext uri="{FF2B5EF4-FFF2-40B4-BE49-F238E27FC236}">
                <a16:creationId xmlns:a16="http://schemas.microsoft.com/office/drawing/2014/main" id="{28BA6D22-E31D-C46D-00EB-19A4520DF551}"/>
              </a:ext>
            </a:extLst>
          </p:cNvPr>
          <p:cNvPicPr>
            <a:picLocks noChangeAspect="1"/>
          </p:cNvPicPr>
          <p:nvPr/>
        </p:nvPicPr>
        <p:blipFill>
          <a:blip r:embed="rId4"/>
          <a:stretch>
            <a:fillRect/>
          </a:stretch>
        </p:blipFill>
        <p:spPr>
          <a:xfrm>
            <a:off x="4153202" y="1684924"/>
            <a:ext cx="7882777" cy="4983004"/>
          </a:xfrm>
          <a:prstGeom prst="rect">
            <a:avLst/>
          </a:prstGeom>
        </p:spPr>
      </p:pic>
    </p:spTree>
    <p:extLst>
      <p:ext uri="{BB962C8B-B14F-4D97-AF65-F5344CB8AC3E}">
        <p14:creationId xmlns:p14="http://schemas.microsoft.com/office/powerpoint/2010/main" val="109278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9524DA-B546-71DC-3DA2-755CD83F70CE}"/>
              </a:ext>
            </a:extLst>
          </p:cNvPr>
          <p:cNvPicPr>
            <a:picLocks noChangeAspect="1"/>
          </p:cNvPicPr>
          <p:nvPr/>
        </p:nvPicPr>
        <p:blipFill>
          <a:blip r:embed="rId3"/>
          <a:stretch>
            <a:fillRect/>
          </a:stretch>
        </p:blipFill>
        <p:spPr>
          <a:xfrm>
            <a:off x="-34055" y="0"/>
            <a:ext cx="12226055" cy="6838950"/>
          </a:xfrm>
          <a:prstGeom prst="rect">
            <a:avLst/>
          </a:prstGeom>
        </p:spPr>
      </p:pic>
      <p:pic>
        <p:nvPicPr>
          <p:cNvPr id="5" name="Picture 4">
            <a:extLst>
              <a:ext uri="{FF2B5EF4-FFF2-40B4-BE49-F238E27FC236}">
                <a16:creationId xmlns:a16="http://schemas.microsoft.com/office/drawing/2014/main" id="{113E08FD-3715-7D09-2EAE-A76EA40ABD6E}"/>
              </a:ext>
            </a:extLst>
          </p:cNvPr>
          <p:cNvPicPr>
            <a:picLocks noChangeAspect="1"/>
          </p:cNvPicPr>
          <p:nvPr/>
        </p:nvPicPr>
        <p:blipFill rotWithShape="1">
          <a:blip r:embed="rId4"/>
          <a:srcRect t="6878" r="9528"/>
          <a:stretch/>
        </p:blipFill>
        <p:spPr>
          <a:xfrm>
            <a:off x="34670" y="3863674"/>
            <a:ext cx="3097028" cy="264482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17CBE08-D321-59EA-5166-CEF65999E510}"/>
              </a:ext>
            </a:extLst>
          </p:cNvPr>
          <p:cNvPicPr>
            <a:picLocks noChangeAspect="1"/>
          </p:cNvPicPr>
          <p:nvPr/>
        </p:nvPicPr>
        <p:blipFill>
          <a:blip r:embed="rId5"/>
          <a:stretch>
            <a:fillRect/>
          </a:stretch>
        </p:blipFill>
        <p:spPr>
          <a:xfrm>
            <a:off x="3376547" y="1952477"/>
            <a:ext cx="2998768" cy="286278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C3CE73E-62C2-AA6A-3021-6B164D1196EE}"/>
              </a:ext>
            </a:extLst>
          </p:cNvPr>
          <p:cNvPicPr>
            <a:picLocks noChangeAspect="1"/>
          </p:cNvPicPr>
          <p:nvPr/>
        </p:nvPicPr>
        <p:blipFill rotWithShape="1">
          <a:blip r:embed="rId6"/>
          <a:srcRect t="4535" r="12226"/>
          <a:stretch/>
        </p:blipFill>
        <p:spPr>
          <a:xfrm>
            <a:off x="6644581" y="3863673"/>
            <a:ext cx="2246013" cy="264482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1219A42-A8CD-ACE3-87C8-5A7F609E98C6}"/>
              </a:ext>
            </a:extLst>
          </p:cNvPr>
          <p:cNvPicPr>
            <a:picLocks noChangeAspect="1"/>
          </p:cNvPicPr>
          <p:nvPr/>
        </p:nvPicPr>
        <p:blipFill rotWithShape="1">
          <a:blip r:embed="rId7"/>
          <a:srcRect r="11626"/>
          <a:stretch/>
        </p:blipFill>
        <p:spPr>
          <a:xfrm>
            <a:off x="9165563" y="1952477"/>
            <a:ext cx="2666943" cy="413039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0B27A942-6D6F-0D8A-2F8B-E2379D5817C4}"/>
              </a:ext>
            </a:extLst>
          </p:cNvPr>
          <p:cNvSpPr txBox="1"/>
          <p:nvPr/>
        </p:nvSpPr>
        <p:spPr>
          <a:xfrm>
            <a:off x="236984" y="2137956"/>
            <a:ext cx="2692399" cy="1077218"/>
          </a:xfrm>
          <a:prstGeom prst="rect">
            <a:avLst/>
          </a:prstGeom>
          <a:noFill/>
        </p:spPr>
        <p:txBody>
          <a:bodyPr wrap="square" rtlCol="0">
            <a:spAutoFit/>
          </a:bodyPr>
          <a:lstStyle/>
          <a:p>
            <a:r>
              <a:rPr lang="en-US" sz="3200" b="1" dirty="0"/>
              <a:t>Human Error is not rare…</a:t>
            </a:r>
            <a:endParaRPr lang="en-US" dirty="0"/>
          </a:p>
        </p:txBody>
      </p:sp>
    </p:spTree>
    <p:extLst>
      <p:ext uri="{BB962C8B-B14F-4D97-AF65-F5344CB8AC3E}">
        <p14:creationId xmlns:p14="http://schemas.microsoft.com/office/powerpoint/2010/main" val="154446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B71389-66CB-DFE2-65B0-37E510960E7D}"/>
              </a:ext>
            </a:extLst>
          </p:cNvPr>
          <p:cNvPicPr>
            <a:picLocks noChangeAspect="1"/>
          </p:cNvPicPr>
          <p:nvPr/>
        </p:nvPicPr>
        <p:blipFill>
          <a:blip r:embed="rId3"/>
          <a:stretch>
            <a:fillRect/>
          </a:stretch>
        </p:blipFill>
        <p:spPr>
          <a:xfrm>
            <a:off x="0" y="-38248"/>
            <a:ext cx="12192001" cy="6896248"/>
          </a:xfrm>
          <a:prstGeom prst="rect">
            <a:avLst/>
          </a:prstGeom>
        </p:spPr>
      </p:pic>
      <p:sp>
        <p:nvSpPr>
          <p:cNvPr id="25603" name="Rectangle 3"/>
          <p:cNvSpPr>
            <a:spLocks/>
          </p:cNvSpPr>
          <p:nvPr/>
        </p:nvSpPr>
        <p:spPr bwMode="auto">
          <a:xfrm>
            <a:off x="2855641" y="1412776"/>
            <a:ext cx="9336360" cy="197291"/>
          </a:xfrm>
          <a:prstGeom prst="rect">
            <a:avLst/>
          </a:prstGeom>
          <a:solidFill>
            <a:srgbClr val="7030A0">
              <a:alpha val="75000"/>
            </a:srgbClr>
          </a:solidFill>
          <a:ln>
            <a:noFill/>
          </a:ln>
          <a:extLst>
            <a:ext uri="{91240B29-F687-4f45-9708-019B960494DF}">
              <a14:hiddenLine xmlns:a14="http://schemas.microsoft.com/office/drawing/2010/main" xmlns=""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sp>
        <p:nvSpPr>
          <p:cNvPr id="6" name="Rectangle 5">
            <a:extLst>
              <a:ext uri="{FF2B5EF4-FFF2-40B4-BE49-F238E27FC236}">
                <a16:creationId xmlns:a16="http://schemas.microsoft.com/office/drawing/2014/main" id="{003B87BD-767B-43A5-BBED-EF96EFF6AF80}"/>
              </a:ext>
            </a:extLst>
          </p:cNvPr>
          <p:cNvSpPr>
            <a:spLocks/>
          </p:cNvSpPr>
          <p:nvPr/>
        </p:nvSpPr>
        <p:spPr bwMode="auto">
          <a:xfrm>
            <a:off x="2621783" y="496635"/>
            <a:ext cx="9515344" cy="855881"/>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4800" b="1" dirty="0">
                <a:solidFill>
                  <a:srgbClr val="0075B5"/>
                </a:solidFill>
                <a:latin typeface="Arial Narrow" panose="020B0604020202020204" pitchFamily="34" charset="0"/>
                <a:ea typeface="ＭＳ Ｐゴシック" charset="0"/>
                <a:cs typeface="Arial Narrow" panose="020B0604020202020204" pitchFamily="34" charset="0"/>
                <a:sym typeface="Bebas Neue" charset="0"/>
              </a:rPr>
              <a:t>RESOURCES</a:t>
            </a:r>
            <a:endParaRPr kumimoji="0" lang="en-US" sz="5400" b="1" i="0" u="none" strike="noStrike" kern="1200" cap="none" spc="0" normalizeH="0" baseline="0" noProof="0" dirty="0">
              <a:ln>
                <a:noFill/>
              </a:ln>
              <a:solidFill>
                <a:srgbClr val="0075B5"/>
              </a:solidFill>
              <a:effectLst/>
              <a:uLnTx/>
              <a:uFillTx/>
              <a:latin typeface="Arial Narrow" panose="020B0604020202020204" pitchFamily="34" charset="0"/>
              <a:ea typeface="ＭＳ Ｐゴシック" charset="0"/>
              <a:cs typeface="Arial Narrow" panose="020B0604020202020204" pitchFamily="34" charset="0"/>
              <a:sym typeface="Bebas Neue" charset="0"/>
            </a:endParaRPr>
          </a:p>
        </p:txBody>
      </p:sp>
      <p:graphicFrame>
        <p:nvGraphicFramePr>
          <p:cNvPr id="7" name="Diagram 6">
            <a:extLst>
              <a:ext uri="{FF2B5EF4-FFF2-40B4-BE49-F238E27FC236}">
                <a16:creationId xmlns:a16="http://schemas.microsoft.com/office/drawing/2014/main" id="{6A218D7D-57AC-4A59-A9E4-656C1416B62C}"/>
              </a:ext>
            </a:extLst>
          </p:cNvPr>
          <p:cNvGraphicFramePr/>
          <p:nvPr/>
        </p:nvGraphicFramePr>
        <p:xfrm>
          <a:off x="1088572" y="2085969"/>
          <a:ext cx="4659086" cy="436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03511E2D-3FEF-44DD-B1C0-E34E2657C348}"/>
              </a:ext>
            </a:extLst>
          </p:cNvPr>
          <p:cNvPicPr>
            <a:picLocks noChangeAspect="1"/>
          </p:cNvPicPr>
          <p:nvPr/>
        </p:nvPicPr>
        <p:blipFill>
          <a:blip r:embed="rId9"/>
          <a:stretch>
            <a:fillRect/>
          </a:stretch>
        </p:blipFill>
        <p:spPr>
          <a:xfrm>
            <a:off x="551384" y="404664"/>
            <a:ext cx="2015525" cy="708157"/>
          </a:xfrm>
          <a:prstGeom prst="rect">
            <a:avLst/>
          </a:prstGeom>
        </p:spPr>
      </p:pic>
      <p:pic>
        <p:nvPicPr>
          <p:cNvPr id="4" name="Picture 3" descr="Books stacked on a table">
            <a:extLst>
              <a:ext uri="{FF2B5EF4-FFF2-40B4-BE49-F238E27FC236}">
                <a16:creationId xmlns:a16="http://schemas.microsoft.com/office/drawing/2014/main" id="{3BEE4015-A887-5FED-CE9E-B37BBED6456E}"/>
              </a:ext>
            </a:extLst>
          </p:cNvPr>
          <p:cNvPicPr>
            <a:picLocks noChangeAspect="1"/>
          </p:cNvPicPr>
          <p:nvPr/>
        </p:nvPicPr>
        <p:blipFill rotWithShape="1">
          <a:blip r:embed="rId10"/>
          <a:srcRect t="35630" b="-117"/>
          <a:stretch/>
        </p:blipFill>
        <p:spPr>
          <a:xfrm>
            <a:off x="40471" y="1610067"/>
            <a:ext cx="12192000" cy="5247933"/>
          </a:xfrm>
          <a:prstGeom prst="rect">
            <a:avLst/>
          </a:prstGeom>
        </p:spPr>
      </p:pic>
      <p:sp>
        <p:nvSpPr>
          <p:cNvPr id="3" name="TextBox 2">
            <a:extLst>
              <a:ext uri="{FF2B5EF4-FFF2-40B4-BE49-F238E27FC236}">
                <a16:creationId xmlns:a16="http://schemas.microsoft.com/office/drawing/2014/main" id="{F006766B-775F-EDBE-C938-E3DE32D00E34}"/>
              </a:ext>
            </a:extLst>
          </p:cNvPr>
          <p:cNvSpPr txBox="1"/>
          <p:nvPr/>
        </p:nvSpPr>
        <p:spPr>
          <a:xfrm>
            <a:off x="2974731" y="457839"/>
            <a:ext cx="6242538" cy="855619"/>
          </a:xfrm>
          <a:prstGeom prst="rect">
            <a:avLst/>
          </a:prstGeom>
          <a:noFill/>
        </p:spPr>
        <p:txBody>
          <a:bodyPr wrap="square">
            <a:spAutoFit/>
          </a:bodyPr>
          <a:lstStyle/>
          <a:p>
            <a:pPr marL="635" marR="0" algn="ctr">
              <a:lnSpc>
                <a:spcPct val="107000"/>
              </a:lnSpc>
              <a:spcBef>
                <a:spcPts val="0"/>
              </a:spcBef>
              <a:spcAft>
                <a:spcPts val="0"/>
              </a:spcAft>
            </a:pPr>
            <a:r>
              <a:rPr lang="en-US" sz="4800" b="1" kern="100" dirty="0">
                <a:solidFill>
                  <a:srgbClr val="7030A0"/>
                </a:solidFill>
                <a:ea typeface="Calibri" panose="020F0502020204030204" pitchFamily="34" charset="0"/>
              </a:rPr>
              <a:t>Human Error</a:t>
            </a:r>
            <a:endParaRPr lang="en-US" sz="4800" dirty="0">
              <a:solidFill>
                <a:srgbClr val="7030A0"/>
              </a:solidFill>
            </a:endParaRPr>
          </a:p>
        </p:txBody>
      </p:sp>
      <p:sp>
        <p:nvSpPr>
          <p:cNvPr id="2" name="TextBox 1">
            <a:extLst>
              <a:ext uri="{FF2B5EF4-FFF2-40B4-BE49-F238E27FC236}">
                <a16:creationId xmlns:a16="http://schemas.microsoft.com/office/drawing/2014/main" id="{933C5EFC-1B49-0A53-D37F-EED81754CC1D}"/>
              </a:ext>
            </a:extLst>
          </p:cNvPr>
          <p:cNvSpPr txBox="1"/>
          <p:nvPr/>
        </p:nvSpPr>
        <p:spPr>
          <a:xfrm>
            <a:off x="3407159" y="2069323"/>
            <a:ext cx="5377682" cy="769441"/>
          </a:xfrm>
          <a:prstGeom prst="rect">
            <a:avLst/>
          </a:prstGeom>
          <a:noFill/>
        </p:spPr>
        <p:txBody>
          <a:bodyPr wrap="square">
            <a:spAutoFit/>
          </a:bodyPr>
          <a:lstStyle/>
          <a:p>
            <a:r>
              <a:rPr lang="en-US" sz="4400" i="1" dirty="0"/>
              <a:t> </a:t>
            </a:r>
            <a:r>
              <a:rPr lang="en-US" sz="4400" b="1" i="1" dirty="0">
                <a:solidFill>
                  <a:srgbClr val="7030A0"/>
                </a:solidFill>
              </a:rPr>
              <a:t>REMS Human Error</a:t>
            </a:r>
          </a:p>
        </p:txBody>
      </p:sp>
    </p:spTree>
    <p:extLst>
      <p:ext uri="{BB962C8B-B14F-4D97-AF65-F5344CB8AC3E}">
        <p14:creationId xmlns:p14="http://schemas.microsoft.com/office/powerpoint/2010/main" val="361977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3CCE78-E531-C623-DE02-C3B9F0AAD106}"/>
              </a:ext>
            </a:extLst>
          </p:cNvPr>
          <p:cNvPicPr>
            <a:picLocks noChangeAspect="1"/>
          </p:cNvPicPr>
          <p:nvPr/>
        </p:nvPicPr>
        <p:blipFill>
          <a:blip r:embed="rId3"/>
          <a:stretch>
            <a:fillRect/>
          </a:stretch>
        </p:blipFill>
        <p:spPr>
          <a:xfrm>
            <a:off x="0" y="-38248"/>
            <a:ext cx="12192001" cy="6896248"/>
          </a:xfrm>
          <a:prstGeom prst="rect">
            <a:avLst/>
          </a:prstGeom>
        </p:spPr>
      </p:pic>
      <p:sp>
        <p:nvSpPr>
          <p:cNvPr id="25603" name="Rectangle 3"/>
          <p:cNvSpPr>
            <a:spLocks/>
          </p:cNvSpPr>
          <p:nvPr/>
        </p:nvSpPr>
        <p:spPr bwMode="auto">
          <a:xfrm>
            <a:off x="2855641" y="1412776"/>
            <a:ext cx="9336360" cy="197291"/>
          </a:xfrm>
          <a:prstGeom prst="rect">
            <a:avLst/>
          </a:prstGeom>
          <a:solidFill>
            <a:srgbClr val="7030A0">
              <a:alpha val="75000"/>
            </a:srgbClr>
          </a:solidFill>
          <a:ln>
            <a:noFill/>
          </a:ln>
          <a:extLst>
            <a:ext uri="{91240B29-F687-4f45-9708-019B960494DF}">
              <a14:hiddenLine xmlns="" xmlns:a14="http://schemas.microsoft.com/office/drawing/2010/main"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graphicFrame>
        <p:nvGraphicFramePr>
          <p:cNvPr id="7" name="Diagram 6">
            <a:extLst>
              <a:ext uri="{FF2B5EF4-FFF2-40B4-BE49-F238E27FC236}">
                <a16:creationId xmlns:a16="http://schemas.microsoft.com/office/drawing/2014/main" id="{6A218D7D-57AC-4A59-A9E4-656C1416B62C}"/>
              </a:ext>
            </a:extLst>
          </p:cNvPr>
          <p:cNvGraphicFramePr/>
          <p:nvPr/>
        </p:nvGraphicFramePr>
        <p:xfrm>
          <a:off x="1088572" y="2085969"/>
          <a:ext cx="4659086" cy="436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03511E2D-3FEF-44DD-B1C0-E34E2657C348}"/>
              </a:ext>
            </a:extLst>
          </p:cNvPr>
          <p:cNvPicPr>
            <a:picLocks noChangeAspect="1"/>
          </p:cNvPicPr>
          <p:nvPr/>
        </p:nvPicPr>
        <p:blipFill>
          <a:blip r:embed="rId9"/>
          <a:stretch>
            <a:fillRect/>
          </a:stretch>
        </p:blipFill>
        <p:spPr>
          <a:xfrm>
            <a:off x="551384" y="404664"/>
            <a:ext cx="2015525" cy="708157"/>
          </a:xfrm>
          <a:prstGeom prst="rect">
            <a:avLst/>
          </a:prstGeom>
        </p:spPr>
      </p:pic>
      <p:pic>
        <p:nvPicPr>
          <p:cNvPr id="5" name="Picture 4">
            <a:extLst>
              <a:ext uri="{FF2B5EF4-FFF2-40B4-BE49-F238E27FC236}">
                <a16:creationId xmlns:a16="http://schemas.microsoft.com/office/drawing/2014/main" id="{09370E56-67CC-5A29-46AA-4260E8827A73}"/>
              </a:ext>
            </a:extLst>
          </p:cNvPr>
          <p:cNvPicPr>
            <a:picLocks noChangeAspect="1"/>
          </p:cNvPicPr>
          <p:nvPr/>
        </p:nvPicPr>
        <p:blipFill>
          <a:blip r:embed="rId10"/>
          <a:stretch>
            <a:fillRect/>
          </a:stretch>
        </p:blipFill>
        <p:spPr>
          <a:xfrm>
            <a:off x="140471" y="1588723"/>
            <a:ext cx="6555288" cy="2271474"/>
          </a:xfrm>
          <a:prstGeom prst="rect">
            <a:avLst/>
          </a:prstGeom>
        </p:spPr>
      </p:pic>
      <p:sp>
        <p:nvSpPr>
          <p:cNvPr id="15" name="TextBox 14">
            <a:extLst>
              <a:ext uri="{FF2B5EF4-FFF2-40B4-BE49-F238E27FC236}">
                <a16:creationId xmlns:a16="http://schemas.microsoft.com/office/drawing/2014/main" id="{C13E3FFD-DAAD-BF71-E7F7-2B3D661EC30B}"/>
              </a:ext>
            </a:extLst>
          </p:cNvPr>
          <p:cNvSpPr txBox="1"/>
          <p:nvPr/>
        </p:nvSpPr>
        <p:spPr>
          <a:xfrm>
            <a:off x="7331007" y="1835401"/>
            <a:ext cx="3277644" cy="769441"/>
          </a:xfrm>
          <a:prstGeom prst="rect">
            <a:avLst/>
          </a:prstGeom>
          <a:noFill/>
        </p:spPr>
        <p:txBody>
          <a:bodyPr wrap="square">
            <a:spAutoFit/>
          </a:bodyPr>
          <a:lstStyle/>
          <a:p>
            <a:r>
              <a:rPr lang="en-US" sz="4400" i="1" dirty="0"/>
              <a:t>rems.ed.gov</a:t>
            </a:r>
          </a:p>
        </p:txBody>
      </p:sp>
      <p:sp>
        <p:nvSpPr>
          <p:cNvPr id="17" name="Rectangle 16">
            <a:extLst>
              <a:ext uri="{FF2B5EF4-FFF2-40B4-BE49-F238E27FC236}">
                <a16:creationId xmlns:a16="http://schemas.microsoft.com/office/drawing/2014/main" id="{E6180B8B-5CC9-D430-18A5-BCDDD3A216FD}"/>
              </a:ext>
            </a:extLst>
          </p:cNvPr>
          <p:cNvSpPr/>
          <p:nvPr/>
        </p:nvSpPr>
        <p:spPr>
          <a:xfrm>
            <a:off x="10095978" y="651353"/>
            <a:ext cx="2015525" cy="7614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98B3E09-27A6-D7D1-FDB7-31B5C40EE587}"/>
              </a:ext>
            </a:extLst>
          </p:cNvPr>
          <p:cNvSpPr>
            <a:spLocks/>
          </p:cNvSpPr>
          <p:nvPr/>
        </p:nvSpPr>
        <p:spPr bwMode="auto">
          <a:xfrm>
            <a:off x="2566909" y="349482"/>
            <a:ext cx="9405597" cy="784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4800" b="1" dirty="0">
                <a:solidFill>
                  <a:srgbClr val="0075B5"/>
                </a:solidFill>
                <a:latin typeface="Arial Narrow" panose="020B0604020202020204" pitchFamily="34" charset="0"/>
                <a:ea typeface="ＭＳ Ｐゴシック" charset="0"/>
                <a:cs typeface="Arial Narrow" panose="020B0604020202020204" pitchFamily="34" charset="0"/>
                <a:sym typeface="Bebas Neue" charset="0"/>
              </a:rPr>
              <a:t>RESOURCES </a:t>
            </a:r>
            <a:r>
              <a:rPr lang="en-US" sz="4800" b="1" dirty="0">
                <a:solidFill>
                  <a:schemeClr val="tx1"/>
                </a:solidFill>
                <a:latin typeface="Arial Narrow" panose="020B0604020202020204" pitchFamily="34" charset="0"/>
                <a:ea typeface="ＭＳ Ｐゴシック" charset="0"/>
                <a:cs typeface="Arial Narrow" panose="020B0604020202020204" pitchFamily="34" charset="0"/>
                <a:sym typeface="Bebas Neue" charset="0"/>
              </a:rPr>
              <a:t>TO </a:t>
            </a:r>
            <a:br>
              <a:rPr lang="en-US" sz="4800" b="1" dirty="0">
                <a:solidFill>
                  <a:schemeClr val="tx1"/>
                </a:solidFill>
                <a:latin typeface="Arial Narrow" panose="020B0604020202020204" pitchFamily="34" charset="0"/>
                <a:ea typeface="ＭＳ Ｐゴシック" charset="0"/>
                <a:cs typeface="Arial Narrow" panose="020B0604020202020204" pitchFamily="34" charset="0"/>
                <a:sym typeface="Bebas Neue" charset="0"/>
              </a:rPr>
            </a:br>
            <a:r>
              <a:rPr lang="en-US" sz="4800" b="1" dirty="0">
                <a:solidFill>
                  <a:schemeClr val="tx1"/>
                </a:solidFill>
                <a:latin typeface="Arial Narrow" panose="020B0604020202020204" pitchFamily="34" charset="0"/>
                <a:ea typeface="ＭＳ Ｐゴシック" charset="0"/>
                <a:cs typeface="Arial Narrow" panose="020B0604020202020204" pitchFamily="34" charset="0"/>
                <a:sym typeface="Bebas Neue" charset="0"/>
              </a:rPr>
              <a:t>SUPPORT YOUR WORK</a:t>
            </a:r>
            <a:endParaRPr kumimoji="0" lang="en-US" sz="5400" b="1" i="0" u="none" strike="noStrike" kern="1200" cap="none" spc="0" normalizeH="0" baseline="0" noProof="0" dirty="0">
              <a:ln>
                <a:noFill/>
              </a:ln>
              <a:solidFill>
                <a:srgbClr val="0075B5"/>
              </a:solidFill>
              <a:effectLst/>
              <a:uLnTx/>
              <a:uFillTx/>
              <a:latin typeface="Arial Narrow" panose="020B0604020202020204" pitchFamily="34" charset="0"/>
              <a:ea typeface="ＭＳ Ｐゴシック" charset="0"/>
              <a:cs typeface="Arial Narrow" panose="020B0604020202020204" pitchFamily="34" charset="0"/>
              <a:sym typeface="Bebas Neue" charset="0"/>
            </a:endParaRPr>
          </a:p>
        </p:txBody>
      </p:sp>
      <p:pic>
        <p:nvPicPr>
          <p:cNvPr id="3" name="Picture 2">
            <a:extLst>
              <a:ext uri="{FF2B5EF4-FFF2-40B4-BE49-F238E27FC236}">
                <a16:creationId xmlns:a16="http://schemas.microsoft.com/office/drawing/2014/main" id="{8C26A55E-9A1A-AF52-0979-FC6DF8526988}"/>
              </a:ext>
            </a:extLst>
          </p:cNvPr>
          <p:cNvPicPr>
            <a:picLocks noChangeAspect="1"/>
          </p:cNvPicPr>
          <p:nvPr/>
        </p:nvPicPr>
        <p:blipFill>
          <a:blip r:embed="rId11"/>
          <a:stretch>
            <a:fillRect/>
          </a:stretch>
        </p:blipFill>
        <p:spPr>
          <a:xfrm>
            <a:off x="-14329" y="0"/>
            <a:ext cx="12192000" cy="6858000"/>
          </a:xfrm>
          <a:prstGeom prst="rect">
            <a:avLst/>
          </a:prstGeom>
        </p:spPr>
      </p:pic>
      <p:pic>
        <p:nvPicPr>
          <p:cNvPr id="8" name="Picture 7">
            <a:extLst>
              <a:ext uri="{FF2B5EF4-FFF2-40B4-BE49-F238E27FC236}">
                <a16:creationId xmlns:a16="http://schemas.microsoft.com/office/drawing/2014/main" id="{C2899334-49BA-7DF7-6EEA-45CD0CDB0D18}"/>
              </a:ext>
            </a:extLst>
          </p:cNvPr>
          <p:cNvPicPr>
            <a:picLocks noChangeAspect="1"/>
          </p:cNvPicPr>
          <p:nvPr/>
        </p:nvPicPr>
        <p:blipFill>
          <a:blip r:embed="rId12"/>
          <a:stretch>
            <a:fillRect/>
          </a:stretch>
        </p:blipFill>
        <p:spPr>
          <a:xfrm>
            <a:off x="3257550" y="1588723"/>
            <a:ext cx="9028657" cy="4617924"/>
          </a:xfrm>
          <a:prstGeom prst="rect">
            <a:avLst/>
          </a:prstGeom>
        </p:spPr>
      </p:pic>
      <p:pic>
        <p:nvPicPr>
          <p:cNvPr id="2" name="Picture 1">
            <a:extLst>
              <a:ext uri="{FF2B5EF4-FFF2-40B4-BE49-F238E27FC236}">
                <a16:creationId xmlns:a16="http://schemas.microsoft.com/office/drawing/2014/main" id="{7F9C4716-4A24-A398-B3AE-72B3F7C18DA2}"/>
              </a:ext>
            </a:extLst>
          </p:cNvPr>
          <p:cNvPicPr>
            <a:picLocks noChangeAspect="1"/>
          </p:cNvPicPr>
          <p:nvPr/>
        </p:nvPicPr>
        <p:blipFill>
          <a:blip r:embed="rId13"/>
          <a:srcRect t="-1" b="65476"/>
          <a:stretch/>
        </p:blipFill>
        <p:spPr>
          <a:xfrm>
            <a:off x="8673556" y="4740557"/>
            <a:ext cx="2844843" cy="1057439"/>
          </a:xfrm>
          <a:prstGeom prst="rect">
            <a:avLst/>
          </a:prstGeom>
          <a:ln w="228600" cap="sq" cmpd="thickThin">
            <a:solidFill>
              <a:srgbClr val="000000"/>
            </a:solidFill>
            <a:prstDash val="solid"/>
            <a:miter lim="800000"/>
          </a:ln>
          <a:effectLst>
            <a:innerShdw blurRad="76200">
              <a:srgbClr val="000000"/>
            </a:innerShdw>
          </a:effectLst>
        </p:spPr>
      </p:pic>
      <p:sp>
        <p:nvSpPr>
          <p:cNvPr id="4" name="Arrow: Right 3">
            <a:extLst>
              <a:ext uri="{FF2B5EF4-FFF2-40B4-BE49-F238E27FC236}">
                <a16:creationId xmlns:a16="http://schemas.microsoft.com/office/drawing/2014/main" id="{54FE08F6-EE51-E363-861B-D558E0EB13AD}"/>
              </a:ext>
            </a:extLst>
          </p:cNvPr>
          <p:cNvSpPr/>
          <p:nvPr/>
        </p:nvSpPr>
        <p:spPr>
          <a:xfrm rot="10800000">
            <a:off x="5955552" y="5777834"/>
            <a:ext cx="1171767" cy="770718"/>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FE9F742-4096-B268-38C8-372EE858FAD2}"/>
              </a:ext>
            </a:extLst>
          </p:cNvPr>
          <p:cNvSpPr txBox="1"/>
          <p:nvPr/>
        </p:nvSpPr>
        <p:spPr>
          <a:xfrm>
            <a:off x="3418115" y="5932361"/>
            <a:ext cx="2465850" cy="461665"/>
          </a:xfrm>
          <a:prstGeom prst="rect">
            <a:avLst/>
          </a:prstGeom>
          <a:solidFill>
            <a:schemeClr val="bg1"/>
          </a:solidFill>
        </p:spPr>
        <p:txBody>
          <a:bodyPr wrap="square" rtlCol="0">
            <a:spAutoFit/>
          </a:bodyPr>
          <a:lstStyle/>
          <a:p>
            <a:r>
              <a:rPr lang="en-US" sz="2400" b="1" dirty="0">
                <a:solidFill>
                  <a:schemeClr val="tx2">
                    <a:lumMod val="50000"/>
                    <a:lumOff val="50000"/>
                  </a:schemeClr>
                </a:solidFill>
              </a:rPr>
              <a:t>Take the Course</a:t>
            </a:r>
          </a:p>
        </p:txBody>
      </p:sp>
    </p:spTree>
    <p:extLst>
      <p:ext uri="{BB962C8B-B14F-4D97-AF65-F5344CB8AC3E}">
        <p14:creationId xmlns:p14="http://schemas.microsoft.com/office/powerpoint/2010/main" val="159668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9C02C-FA35-0205-CDFD-1C7D0F9AA45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66A3E0B-3314-20EA-32B4-8845EEE24706}"/>
              </a:ext>
            </a:extLst>
          </p:cNvPr>
          <p:cNvPicPr>
            <a:picLocks noChangeAspect="1"/>
          </p:cNvPicPr>
          <p:nvPr/>
        </p:nvPicPr>
        <p:blipFill>
          <a:blip r:embed="rId3"/>
          <a:stretch>
            <a:fillRect/>
          </a:stretch>
        </p:blipFill>
        <p:spPr>
          <a:xfrm>
            <a:off x="0" y="-38248"/>
            <a:ext cx="12192001" cy="6896248"/>
          </a:xfrm>
          <a:prstGeom prst="rect">
            <a:avLst/>
          </a:prstGeom>
        </p:spPr>
      </p:pic>
      <p:sp>
        <p:nvSpPr>
          <p:cNvPr id="25603" name="Rectangle 3">
            <a:extLst>
              <a:ext uri="{FF2B5EF4-FFF2-40B4-BE49-F238E27FC236}">
                <a16:creationId xmlns:a16="http://schemas.microsoft.com/office/drawing/2014/main" id="{A79458CD-2867-FC74-D05B-BBF95E8F0DBA}"/>
              </a:ext>
            </a:extLst>
          </p:cNvPr>
          <p:cNvSpPr>
            <a:spLocks/>
          </p:cNvSpPr>
          <p:nvPr/>
        </p:nvSpPr>
        <p:spPr bwMode="auto">
          <a:xfrm>
            <a:off x="2855641" y="1412776"/>
            <a:ext cx="9336360" cy="197291"/>
          </a:xfrm>
          <a:prstGeom prst="rect">
            <a:avLst/>
          </a:prstGeom>
          <a:solidFill>
            <a:srgbClr val="7030A0">
              <a:alpha val="75000"/>
            </a:srgbClr>
          </a:solidFill>
          <a:ln>
            <a:noFill/>
          </a:ln>
          <a:extLst>
            <a:ext uri="{91240B29-F687-4f45-9708-019B960494DF}">
              <a14:hiddenLine xmlns:a14="http://schemas.microsoft.com/office/drawing/2010/main" xmlns=""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graphicFrame>
        <p:nvGraphicFramePr>
          <p:cNvPr id="7" name="Diagram 6">
            <a:extLst>
              <a:ext uri="{FF2B5EF4-FFF2-40B4-BE49-F238E27FC236}">
                <a16:creationId xmlns:a16="http://schemas.microsoft.com/office/drawing/2014/main" id="{A72C6577-C76F-82AD-E37E-482FB4D0FB58}"/>
              </a:ext>
            </a:extLst>
          </p:cNvPr>
          <p:cNvGraphicFramePr/>
          <p:nvPr/>
        </p:nvGraphicFramePr>
        <p:xfrm>
          <a:off x="1088572" y="2085969"/>
          <a:ext cx="4659086" cy="436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00C94CF3-8372-8FD4-9A7B-99A280264BB7}"/>
              </a:ext>
            </a:extLst>
          </p:cNvPr>
          <p:cNvPicPr>
            <a:picLocks noChangeAspect="1"/>
          </p:cNvPicPr>
          <p:nvPr/>
        </p:nvPicPr>
        <p:blipFill>
          <a:blip r:embed="rId9"/>
          <a:stretch>
            <a:fillRect/>
          </a:stretch>
        </p:blipFill>
        <p:spPr>
          <a:xfrm>
            <a:off x="551384" y="404664"/>
            <a:ext cx="2015525" cy="708157"/>
          </a:xfrm>
          <a:prstGeom prst="rect">
            <a:avLst/>
          </a:prstGeom>
        </p:spPr>
      </p:pic>
      <p:sp>
        <p:nvSpPr>
          <p:cNvPr id="17" name="Rectangle 16">
            <a:extLst>
              <a:ext uri="{FF2B5EF4-FFF2-40B4-BE49-F238E27FC236}">
                <a16:creationId xmlns:a16="http://schemas.microsoft.com/office/drawing/2014/main" id="{83BDFD2A-403F-8DE0-2540-14AA0CC1A782}"/>
              </a:ext>
            </a:extLst>
          </p:cNvPr>
          <p:cNvSpPr/>
          <p:nvPr/>
        </p:nvSpPr>
        <p:spPr>
          <a:xfrm>
            <a:off x="10095978" y="651353"/>
            <a:ext cx="2015525" cy="7614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07CD5A-25B1-2038-D0AB-11AE509110B8}"/>
              </a:ext>
            </a:extLst>
          </p:cNvPr>
          <p:cNvSpPr>
            <a:spLocks/>
          </p:cNvSpPr>
          <p:nvPr/>
        </p:nvSpPr>
        <p:spPr bwMode="auto">
          <a:xfrm>
            <a:off x="2566909" y="349482"/>
            <a:ext cx="9405597" cy="7846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4800" b="1" dirty="0">
                <a:solidFill>
                  <a:srgbClr val="0075B5"/>
                </a:solidFill>
                <a:latin typeface="Arial Narrow" panose="020B0604020202020204" pitchFamily="34" charset="0"/>
                <a:ea typeface="ＭＳ Ｐゴシック" charset="0"/>
                <a:cs typeface="Arial Narrow" panose="020B0604020202020204" pitchFamily="34" charset="0"/>
                <a:sym typeface="Bebas Neue" charset="0"/>
              </a:rPr>
              <a:t>RESOURCES </a:t>
            </a:r>
            <a:r>
              <a:rPr lang="en-US" sz="4800" b="1" dirty="0">
                <a:solidFill>
                  <a:schemeClr val="tx1"/>
                </a:solidFill>
                <a:latin typeface="Arial Narrow" panose="020B0604020202020204" pitchFamily="34" charset="0"/>
                <a:ea typeface="ＭＳ Ｐゴシック" charset="0"/>
                <a:cs typeface="Arial Narrow" panose="020B0604020202020204" pitchFamily="34" charset="0"/>
                <a:sym typeface="Bebas Neue" charset="0"/>
              </a:rPr>
              <a:t>TO </a:t>
            </a:r>
            <a:br>
              <a:rPr lang="en-US" sz="4800" b="1" dirty="0">
                <a:solidFill>
                  <a:schemeClr val="tx1"/>
                </a:solidFill>
                <a:latin typeface="Arial Narrow" panose="020B0604020202020204" pitchFamily="34" charset="0"/>
                <a:ea typeface="ＭＳ Ｐゴシック" charset="0"/>
                <a:cs typeface="Arial Narrow" panose="020B0604020202020204" pitchFamily="34" charset="0"/>
                <a:sym typeface="Bebas Neue" charset="0"/>
              </a:rPr>
            </a:br>
            <a:r>
              <a:rPr lang="en-US" sz="4800" b="1" dirty="0">
                <a:solidFill>
                  <a:schemeClr val="tx1"/>
                </a:solidFill>
                <a:latin typeface="Arial Narrow" panose="020B0604020202020204" pitchFamily="34" charset="0"/>
                <a:ea typeface="ＭＳ Ｐゴシック" charset="0"/>
                <a:cs typeface="Arial Narrow" panose="020B0604020202020204" pitchFamily="34" charset="0"/>
                <a:sym typeface="Bebas Neue" charset="0"/>
              </a:rPr>
              <a:t>SUPPORT YOUR WORK</a:t>
            </a:r>
            <a:endParaRPr kumimoji="0" lang="en-US" sz="5400" b="1" i="0" u="none" strike="noStrike" kern="1200" cap="none" spc="0" normalizeH="0" baseline="0" noProof="0" dirty="0">
              <a:ln>
                <a:noFill/>
              </a:ln>
              <a:solidFill>
                <a:srgbClr val="0075B5"/>
              </a:solidFill>
              <a:effectLst/>
              <a:uLnTx/>
              <a:uFillTx/>
              <a:latin typeface="Arial Narrow" panose="020B0604020202020204" pitchFamily="34" charset="0"/>
              <a:ea typeface="ＭＳ Ｐゴシック" charset="0"/>
              <a:cs typeface="Arial Narrow" panose="020B0604020202020204" pitchFamily="34" charset="0"/>
              <a:sym typeface="Bebas Neue" charset="0"/>
            </a:endParaRPr>
          </a:p>
        </p:txBody>
      </p:sp>
      <p:pic>
        <p:nvPicPr>
          <p:cNvPr id="13" name="Picture 12">
            <a:extLst>
              <a:ext uri="{FF2B5EF4-FFF2-40B4-BE49-F238E27FC236}">
                <a16:creationId xmlns:a16="http://schemas.microsoft.com/office/drawing/2014/main" id="{EC28A586-C67F-E06B-894B-8E7E8A83AFFA}"/>
              </a:ext>
            </a:extLst>
          </p:cNvPr>
          <p:cNvPicPr>
            <a:picLocks noChangeAspect="1"/>
          </p:cNvPicPr>
          <p:nvPr/>
        </p:nvPicPr>
        <p:blipFill>
          <a:blip r:embed="rId10"/>
          <a:stretch>
            <a:fillRect/>
          </a:stretch>
        </p:blipFill>
        <p:spPr>
          <a:xfrm flipH="1">
            <a:off x="7278435" y="1779063"/>
            <a:ext cx="4105181" cy="48460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a:extLst>
              <a:ext uri="{FF2B5EF4-FFF2-40B4-BE49-F238E27FC236}">
                <a16:creationId xmlns:a16="http://schemas.microsoft.com/office/drawing/2014/main" id="{A197B020-7A7C-2AFE-919B-3F5BFBF29F75}"/>
              </a:ext>
            </a:extLst>
          </p:cNvPr>
          <p:cNvSpPr txBox="1"/>
          <p:nvPr/>
        </p:nvSpPr>
        <p:spPr>
          <a:xfrm>
            <a:off x="7845287" y="6187577"/>
            <a:ext cx="1908313" cy="369332"/>
          </a:xfrm>
          <a:prstGeom prst="rect">
            <a:avLst/>
          </a:prstGeom>
          <a:noFill/>
        </p:spPr>
        <p:txBody>
          <a:bodyPr wrap="square" rtlCol="0">
            <a:spAutoFit/>
          </a:bodyPr>
          <a:lstStyle/>
          <a:p>
            <a:r>
              <a:rPr lang="en-US" b="1" dirty="0">
                <a:solidFill>
                  <a:schemeClr val="bg1"/>
                </a:solidFill>
              </a:rPr>
              <a:t>HUMAN ERROR</a:t>
            </a:r>
          </a:p>
        </p:txBody>
      </p:sp>
      <p:sp>
        <p:nvSpPr>
          <p:cNvPr id="4" name="TextBox 3">
            <a:extLst>
              <a:ext uri="{FF2B5EF4-FFF2-40B4-BE49-F238E27FC236}">
                <a16:creationId xmlns:a16="http://schemas.microsoft.com/office/drawing/2014/main" id="{4C801526-727C-D71F-83A3-0FE2E90465E4}"/>
              </a:ext>
            </a:extLst>
          </p:cNvPr>
          <p:cNvSpPr txBox="1"/>
          <p:nvPr/>
        </p:nvSpPr>
        <p:spPr>
          <a:xfrm>
            <a:off x="7279930" y="1807421"/>
            <a:ext cx="4103686" cy="369332"/>
          </a:xfrm>
          <a:prstGeom prst="rect">
            <a:avLst/>
          </a:prstGeom>
          <a:noFill/>
        </p:spPr>
        <p:txBody>
          <a:bodyPr wrap="square" rtlCol="0">
            <a:spAutoFit/>
          </a:bodyPr>
          <a:lstStyle/>
          <a:p>
            <a:r>
              <a:rPr lang="en-US" b="1" dirty="0">
                <a:solidFill>
                  <a:schemeClr val="bg1"/>
                </a:solidFill>
              </a:rPr>
              <a:t>    REMS                                          PODCAST</a:t>
            </a:r>
          </a:p>
        </p:txBody>
      </p:sp>
      <p:pic>
        <p:nvPicPr>
          <p:cNvPr id="5" name="Picture 4">
            <a:extLst>
              <a:ext uri="{FF2B5EF4-FFF2-40B4-BE49-F238E27FC236}">
                <a16:creationId xmlns:a16="http://schemas.microsoft.com/office/drawing/2014/main" id="{D8F8004E-0CB0-029B-C1D6-C537D69ABBDC}"/>
              </a:ext>
            </a:extLst>
          </p:cNvPr>
          <p:cNvPicPr>
            <a:picLocks noChangeAspect="1"/>
          </p:cNvPicPr>
          <p:nvPr/>
        </p:nvPicPr>
        <p:blipFill>
          <a:blip r:embed="rId11"/>
          <a:stretch>
            <a:fillRect/>
          </a:stretch>
        </p:blipFill>
        <p:spPr>
          <a:xfrm>
            <a:off x="267153" y="3061091"/>
            <a:ext cx="6524385" cy="22607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83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3CCE78-E531-C623-DE02-C3B9F0AAD106}"/>
              </a:ext>
            </a:extLst>
          </p:cNvPr>
          <p:cNvPicPr>
            <a:picLocks noChangeAspect="1"/>
          </p:cNvPicPr>
          <p:nvPr/>
        </p:nvPicPr>
        <p:blipFill>
          <a:blip r:embed="rId3"/>
          <a:stretch>
            <a:fillRect/>
          </a:stretch>
        </p:blipFill>
        <p:spPr>
          <a:xfrm>
            <a:off x="0" y="-38248"/>
            <a:ext cx="12192001" cy="6896248"/>
          </a:xfrm>
          <a:prstGeom prst="rect">
            <a:avLst/>
          </a:prstGeom>
        </p:spPr>
      </p:pic>
      <p:sp>
        <p:nvSpPr>
          <p:cNvPr id="25603" name="Rectangle 3"/>
          <p:cNvSpPr>
            <a:spLocks/>
          </p:cNvSpPr>
          <p:nvPr/>
        </p:nvSpPr>
        <p:spPr bwMode="auto">
          <a:xfrm>
            <a:off x="2855641" y="1412776"/>
            <a:ext cx="9336360" cy="197291"/>
          </a:xfrm>
          <a:prstGeom prst="rect">
            <a:avLst/>
          </a:prstGeom>
          <a:solidFill>
            <a:srgbClr val="7030A0">
              <a:alpha val="75000"/>
            </a:srgbClr>
          </a:solidFill>
          <a:ln>
            <a:noFill/>
          </a:ln>
          <a:extLst>
            <a:ext uri="{91240B29-F687-4f45-9708-019B960494DF}">
              <a14:hiddenLine xmlns:a14="http://schemas.microsoft.com/office/drawing/2010/main" xmlns="" w="25400" cap="flat">
                <a:solidFill>
                  <a:schemeClr val="tx1">
                    <a:alpha val="64999"/>
                  </a:schemeClr>
                </a:solidFill>
                <a:miter lim="800000"/>
                <a:headEnd type="none" w="med" len="med"/>
                <a:tailEnd type="none" w="med" len="med"/>
              </a14:hiddenLine>
            </a:ext>
          </a:extLst>
        </p:spPr>
        <p:txBody>
          <a:bodyPr lIns="0" tIns="0" rIns="0" bIns="0"/>
          <a:lstStyle/>
          <a:p>
            <a:pPr algn="l"/>
            <a:endParaRPr lang="en-US" sz="3733"/>
          </a:p>
        </p:txBody>
      </p:sp>
      <p:graphicFrame>
        <p:nvGraphicFramePr>
          <p:cNvPr id="7" name="Diagram 6">
            <a:extLst>
              <a:ext uri="{FF2B5EF4-FFF2-40B4-BE49-F238E27FC236}">
                <a16:creationId xmlns:a16="http://schemas.microsoft.com/office/drawing/2014/main" id="{6A218D7D-57AC-4A59-A9E4-656C1416B62C}"/>
              </a:ext>
            </a:extLst>
          </p:cNvPr>
          <p:cNvGraphicFramePr/>
          <p:nvPr/>
        </p:nvGraphicFramePr>
        <p:xfrm>
          <a:off x="1088572" y="2085969"/>
          <a:ext cx="4659086" cy="436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03511E2D-3FEF-44DD-B1C0-E34E2657C348}"/>
              </a:ext>
            </a:extLst>
          </p:cNvPr>
          <p:cNvPicPr>
            <a:picLocks noChangeAspect="1"/>
          </p:cNvPicPr>
          <p:nvPr/>
        </p:nvPicPr>
        <p:blipFill>
          <a:blip r:embed="rId9"/>
          <a:stretch>
            <a:fillRect/>
          </a:stretch>
        </p:blipFill>
        <p:spPr>
          <a:xfrm>
            <a:off x="551384" y="404664"/>
            <a:ext cx="2015525" cy="708157"/>
          </a:xfrm>
          <a:prstGeom prst="rect">
            <a:avLst/>
          </a:prstGeom>
        </p:spPr>
      </p:pic>
      <p:pic>
        <p:nvPicPr>
          <p:cNvPr id="13" name="Picture 12">
            <a:extLst>
              <a:ext uri="{FF2B5EF4-FFF2-40B4-BE49-F238E27FC236}">
                <a16:creationId xmlns:a16="http://schemas.microsoft.com/office/drawing/2014/main" id="{3570C177-917A-79A0-CB9D-0194DC9921F8}"/>
              </a:ext>
            </a:extLst>
          </p:cNvPr>
          <p:cNvPicPr>
            <a:picLocks noChangeAspect="1"/>
          </p:cNvPicPr>
          <p:nvPr/>
        </p:nvPicPr>
        <p:blipFill rotWithShape="1">
          <a:blip r:embed="rId10"/>
          <a:srcRect t="24850"/>
          <a:stretch/>
        </p:blipFill>
        <p:spPr>
          <a:xfrm>
            <a:off x="1436915" y="1805827"/>
            <a:ext cx="4439903" cy="462794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C52FEE3A-D58C-2AFE-BC1A-A99C9062CAA3}"/>
              </a:ext>
            </a:extLst>
          </p:cNvPr>
          <p:cNvPicPr>
            <a:picLocks noChangeAspect="1"/>
          </p:cNvPicPr>
          <p:nvPr/>
        </p:nvPicPr>
        <p:blipFill>
          <a:blip r:embed="rId11"/>
          <a:stretch>
            <a:fillRect/>
          </a:stretch>
        </p:blipFill>
        <p:spPr>
          <a:xfrm>
            <a:off x="6593553" y="1741423"/>
            <a:ext cx="3899873" cy="476709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5E95BCA-4998-B3AE-9932-D8A36E7E9606}"/>
              </a:ext>
            </a:extLst>
          </p:cNvPr>
          <p:cNvSpPr txBox="1"/>
          <p:nvPr/>
        </p:nvSpPr>
        <p:spPr>
          <a:xfrm>
            <a:off x="2943612" y="677298"/>
            <a:ext cx="3277644" cy="769441"/>
          </a:xfrm>
          <a:prstGeom prst="rect">
            <a:avLst/>
          </a:prstGeom>
          <a:noFill/>
        </p:spPr>
        <p:txBody>
          <a:bodyPr wrap="square">
            <a:spAutoFit/>
          </a:bodyPr>
          <a:lstStyle/>
          <a:p>
            <a:r>
              <a:rPr lang="en-US" sz="4400" i="1" dirty="0"/>
              <a:t>rems.ed.gov</a:t>
            </a:r>
          </a:p>
        </p:txBody>
      </p:sp>
      <p:sp>
        <p:nvSpPr>
          <p:cNvPr id="6" name="Rectangle 5">
            <a:extLst>
              <a:ext uri="{FF2B5EF4-FFF2-40B4-BE49-F238E27FC236}">
                <a16:creationId xmlns:a16="http://schemas.microsoft.com/office/drawing/2014/main" id="{437798D5-CF6E-C5EE-B317-D9AC6B5C9E26}"/>
              </a:ext>
            </a:extLst>
          </p:cNvPr>
          <p:cNvSpPr/>
          <p:nvPr/>
        </p:nvSpPr>
        <p:spPr>
          <a:xfrm>
            <a:off x="10020822" y="739036"/>
            <a:ext cx="2171178" cy="542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99430FA-1A62-0EB3-B297-D75D7DC90C13}"/>
              </a:ext>
            </a:extLst>
          </p:cNvPr>
          <p:cNvSpPr>
            <a:spLocks/>
          </p:cNvSpPr>
          <p:nvPr/>
        </p:nvSpPr>
        <p:spPr bwMode="auto">
          <a:xfrm>
            <a:off x="2566909" y="349482"/>
            <a:ext cx="9405597" cy="784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4800" b="1" dirty="0">
                <a:solidFill>
                  <a:srgbClr val="0075B5"/>
                </a:solidFill>
                <a:latin typeface="Arial Narrow" panose="020B0604020202020204" pitchFamily="34" charset="0"/>
                <a:ea typeface="ＭＳ Ｐゴシック" charset="0"/>
                <a:cs typeface="Arial Narrow" panose="020B0604020202020204" pitchFamily="34" charset="0"/>
                <a:sym typeface="Bebas Neue" charset="0"/>
              </a:rPr>
              <a:t>RESOURCES </a:t>
            </a:r>
            <a:r>
              <a:rPr lang="en-US" sz="4800" b="1" dirty="0">
                <a:solidFill>
                  <a:schemeClr val="tx1"/>
                </a:solidFill>
                <a:latin typeface="Arial Narrow" panose="020B0604020202020204" pitchFamily="34" charset="0"/>
                <a:ea typeface="ＭＳ Ｐゴシック" charset="0"/>
                <a:cs typeface="Arial Narrow" panose="020B0604020202020204" pitchFamily="34" charset="0"/>
                <a:sym typeface="Bebas Neue" charset="0"/>
              </a:rPr>
              <a:t>TO </a:t>
            </a:r>
            <a:br>
              <a:rPr lang="en-US" sz="4800" b="1" dirty="0">
                <a:solidFill>
                  <a:schemeClr val="tx1"/>
                </a:solidFill>
                <a:latin typeface="Arial Narrow" panose="020B0604020202020204" pitchFamily="34" charset="0"/>
                <a:ea typeface="ＭＳ Ｐゴシック" charset="0"/>
                <a:cs typeface="Arial Narrow" panose="020B0604020202020204" pitchFamily="34" charset="0"/>
                <a:sym typeface="Bebas Neue" charset="0"/>
              </a:rPr>
            </a:br>
            <a:r>
              <a:rPr lang="en-US" sz="4800" b="1" dirty="0">
                <a:solidFill>
                  <a:schemeClr val="tx1"/>
                </a:solidFill>
                <a:latin typeface="Arial Narrow" panose="020B0604020202020204" pitchFamily="34" charset="0"/>
                <a:ea typeface="ＭＳ Ｐゴシック" charset="0"/>
                <a:cs typeface="Arial Narrow" panose="020B0604020202020204" pitchFamily="34" charset="0"/>
                <a:sym typeface="Bebas Neue" charset="0"/>
              </a:rPr>
              <a:t>SUPPORT YOUR WORK</a:t>
            </a:r>
            <a:endParaRPr kumimoji="0" lang="en-US" sz="5400" b="1" i="0" u="none" strike="noStrike" kern="1200" cap="none" spc="0" normalizeH="0" baseline="0" noProof="0" dirty="0">
              <a:ln>
                <a:noFill/>
              </a:ln>
              <a:solidFill>
                <a:srgbClr val="0075B5"/>
              </a:solidFill>
              <a:effectLst/>
              <a:uLnTx/>
              <a:uFillTx/>
              <a:latin typeface="Arial Narrow" panose="020B0604020202020204" pitchFamily="34" charset="0"/>
              <a:ea typeface="ＭＳ Ｐゴシック" charset="0"/>
              <a:cs typeface="Arial Narrow" panose="020B0604020202020204" pitchFamily="34" charset="0"/>
              <a:sym typeface="Bebas Neue" charset="0"/>
            </a:endParaRPr>
          </a:p>
        </p:txBody>
      </p:sp>
    </p:spTree>
    <p:extLst>
      <p:ext uri="{BB962C8B-B14F-4D97-AF65-F5344CB8AC3E}">
        <p14:creationId xmlns:p14="http://schemas.microsoft.com/office/powerpoint/2010/main" val="339611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D190C-121F-F1CA-983F-A5CDC75D27D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225B899-CC95-2E68-3316-04B9814DE30E}"/>
              </a:ext>
            </a:extLst>
          </p:cNvPr>
          <p:cNvSpPr/>
          <p:nvPr/>
        </p:nvSpPr>
        <p:spPr>
          <a:xfrm>
            <a:off x="0" y="0"/>
            <a:ext cx="12111503" cy="685800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Diagram 6">
            <a:extLst>
              <a:ext uri="{FF2B5EF4-FFF2-40B4-BE49-F238E27FC236}">
                <a16:creationId xmlns:a16="http://schemas.microsoft.com/office/drawing/2014/main" id="{3D4F968D-18D3-C632-D562-217287E03AF2}"/>
              </a:ext>
            </a:extLst>
          </p:cNvPr>
          <p:cNvGraphicFramePr/>
          <p:nvPr/>
        </p:nvGraphicFramePr>
        <p:xfrm>
          <a:off x="1088572" y="2085969"/>
          <a:ext cx="4659086"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angle 16">
            <a:extLst>
              <a:ext uri="{FF2B5EF4-FFF2-40B4-BE49-F238E27FC236}">
                <a16:creationId xmlns:a16="http://schemas.microsoft.com/office/drawing/2014/main" id="{8614A6D3-F4D4-D3E5-2B81-1B18B359A9F6}"/>
              </a:ext>
            </a:extLst>
          </p:cNvPr>
          <p:cNvSpPr/>
          <p:nvPr/>
        </p:nvSpPr>
        <p:spPr>
          <a:xfrm>
            <a:off x="10095978" y="651353"/>
            <a:ext cx="2015525" cy="7614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902F66-1D1D-65EE-A2A4-C2B05BCB2E47}"/>
              </a:ext>
            </a:extLst>
          </p:cNvPr>
          <p:cNvPicPr>
            <a:picLocks noChangeAspect="1"/>
          </p:cNvPicPr>
          <p:nvPr/>
        </p:nvPicPr>
        <p:blipFill>
          <a:blip r:embed="rId8"/>
          <a:stretch>
            <a:fillRect/>
          </a:stretch>
        </p:blipFill>
        <p:spPr>
          <a:xfrm>
            <a:off x="4045059" y="-38248"/>
            <a:ext cx="8268553" cy="4973846"/>
          </a:xfrm>
          <a:prstGeom prst="rect">
            <a:avLst/>
          </a:prstGeom>
          <a:ln>
            <a:noFill/>
          </a:ln>
          <a:effectLst>
            <a:softEdge rad="112500"/>
          </a:effectLst>
        </p:spPr>
      </p:pic>
      <p:sp>
        <p:nvSpPr>
          <p:cNvPr id="8" name="TextBox 7">
            <a:extLst>
              <a:ext uri="{FF2B5EF4-FFF2-40B4-BE49-F238E27FC236}">
                <a16:creationId xmlns:a16="http://schemas.microsoft.com/office/drawing/2014/main" id="{1A4EB256-7602-A434-7A9C-35B88FF40654}"/>
              </a:ext>
            </a:extLst>
          </p:cNvPr>
          <p:cNvSpPr txBox="1"/>
          <p:nvPr/>
        </p:nvSpPr>
        <p:spPr>
          <a:xfrm>
            <a:off x="5903846" y="1753041"/>
            <a:ext cx="3617258" cy="769441"/>
          </a:xfrm>
          <a:prstGeom prst="rect">
            <a:avLst/>
          </a:prstGeom>
          <a:noFill/>
        </p:spPr>
        <p:txBody>
          <a:bodyPr wrap="square" rtlCol="0">
            <a:spAutoFit/>
          </a:bodyPr>
          <a:lstStyle/>
          <a:p>
            <a:pPr algn="ctr"/>
            <a:r>
              <a:rPr lang="en-US" sz="4400" b="1" dirty="0">
                <a:solidFill>
                  <a:schemeClr val="bg1"/>
                </a:solidFill>
              </a:rPr>
              <a:t>Human Error</a:t>
            </a:r>
          </a:p>
        </p:txBody>
      </p:sp>
      <p:sp>
        <p:nvSpPr>
          <p:cNvPr id="10" name="TextBox 9">
            <a:extLst>
              <a:ext uri="{FF2B5EF4-FFF2-40B4-BE49-F238E27FC236}">
                <a16:creationId xmlns:a16="http://schemas.microsoft.com/office/drawing/2014/main" id="{29F23547-7718-A660-500E-4EEDE9E20743}"/>
              </a:ext>
            </a:extLst>
          </p:cNvPr>
          <p:cNvSpPr txBox="1"/>
          <p:nvPr/>
        </p:nvSpPr>
        <p:spPr>
          <a:xfrm>
            <a:off x="6288155" y="2522482"/>
            <a:ext cx="2748324" cy="1077218"/>
          </a:xfrm>
          <a:prstGeom prst="rect">
            <a:avLst/>
          </a:prstGeom>
          <a:noFill/>
        </p:spPr>
        <p:txBody>
          <a:bodyPr wrap="square" rtlCol="0">
            <a:spAutoFit/>
          </a:bodyPr>
          <a:lstStyle/>
          <a:p>
            <a:pPr algn="ctr"/>
            <a:r>
              <a:rPr lang="en-US" sz="3200" dirty="0">
                <a:solidFill>
                  <a:schemeClr val="bg1"/>
                </a:solidFill>
              </a:rPr>
              <a:t>is closer than it appears</a:t>
            </a:r>
          </a:p>
        </p:txBody>
      </p:sp>
      <p:pic>
        <p:nvPicPr>
          <p:cNvPr id="2" name="Picture 1">
            <a:extLst>
              <a:ext uri="{FF2B5EF4-FFF2-40B4-BE49-F238E27FC236}">
                <a16:creationId xmlns:a16="http://schemas.microsoft.com/office/drawing/2014/main" id="{7C7FD728-62FA-0D6A-2AE0-BBAE523D8688}"/>
              </a:ext>
            </a:extLst>
          </p:cNvPr>
          <p:cNvPicPr>
            <a:picLocks noChangeAspect="1"/>
          </p:cNvPicPr>
          <p:nvPr/>
        </p:nvPicPr>
        <p:blipFill>
          <a:blip r:embed="rId9"/>
          <a:stretch>
            <a:fillRect/>
          </a:stretch>
        </p:blipFill>
        <p:spPr>
          <a:xfrm>
            <a:off x="147010" y="768177"/>
            <a:ext cx="3898049" cy="1369584"/>
          </a:xfrm>
          <a:prstGeom prst="rect">
            <a:avLst/>
          </a:prstGeom>
        </p:spPr>
      </p:pic>
      <p:sp>
        <p:nvSpPr>
          <p:cNvPr id="3" name="Rectangle 4">
            <a:extLst>
              <a:ext uri="{FF2B5EF4-FFF2-40B4-BE49-F238E27FC236}">
                <a16:creationId xmlns:a16="http://schemas.microsoft.com/office/drawing/2014/main" id="{9789022F-5F28-03B7-8BA9-5782C63C7C99}"/>
              </a:ext>
            </a:extLst>
          </p:cNvPr>
          <p:cNvSpPr>
            <a:spLocks/>
          </p:cNvSpPr>
          <p:nvPr/>
        </p:nvSpPr>
        <p:spPr bwMode="auto">
          <a:xfrm>
            <a:off x="503583" y="5439814"/>
            <a:ext cx="6758609" cy="811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l">
              <a:spcBef>
                <a:spcPts val="0"/>
              </a:spcBef>
              <a:spcAft>
                <a:spcPts val="1600"/>
              </a:spcAft>
              <a:defRPr/>
            </a:pPr>
            <a:r>
              <a:rPr lang="en-US" sz="2400" b="1" dirty="0">
                <a:cs typeface="Arial Narrow" panose="020B0604020202020204" pitchFamily="34" charset="0"/>
              </a:rPr>
              <a:t>Garry W. McGiboney, Ph.D. </a:t>
            </a:r>
            <a:br>
              <a:rPr lang="en-US" sz="2400" dirty="0">
                <a:ea typeface="+mn-ea"/>
                <a:cs typeface="Arial Narrow" panose="020B0604020202020204" pitchFamily="34" charset="0"/>
              </a:rPr>
            </a:br>
            <a:r>
              <a:rPr lang="en-US" sz="2400" b="1" i="1" dirty="0">
                <a:solidFill>
                  <a:srgbClr val="7030A0"/>
                </a:solidFill>
                <a:effectLst>
                  <a:outerShdw blurRad="38100" dist="38100" dir="2700000" algn="tl">
                    <a:srgbClr val="000000">
                      <a:alpha val="43137"/>
                    </a:srgbClr>
                  </a:outerShdw>
                </a:effectLst>
                <a:cs typeface="Arial Narrow" panose="020B0604020202020204" pitchFamily="34" charset="0"/>
                <a:hlinkClick r:id="rId10">
                  <a:extLst>
                    <a:ext uri="{A12FA001-AC4F-418D-AE19-62706E023703}">
                      <ahyp:hlinkClr xmlns:ahyp="http://schemas.microsoft.com/office/drawing/2018/hyperlinkcolor" val="tx"/>
                    </a:ext>
                  </a:extLst>
                </a:hlinkClick>
              </a:rPr>
              <a:t>Garry.McGiboney@healthsecuritydynamics.com</a:t>
            </a:r>
            <a:r>
              <a:rPr lang="en-US" sz="2400" b="1" i="1" dirty="0">
                <a:solidFill>
                  <a:srgbClr val="7030A0"/>
                </a:solidFill>
                <a:effectLst>
                  <a:outerShdw blurRad="38100" dist="38100" dir="2700000" algn="tl">
                    <a:srgbClr val="000000">
                      <a:alpha val="43137"/>
                    </a:srgbClr>
                  </a:outerShdw>
                </a:effectLst>
                <a:cs typeface="Arial Narrow" panose="020B0604020202020204" pitchFamily="34" charset="0"/>
              </a:rPr>
              <a:t>                                                     </a:t>
            </a:r>
            <a:r>
              <a:rPr lang="en-US" sz="2400" b="1" dirty="0">
                <a:cs typeface="Arial Narrow" panose="020B0604020202020204" pitchFamily="34" charset="0"/>
              </a:rPr>
              <a:t>Phone/text: 404-664-3286</a:t>
            </a:r>
            <a:endParaRPr lang="en-US" sz="2400" b="1" dirty="0">
              <a:ea typeface="+mn-ea"/>
              <a:cs typeface="Arial Narrow" panose="020B0604020202020204" pitchFamily="34" charset="0"/>
            </a:endParaRPr>
          </a:p>
        </p:txBody>
      </p:sp>
      <p:pic>
        <p:nvPicPr>
          <p:cNvPr id="4" name="Picture 3">
            <a:extLst>
              <a:ext uri="{FF2B5EF4-FFF2-40B4-BE49-F238E27FC236}">
                <a16:creationId xmlns:a16="http://schemas.microsoft.com/office/drawing/2014/main" id="{75148863-DCD7-06F6-04B1-2F739EDAA5F1}"/>
              </a:ext>
            </a:extLst>
          </p:cNvPr>
          <p:cNvPicPr>
            <a:picLocks noChangeAspect="1"/>
          </p:cNvPicPr>
          <p:nvPr/>
        </p:nvPicPr>
        <p:blipFill>
          <a:blip r:embed="rId11"/>
          <a:stretch>
            <a:fillRect/>
          </a:stretch>
        </p:blipFill>
        <p:spPr>
          <a:xfrm>
            <a:off x="8177156" y="5349364"/>
            <a:ext cx="3217409" cy="79279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4B6BAEE4-CE79-2104-CAB8-AD5043FCCB3B}"/>
              </a:ext>
            </a:extLst>
          </p:cNvPr>
          <p:cNvSpPr txBox="1"/>
          <p:nvPr/>
        </p:nvSpPr>
        <p:spPr>
          <a:xfrm>
            <a:off x="331304" y="2902226"/>
            <a:ext cx="3511646" cy="1569660"/>
          </a:xfrm>
          <a:prstGeom prst="rect">
            <a:avLst/>
          </a:prstGeom>
          <a:noFill/>
        </p:spPr>
        <p:txBody>
          <a:bodyPr wrap="square" rtlCol="0">
            <a:spAutoFit/>
          </a:bodyPr>
          <a:lstStyle/>
          <a:p>
            <a:pPr algn="ctr"/>
            <a:r>
              <a:rPr lang="en-US" sz="3200" b="1" dirty="0">
                <a:effectLst>
                  <a:outerShdw blurRad="38100" dist="38100" dir="2700000" algn="tl">
                    <a:srgbClr val="000000">
                      <a:alpha val="43137"/>
                    </a:srgbClr>
                  </a:outerShdw>
                </a:effectLst>
              </a:rPr>
              <a:t>Changing the School Safety Paradigm</a:t>
            </a:r>
          </a:p>
        </p:txBody>
      </p:sp>
    </p:spTree>
    <p:extLst>
      <p:ext uri="{BB962C8B-B14F-4D97-AF65-F5344CB8AC3E}">
        <p14:creationId xmlns:p14="http://schemas.microsoft.com/office/powerpoint/2010/main" val="361190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0550C4-4B41-1DA2-6300-8F79DB93A19E}"/>
              </a:ext>
            </a:extLst>
          </p:cNvPr>
          <p:cNvPicPr>
            <a:picLocks noChangeAspect="1"/>
          </p:cNvPicPr>
          <p:nvPr/>
        </p:nvPicPr>
        <p:blipFill>
          <a:blip r:embed="rId3"/>
          <a:stretch>
            <a:fillRect/>
          </a:stretch>
        </p:blipFill>
        <p:spPr>
          <a:xfrm>
            <a:off x="4249" y="21426"/>
            <a:ext cx="12187751" cy="6817524"/>
          </a:xfrm>
          <a:prstGeom prst="rect">
            <a:avLst/>
          </a:prstGeom>
        </p:spPr>
      </p:pic>
      <p:pic>
        <p:nvPicPr>
          <p:cNvPr id="2" name="Picture 1">
            <a:extLst>
              <a:ext uri="{FF2B5EF4-FFF2-40B4-BE49-F238E27FC236}">
                <a16:creationId xmlns:a16="http://schemas.microsoft.com/office/drawing/2014/main" id="{AB1027ED-D718-B3B0-2942-60014B6C98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088" t="3119" r="22109" b="20986"/>
          <a:stretch/>
        </p:blipFill>
        <p:spPr bwMode="auto">
          <a:xfrm>
            <a:off x="4406293" y="1612900"/>
            <a:ext cx="3660266" cy="52236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CB9CCB-1868-5BC6-E5F9-80208C37AE74}"/>
              </a:ext>
            </a:extLst>
          </p:cNvPr>
          <p:cNvSpPr txBox="1"/>
          <p:nvPr/>
        </p:nvSpPr>
        <p:spPr>
          <a:xfrm>
            <a:off x="533400" y="2734856"/>
            <a:ext cx="2692399" cy="1077218"/>
          </a:xfrm>
          <a:prstGeom prst="rect">
            <a:avLst/>
          </a:prstGeom>
          <a:noFill/>
        </p:spPr>
        <p:txBody>
          <a:bodyPr wrap="square" rtlCol="0">
            <a:spAutoFit/>
          </a:bodyPr>
          <a:lstStyle/>
          <a:p>
            <a:r>
              <a:rPr lang="en-US" sz="3200" b="1" dirty="0"/>
              <a:t>Human Error is not rare…</a:t>
            </a:r>
            <a:endParaRPr lang="en-US" dirty="0"/>
          </a:p>
        </p:txBody>
      </p:sp>
    </p:spTree>
    <p:extLst>
      <p:ext uri="{BB962C8B-B14F-4D97-AF65-F5344CB8AC3E}">
        <p14:creationId xmlns:p14="http://schemas.microsoft.com/office/powerpoint/2010/main" val="330891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D39CEF-2548-0212-19FD-8654A64B795E}"/>
              </a:ext>
            </a:extLst>
          </p:cNvPr>
          <p:cNvPicPr>
            <a:picLocks noChangeAspect="1"/>
          </p:cNvPicPr>
          <p:nvPr/>
        </p:nvPicPr>
        <p:blipFill>
          <a:blip r:embed="rId3"/>
          <a:stretch>
            <a:fillRect/>
          </a:stretch>
        </p:blipFill>
        <p:spPr>
          <a:xfrm>
            <a:off x="-1" y="-19124"/>
            <a:ext cx="12192001" cy="6896248"/>
          </a:xfrm>
          <a:prstGeom prst="rect">
            <a:avLst/>
          </a:prstGeom>
        </p:spPr>
      </p:pic>
      <p:sp>
        <p:nvSpPr>
          <p:cNvPr id="3" name="TextBox 2">
            <a:extLst>
              <a:ext uri="{FF2B5EF4-FFF2-40B4-BE49-F238E27FC236}">
                <a16:creationId xmlns:a16="http://schemas.microsoft.com/office/drawing/2014/main" id="{2D76C77E-2B7D-586B-7F8A-A74DE196C8A2}"/>
              </a:ext>
            </a:extLst>
          </p:cNvPr>
          <p:cNvSpPr txBox="1"/>
          <p:nvPr/>
        </p:nvSpPr>
        <p:spPr>
          <a:xfrm>
            <a:off x="4283902" y="1583367"/>
            <a:ext cx="7801089" cy="4739759"/>
          </a:xfrm>
          <a:prstGeom prst="rect">
            <a:avLst/>
          </a:prstGeom>
          <a:noFill/>
        </p:spPr>
        <p:txBody>
          <a:bodyPr wrap="square">
            <a:spAutoFit/>
          </a:bodyPr>
          <a:lstStyle/>
          <a:p>
            <a:pPr algn="ctr"/>
            <a:r>
              <a:rPr lang="en-US" sz="2600" b="1" dirty="0">
                <a:effectLst>
                  <a:outerShdw blurRad="38100" dist="38100" dir="2700000" algn="tl">
                    <a:srgbClr val="000000">
                      <a:alpha val="43137"/>
                    </a:srgbClr>
                  </a:outerShdw>
                </a:effectLst>
                <a:latin typeface="+mn-lt"/>
              </a:rPr>
              <a:t>What is Human Error?</a:t>
            </a:r>
          </a:p>
          <a:p>
            <a:pPr algn="ctr"/>
            <a:endParaRPr lang="en-US" sz="2600" b="1" dirty="0">
              <a:effectLst>
                <a:outerShdw blurRad="38100" dist="38100" dir="2700000" algn="tl">
                  <a:srgbClr val="000000">
                    <a:alpha val="43137"/>
                  </a:srgbClr>
                </a:outerShdw>
              </a:effectLst>
              <a:latin typeface="+mn-lt"/>
            </a:endParaRPr>
          </a:p>
          <a:p>
            <a:pPr marL="457200" indent="-457200" algn="l">
              <a:buFont typeface="Arial" panose="020B0604020202020204" pitchFamily="34" charset="0"/>
              <a:buChar char="•"/>
            </a:pPr>
            <a:r>
              <a:rPr lang="en-US" sz="2800" dirty="0">
                <a:latin typeface="+mn-lt"/>
              </a:rPr>
              <a:t>The most cited definitions of human error:  “</a:t>
            </a:r>
            <a:r>
              <a:rPr lang="en-US" sz="2800" b="1" i="1" dirty="0">
                <a:latin typeface="+mn-lt"/>
              </a:rPr>
              <a:t>The failure of planned actions to achieve their desired purpose, which does not include intentional or malicious acts</a:t>
            </a:r>
            <a:r>
              <a:rPr lang="en-US" sz="2800" i="1" dirty="0">
                <a:latin typeface="+mn-lt"/>
              </a:rPr>
              <a:t>.”</a:t>
            </a:r>
            <a:r>
              <a:rPr lang="en-US" sz="2800" dirty="0">
                <a:latin typeface="+mn-lt"/>
              </a:rPr>
              <a:t>  </a:t>
            </a:r>
          </a:p>
          <a:p>
            <a:pPr algn="l"/>
            <a:endParaRPr lang="en-US" sz="2800" dirty="0">
              <a:latin typeface="+mn-lt"/>
            </a:endParaRPr>
          </a:p>
          <a:p>
            <a:pPr marL="457200" indent="-457200" algn="l">
              <a:buFont typeface="Arial" panose="020B0604020202020204" pitchFamily="34" charset="0"/>
              <a:buChar char="•"/>
            </a:pPr>
            <a:r>
              <a:rPr lang="en-US" sz="2800" dirty="0">
                <a:latin typeface="+mn-lt"/>
              </a:rPr>
              <a:t>Human error includes </a:t>
            </a:r>
            <a:r>
              <a:rPr lang="en-US" sz="2800" b="1" dirty="0">
                <a:latin typeface="+mn-lt"/>
              </a:rPr>
              <a:t>slip-ups</a:t>
            </a:r>
            <a:r>
              <a:rPr lang="en-US" sz="2800" dirty="0">
                <a:latin typeface="+mn-lt"/>
              </a:rPr>
              <a:t>, </a:t>
            </a:r>
            <a:r>
              <a:rPr lang="en-US" sz="2800" b="1" dirty="0">
                <a:latin typeface="+mn-lt"/>
              </a:rPr>
              <a:t>lapses</a:t>
            </a:r>
            <a:r>
              <a:rPr lang="en-US" sz="2800" dirty="0">
                <a:latin typeface="+mn-lt"/>
              </a:rPr>
              <a:t>, </a:t>
            </a:r>
            <a:r>
              <a:rPr lang="en-US" sz="2800" b="1" dirty="0">
                <a:latin typeface="+mn-lt"/>
              </a:rPr>
              <a:t>mistakes</a:t>
            </a:r>
            <a:r>
              <a:rPr lang="en-US" sz="2800" dirty="0">
                <a:latin typeface="+mn-lt"/>
              </a:rPr>
              <a:t>, and </a:t>
            </a:r>
            <a:r>
              <a:rPr lang="en-US" sz="2800" b="1" dirty="0">
                <a:latin typeface="+mn-lt"/>
              </a:rPr>
              <a:t>violations</a:t>
            </a:r>
            <a:r>
              <a:rPr lang="en-US" sz="2800" b="1" dirty="0"/>
              <a:t> </a:t>
            </a:r>
            <a:r>
              <a:rPr lang="en-US" sz="2800" dirty="0"/>
              <a:t>that are not intended to harm anyone. </a:t>
            </a:r>
            <a:endParaRPr lang="en-US" sz="2800" dirty="0">
              <a:latin typeface="+mn-lt"/>
            </a:endParaRPr>
          </a:p>
          <a:p>
            <a:pPr marL="457200" indent="-457200" algn="l">
              <a:buFont typeface="Arial" panose="020B0604020202020204" pitchFamily="34" charset="0"/>
              <a:buChar char="•"/>
            </a:pPr>
            <a:endParaRPr lang="en-US" sz="2600" b="0" i="0" dirty="0">
              <a:solidFill>
                <a:srgbClr val="141414"/>
              </a:solidFill>
              <a:latin typeface="+mn-lt"/>
            </a:endParaRPr>
          </a:p>
        </p:txBody>
      </p:sp>
      <p:pic>
        <p:nvPicPr>
          <p:cNvPr id="4" name="Picture 3">
            <a:extLst>
              <a:ext uri="{FF2B5EF4-FFF2-40B4-BE49-F238E27FC236}">
                <a16:creationId xmlns:a16="http://schemas.microsoft.com/office/drawing/2014/main" id="{D4617EE9-3725-C309-958A-F8209B82167C}"/>
              </a:ext>
            </a:extLst>
          </p:cNvPr>
          <p:cNvPicPr>
            <a:picLocks noChangeAspect="1"/>
          </p:cNvPicPr>
          <p:nvPr/>
        </p:nvPicPr>
        <p:blipFill>
          <a:blip r:embed="rId4"/>
          <a:stretch>
            <a:fillRect/>
          </a:stretch>
        </p:blipFill>
        <p:spPr>
          <a:xfrm>
            <a:off x="987010" y="1797269"/>
            <a:ext cx="2524815" cy="3349917"/>
          </a:xfrm>
          <a:prstGeom prst="rect">
            <a:avLst/>
          </a:prstGeom>
          <a:ln w="889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D323926C-B146-9029-5BCF-AB49D1BF5509}"/>
              </a:ext>
            </a:extLst>
          </p:cNvPr>
          <p:cNvSpPr txBox="1"/>
          <p:nvPr/>
        </p:nvSpPr>
        <p:spPr>
          <a:xfrm>
            <a:off x="266035" y="5274633"/>
            <a:ext cx="4176894" cy="1569660"/>
          </a:xfrm>
          <a:prstGeom prst="rect">
            <a:avLst/>
          </a:prstGeom>
          <a:solidFill>
            <a:srgbClr val="7030A0"/>
          </a:solidFill>
        </p:spPr>
        <p:txBody>
          <a:bodyPr wrap="square" rtlCol="0">
            <a:spAutoFit/>
          </a:bodyPr>
          <a:lstStyle/>
          <a:p>
            <a:pPr algn="ctr"/>
            <a:r>
              <a:rPr lang="en-US" sz="2400" b="1" i="1" dirty="0">
                <a:solidFill>
                  <a:schemeClr val="bg1"/>
                </a:solidFill>
                <a:latin typeface="+mn-lt"/>
              </a:rPr>
              <a:t>Icarus Myth: </a:t>
            </a:r>
            <a:r>
              <a:rPr lang="en-US" sz="2400" dirty="0">
                <a:solidFill>
                  <a:schemeClr val="bg1"/>
                </a:solidFill>
                <a:latin typeface="+mn-lt"/>
              </a:rPr>
              <a:t>Don’t become so infatuated with your experience and training that </a:t>
            </a:r>
            <a:r>
              <a:rPr lang="en-US" sz="2400" dirty="0">
                <a:solidFill>
                  <a:schemeClr val="bg1"/>
                </a:solidFill>
              </a:rPr>
              <a:t>you overlook</a:t>
            </a:r>
            <a:r>
              <a:rPr lang="en-US" sz="2400" dirty="0">
                <a:solidFill>
                  <a:schemeClr val="bg1"/>
                </a:solidFill>
                <a:latin typeface="+mn-lt"/>
              </a:rPr>
              <a:t> risks</a:t>
            </a:r>
            <a:r>
              <a:rPr lang="en-US" sz="2400" dirty="0">
                <a:latin typeface="+mn-lt"/>
              </a:rPr>
              <a:t>.</a:t>
            </a:r>
          </a:p>
        </p:txBody>
      </p:sp>
    </p:spTree>
    <p:extLst>
      <p:ext uri="{BB962C8B-B14F-4D97-AF65-F5344CB8AC3E}">
        <p14:creationId xmlns:p14="http://schemas.microsoft.com/office/powerpoint/2010/main" val="24947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286B4E-7DB2-1D93-C279-99C5BB965C25}"/>
              </a:ext>
            </a:extLst>
          </p:cNvPr>
          <p:cNvPicPr>
            <a:picLocks noChangeAspect="1"/>
          </p:cNvPicPr>
          <p:nvPr/>
        </p:nvPicPr>
        <p:blipFill>
          <a:blip r:embed="rId3"/>
          <a:stretch>
            <a:fillRect/>
          </a:stretch>
        </p:blipFill>
        <p:spPr>
          <a:xfrm>
            <a:off x="0" y="-5532"/>
            <a:ext cx="12192000" cy="6869064"/>
          </a:xfrm>
          <a:prstGeom prst="rect">
            <a:avLst/>
          </a:prstGeom>
        </p:spPr>
      </p:pic>
      <p:sp>
        <p:nvSpPr>
          <p:cNvPr id="3" name="TextBox 2">
            <a:extLst>
              <a:ext uri="{FF2B5EF4-FFF2-40B4-BE49-F238E27FC236}">
                <a16:creationId xmlns:a16="http://schemas.microsoft.com/office/drawing/2014/main" id="{770E7526-0A80-674E-D688-C4B38A9A326B}"/>
              </a:ext>
            </a:extLst>
          </p:cNvPr>
          <p:cNvSpPr txBox="1"/>
          <p:nvPr/>
        </p:nvSpPr>
        <p:spPr>
          <a:xfrm>
            <a:off x="393700" y="1248900"/>
            <a:ext cx="11404600" cy="5609100"/>
          </a:xfrm>
          <a:prstGeom prst="rect">
            <a:avLst/>
          </a:prstGeom>
          <a:noFill/>
        </p:spPr>
        <p:txBody>
          <a:bodyPr wrap="square">
            <a:spAutoFit/>
          </a:bodyPr>
          <a:lstStyle/>
          <a:p>
            <a:pPr marL="0" marR="0" algn="ctr">
              <a:lnSpc>
                <a:spcPct val="107000"/>
              </a:lnSpc>
              <a:spcBef>
                <a:spcPts val="0"/>
              </a:spcBef>
              <a:spcAft>
                <a:spcPts val="800"/>
              </a:spcAft>
            </a:pPr>
            <a:r>
              <a:rPr lang="en-US" sz="1800" b="1" i="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US" sz="2400" kern="0" dirty="0">
                <a:solidFill>
                  <a:srgbClr val="000000"/>
                </a:solidFill>
                <a:effectLst/>
                <a:latin typeface="+mn-lt"/>
                <a:ea typeface="Times New Roman" panose="02020603050405020304" pitchFamily="18" charset="0"/>
                <a:cs typeface="Calibri" panose="020F0502020204030204" pitchFamily="34" charset="0"/>
              </a:rPr>
              <a:t>Human error is the primary cause of </a:t>
            </a:r>
            <a:r>
              <a:rPr lang="en-US" sz="2400" b="1" kern="0" dirty="0">
                <a:solidFill>
                  <a:srgbClr val="000000"/>
                </a:solidFill>
                <a:effectLst/>
                <a:latin typeface="+mn-lt"/>
                <a:ea typeface="Times New Roman" panose="02020603050405020304" pitchFamily="18" charset="0"/>
                <a:cs typeface="Calibri" panose="020F0502020204030204" pitchFamily="34" charset="0"/>
              </a:rPr>
              <a:t>90% of industrial accidents</a:t>
            </a:r>
            <a:r>
              <a:rPr lang="en-US" sz="2400" kern="0" dirty="0">
                <a:solidFill>
                  <a:srgbClr val="000000"/>
                </a:solidFill>
                <a:effectLst/>
                <a:latin typeface="+mn-lt"/>
                <a:ea typeface="Times New Roman" panose="02020603050405020304" pitchFamily="18" charset="0"/>
                <a:cs typeface="Calibri" panose="020F0502020204030204" pitchFamily="34" charset="0"/>
              </a:rPr>
              <a:t>. </a:t>
            </a:r>
            <a:endParaRPr lang="en-US" sz="2400" kern="100" dirty="0">
              <a:effectLst/>
              <a:latin typeface="+mn-lt"/>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US" sz="2400" kern="0" dirty="0">
                <a:solidFill>
                  <a:srgbClr val="000000"/>
                </a:solidFill>
                <a:effectLst/>
                <a:latin typeface="+mn-lt"/>
                <a:ea typeface="Times New Roman" panose="02020603050405020304" pitchFamily="18" charset="0"/>
                <a:cs typeface="Calibri" panose="020F0502020204030204" pitchFamily="34" charset="0"/>
              </a:rPr>
              <a:t>Human error causes </a:t>
            </a:r>
            <a:r>
              <a:rPr lang="en-US" sz="2400" b="1" kern="0" dirty="0">
                <a:solidFill>
                  <a:srgbClr val="000000"/>
                </a:solidFill>
                <a:effectLst/>
                <a:latin typeface="+mn-lt"/>
                <a:ea typeface="Times New Roman" panose="02020603050405020304" pitchFamily="18" charset="0"/>
                <a:cs typeface="Calibri" panose="020F0502020204030204" pitchFamily="34" charset="0"/>
              </a:rPr>
              <a:t>80% of aviation accidents</a:t>
            </a:r>
            <a:r>
              <a:rPr lang="en-US" sz="2400" kern="0" dirty="0">
                <a:solidFill>
                  <a:srgbClr val="000000"/>
                </a:solidFill>
                <a:effectLst/>
                <a:latin typeface="+mn-lt"/>
                <a:ea typeface="Times New Roman" panose="02020603050405020304" pitchFamily="18" charset="0"/>
                <a:cs typeface="Calibri" panose="020F0502020204030204" pitchFamily="34" charset="0"/>
              </a:rPr>
              <a:t>.</a:t>
            </a:r>
            <a:endParaRPr lang="en-US" sz="2400" kern="100" dirty="0">
              <a:effectLst/>
              <a:latin typeface="+mn-lt"/>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US" sz="2400" kern="0" dirty="0">
                <a:solidFill>
                  <a:srgbClr val="000000"/>
                </a:solidFill>
                <a:effectLst/>
                <a:latin typeface="+mn-lt"/>
                <a:ea typeface="Times New Roman" panose="02020603050405020304" pitchFamily="18" charset="0"/>
                <a:cs typeface="Calibri" panose="020F0502020204030204" pitchFamily="34" charset="0"/>
              </a:rPr>
              <a:t>Human error causes </a:t>
            </a:r>
            <a:r>
              <a:rPr lang="en-US" sz="2400" b="1" kern="0" dirty="0">
                <a:solidFill>
                  <a:srgbClr val="000000"/>
                </a:solidFill>
                <a:effectLst/>
                <a:latin typeface="+mn-lt"/>
                <a:ea typeface="Times New Roman" panose="02020603050405020304" pitchFamily="18" charset="0"/>
                <a:cs typeface="Calibri" panose="020F0502020204030204" pitchFamily="34" charset="0"/>
              </a:rPr>
              <a:t>75%</a:t>
            </a:r>
            <a:r>
              <a:rPr lang="en-US" sz="2400" kern="0" dirty="0">
                <a:solidFill>
                  <a:srgbClr val="000000"/>
                </a:solidFill>
                <a:effectLst/>
                <a:latin typeface="+mn-lt"/>
                <a:ea typeface="Times New Roman" panose="02020603050405020304" pitchFamily="18" charset="0"/>
                <a:cs typeface="Calibri" panose="020F0502020204030204" pitchFamily="34" charset="0"/>
              </a:rPr>
              <a:t> </a:t>
            </a:r>
            <a:r>
              <a:rPr lang="en-US" sz="2400" b="1" kern="0" dirty="0">
                <a:solidFill>
                  <a:srgbClr val="000000"/>
                </a:solidFill>
                <a:effectLst/>
                <a:latin typeface="+mn-lt"/>
                <a:ea typeface="Times New Roman" panose="02020603050405020304" pitchFamily="18" charset="0"/>
                <a:cs typeface="Calibri" panose="020F0502020204030204" pitchFamily="34" charset="0"/>
              </a:rPr>
              <a:t>of marine accidents</a:t>
            </a:r>
            <a:r>
              <a:rPr lang="en-US" sz="2400" kern="0" dirty="0">
                <a:solidFill>
                  <a:srgbClr val="000000"/>
                </a:solidFill>
                <a:effectLst/>
                <a:latin typeface="+mn-lt"/>
                <a:ea typeface="Times New Roman" panose="02020603050405020304" pitchFamily="18" charset="0"/>
                <a:cs typeface="Calibri" panose="020F0502020204030204" pitchFamily="34" charset="0"/>
              </a:rPr>
              <a:t>. </a:t>
            </a:r>
            <a:endParaRPr lang="en-US" sz="2400" kern="100" dirty="0">
              <a:effectLst/>
              <a:latin typeface="+mn-lt"/>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US" sz="2400" kern="0" dirty="0">
                <a:solidFill>
                  <a:srgbClr val="000000"/>
                </a:solidFill>
                <a:effectLst/>
                <a:latin typeface="+mn-lt"/>
                <a:ea typeface="Times New Roman" panose="02020603050405020304" pitchFamily="18" charset="0"/>
                <a:cs typeface="Calibri" panose="020F0502020204030204" pitchFamily="34" charset="0"/>
              </a:rPr>
              <a:t>In the medical field, human error causes over </a:t>
            </a:r>
            <a:r>
              <a:rPr lang="en-US" sz="2400" b="1" kern="0" dirty="0">
                <a:solidFill>
                  <a:srgbClr val="000000"/>
                </a:solidFill>
                <a:effectLst/>
                <a:latin typeface="+mn-lt"/>
                <a:ea typeface="Times New Roman" panose="02020603050405020304" pitchFamily="18" charset="0"/>
                <a:cs typeface="Calibri" panose="020F0502020204030204" pitchFamily="34" charset="0"/>
              </a:rPr>
              <a:t>200,000 deaths per year</a:t>
            </a:r>
            <a:r>
              <a:rPr lang="en-US" sz="2400" kern="0" dirty="0">
                <a:solidFill>
                  <a:srgbClr val="000000"/>
                </a:solidFill>
                <a:effectLst/>
                <a:latin typeface="+mn-lt"/>
                <a:ea typeface="Times New Roman" panose="02020603050405020304" pitchFamily="18" charset="0"/>
                <a:cs typeface="Calibri" panose="020F0502020204030204" pitchFamily="34" charset="0"/>
              </a:rPr>
              <a:t>, which makes human error one of the </a:t>
            </a:r>
            <a:r>
              <a:rPr lang="en-US" sz="2400" b="1" i="1" kern="0" dirty="0">
                <a:solidFill>
                  <a:srgbClr val="000000"/>
                </a:solidFill>
                <a:effectLst/>
                <a:latin typeface="+mn-lt"/>
                <a:ea typeface="Times New Roman" panose="02020603050405020304" pitchFamily="18" charset="0"/>
                <a:cs typeface="Calibri" panose="020F0502020204030204" pitchFamily="34" charset="0"/>
              </a:rPr>
              <a:t>top </a:t>
            </a:r>
            <a:r>
              <a:rPr lang="en-US" sz="2400" b="1" i="1" kern="0" dirty="0">
                <a:solidFill>
                  <a:srgbClr val="000000"/>
                </a:solidFill>
                <a:latin typeface="+mn-lt"/>
                <a:ea typeface="Times New Roman" panose="02020603050405020304" pitchFamily="18" charset="0"/>
                <a:cs typeface="Calibri" panose="020F0502020204030204" pitchFamily="34" charset="0"/>
              </a:rPr>
              <a:t>three</a:t>
            </a:r>
            <a:r>
              <a:rPr lang="en-US" sz="2400" b="1" i="1" kern="0" dirty="0">
                <a:solidFill>
                  <a:srgbClr val="000000"/>
                </a:solidFill>
                <a:effectLst/>
                <a:latin typeface="+mn-lt"/>
                <a:ea typeface="Times New Roman" panose="02020603050405020304" pitchFamily="18" charset="0"/>
                <a:cs typeface="Calibri" panose="020F0502020204030204" pitchFamily="34" charset="0"/>
              </a:rPr>
              <a:t> causes of deaths </a:t>
            </a:r>
            <a:r>
              <a:rPr lang="en-US" sz="2400" kern="0" dirty="0">
                <a:solidFill>
                  <a:srgbClr val="000000"/>
                </a:solidFill>
                <a:effectLst/>
                <a:latin typeface="+mn-lt"/>
                <a:ea typeface="Times New Roman" panose="02020603050405020304" pitchFamily="18" charset="0"/>
                <a:cs typeface="Calibri" panose="020F0502020204030204" pitchFamily="34" charset="0"/>
              </a:rPr>
              <a:t>in the United States. </a:t>
            </a:r>
            <a:endParaRPr lang="en-US" sz="2400" kern="100" dirty="0">
              <a:effectLst/>
              <a:latin typeface="+mn-lt"/>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US" sz="2400" kern="0" dirty="0">
                <a:solidFill>
                  <a:srgbClr val="000000"/>
                </a:solidFill>
                <a:effectLst/>
                <a:latin typeface="+mn-lt"/>
                <a:ea typeface="Times New Roman" panose="02020603050405020304" pitchFamily="18" charset="0"/>
                <a:cs typeface="Calibri" panose="020F0502020204030204" pitchFamily="34" charset="0"/>
              </a:rPr>
              <a:t>Human error is the cause of </a:t>
            </a:r>
            <a:r>
              <a:rPr lang="en-US" sz="2400" b="1" kern="0" dirty="0">
                <a:solidFill>
                  <a:srgbClr val="000000"/>
                </a:solidFill>
                <a:effectLst/>
                <a:latin typeface="+mn-lt"/>
                <a:ea typeface="Times New Roman" panose="02020603050405020304" pitchFamily="18" charset="0"/>
                <a:cs typeface="Calibri" panose="020F0502020204030204" pitchFamily="34" charset="0"/>
              </a:rPr>
              <a:t>95% of cybersecurity accidents</a:t>
            </a:r>
            <a:r>
              <a:rPr lang="en-US" sz="2400" kern="0" dirty="0">
                <a:solidFill>
                  <a:srgbClr val="000000"/>
                </a:solidFill>
                <a:effectLst/>
                <a:latin typeface="+mn-lt"/>
                <a:ea typeface="Times New Roman" panose="02020603050405020304" pitchFamily="18" charset="0"/>
                <a:cs typeface="Calibri" panose="020F0502020204030204" pitchFamily="34" charset="0"/>
              </a:rPr>
              <a:t>. </a:t>
            </a:r>
            <a:endParaRPr lang="en-US" sz="2400" kern="100" dirty="0">
              <a:effectLst/>
              <a:latin typeface="+mn-lt"/>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US" sz="2400" kern="0" dirty="0">
                <a:solidFill>
                  <a:srgbClr val="000000"/>
                </a:solidFill>
                <a:effectLst/>
                <a:latin typeface="+mn-lt"/>
                <a:ea typeface="Times New Roman" panose="02020603050405020304" pitchFamily="18" charset="0"/>
                <a:cs typeface="Calibri" panose="020F0502020204030204" pitchFamily="34" charset="0"/>
              </a:rPr>
              <a:t>Human error causes </a:t>
            </a:r>
            <a:r>
              <a:rPr lang="en-US" sz="2400" b="1" kern="0" dirty="0">
                <a:solidFill>
                  <a:srgbClr val="000000"/>
                </a:solidFill>
                <a:effectLst/>
                <a:latin typeface="+mn-lt"/>
                <a:ea typeface="Times New Roman" panose="02020603050405020304" pitchFamily="18" charset="0"/>
                <a:cs typeface="Calibri" panose="020F0502020204030204" pitchFamily="34" charset="0"/>
              </a:rPr>
              <a:t>75-80 % of construction site accidents</a:t>
            </a:r>
            <a:r>
              <a:rPr lang="en-US" sz="2400" kern="0" dirty="0">
                <a:solidFill>
                  <a:srgbClr val="000000"/>
                </a:solidFill>
                <a:effectLst/>
                <a:latin typeface="+mn-lt"/>
                <a:ea typeface="Times New Roman" panose="02020603050405020304" pitchFamily="18" charset="0"/>
                <a:cs typeface="Calibri" panose="020F0502020204030204" pitchFamily="34" charset="0"/>
              </a:rPr>
              <a:t>.</a:t>
            </a:r>
            <a:endParaRPr lang="en-US" sz="2400" kern="100" dirty="0">
              <a:effectLst/>
              <a:latin typeface="+mn-lt"/>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US" sz="2400" kern="0" dirty="0">
                <a:solidFill>
                  <a:srgbClr val="000000"/>
                </a:solidFill>
                <a:effectLst/>
                <a:latin typeface="+mn-lt"/>
                <a:ea typeface="Times New Roman" panose="02020603050405020304" pitchFamily="18" charset="0"/>
                <a:cs typeface="Calibri" panose="020F0502020204030204" pitchFamily="34" charset="0"/>
              </a:rPr>
              <a:t>Human error causes </a:t>
            </a:r>
            <a:r>
              <a:rPr lang="en-US" sz="2400" b="1" kern="0" dirty="0">
                <a:solidFill>
                  <a:srgbClr val="000000"/>
                </a:solidFill>
                <a:effectLst/>
                <a:latin typeface="+mn-lt"/>
                <a:ea typeface="Times New Roman" panose="02020603050405020304" pitchFamily="18" charset="0"/>
                <a:cs typeface="Calibri" panose="020F0502020204030204" pitchFamily="34" charset="0"/>
              </a:rPr>
              <a:t>80% of processing plant accidents</a:t>
            </a:r>
            <a:r>
              <a:rPr lang="en-US" sz="2400" kern="0" dirty="0">
                <a:solidFill>
                  <a:srgbClr val="000000"/>
                </a:solidFill>
                <a:effectLst/>
                <a:latin typeface="+mn-lt"/>
                <a:ea typeface="Times New Roman" panose="02020603050405020304" pitchFamily="18" charset="0"/>
                <a:cs typeface="Calibri" panose="020F0502020204030204" pitchFamily="34" charset="0"/>
              </a:rPr>
              <a:t>. </a:t>
            </a:r>
            <a:endParaRPr lang="en-US" sz="2400" kern="100" dirty="0">
              <a:effectLst/>
              <a:latin typeface="+mn-lt"/>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US" sz="2400" kern="0" dirty="0">
                <a:solidFill>
                  <a:srgbClr val="000000"/>
                </a:solidFill>
                <a:effectLst/>
                <a:latin typeface="+mn-lt"/>
                <a:ea typeface="Times New Roman" panose="02020603050405020304" pitchFamily="18" charset="0"/>
                <a:cs typeface="Calibri" panose="020F0502020204030204" pitchFamily="34" charset="0"/>
              </a:rPr>
              <a:t>Human error is the cause of </a:t>
            </a:r>
            <a:r>
              <a:rPr lang="en-US" sz="2400" b="1" kern="0" dirty="0">
                <a:solidFill>
                  <a:srgbClr val="000000"/>
                </a:solidFill>
                <a:effectLst/>
                <a:latin typeface="+mn-lt"/>
                <a:ea typeface="Times New Roman" panose="02020603050405020304" pitchFamily="18" charset="0"/>
                <a:cs typeface="Calibri" panose="020F0502020204030204" pitchFamily="34" charset="0"/>
              </a:rPr>
              <a:t>94% of vehicle accidents</a:t>
            </a:r>
            <a:r>
              <a:rPr lang="en-US" sz="2400" kern="0" dirty="0">
                <a:solidFill>
                  <a:srgbClr val="000000"/>
                </a:solidFill>
                <a:effectLst/>
                <a:latin typeface="+mn-lt"/>
                <a:ea typeface="Times New Roman" panose="02020603050405020304" pitchFamily="18" charset="0"/>
                <a:cs typeface="Calibri" panose="020F0502020204030204" pitchFamily="34" charset="0"/>
              </a:rPr>
              <a:t>.</a:t>
            </a:r>
            <a:endParaRPr lang="en-US" sz="2400" kern="100" dirty="0">
              <a:effectLst/>
              <a:latin typeface="+mn-lt"/>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US" sz="2400" kern="0" dirty="0">
                <a:solidFill>
                  <a:srgbClr val="000000"/>
                </a:solidFill>
                <a:effectLst/>
                <a:latin typeface="+mn-lt"/>
                <a:ea typeface="Times New Roman" panose="02020603050405020304" pitchFamily="18" charset="0"/>
                <a:cs typeface="Calibri" panose="020F0502020204030204" pitchFamily="34" charset="0"/>
              </a:rPr>
              <a:t>Human error is the cause of </a:t>
            </a:r>
            <a:r>
              <a:rPr lang="en-US" sz="2400" b="1" kern="0" dirty="0">
                <a:solidFill>
                  <a:srgbClr val="000000"/>
                </a:solidFill>
                <a:effectLst/>
                <a:latin typeface="+mn-lt"/>
                <a:ea typeface="Times New Roman" panose="02020603050405020304" pitchFamily="18" charset="0"/>
                <a:cs typeface="Calibri" panose="020F0502020204030204" pitchFamily="34" charset="0"/>
              </a:rPr>
              <a:t>70% of medical device recalls</a:t>
            </a:r>
            <a:r>
              <a:rPr lang="en-US" sz="2400" kern="0" dirty="0">
                <a:solidFill>
                  <a:srgbClr val="000000"/>
                </a:solidFill>
                <a:effectLst/>
                <a:latin typeface="+mn-lt"/>
                <a:ea typeface="Times New Roman" panose="02020603050405020304" pitchFamily="18" charset="0"/>
                <a:cs typeface="Calibri" panose="020F0502020204030204" pitchFamily="34" charset="0"/>
              </a:rPr>
              <a:t>.</a:t>
            </a:r>
            <a:endParaRPr lang="en-US" sz="2400" kern="100" dirty="0">
              <a:effectLst/>
              <a:latin typeface="+mn-lt"/>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US" sz="2400" kern="0" dirty="0">
                <a:solidFill>
                  <a:srgbClr val="000000"/>
                </a:solidFill>
                <a:effectLst/>
                <a:latin typeface="+mn-lt"/>
                <a:ea typeface="Times New Roman" panose="02020603050405020304" pitchFamily="18" charset="0"/>
                <a:cs typeface="Calibri" panose="020F0502020204030204" pitchFamily="34" charset="0"/>
              </a:rPr>
              <a:t>Over </a:t>
            </a:r>
            <a:r>
              <a:rPr lang="en-US" sz="2400" b="1" kern="0" dirty="0">
                <a:solidFill>
                  <a:srgbClr val="000000"/>
                </a:solidFill>
                <a:effectLst/>
                <a:latin typeface="+mn-lt"/>
                <a:ea typeface="Times New Roman" panose="02020603050405020304" pitchFamily="18" charset="0"/>
                <a:cs typeface="Calibri" panose="020F0502020204030204" pitchFamily="34" charset="0"/>
              </a:rPr>
              <a:t>50% of all environmental disasters</a:t>
            </a:r>
            <a:r>
              <a:rPr lang="en-US" sz="2400" kern="0" dirty="0">
                <a:solidFill>
                  <a:srgbClr val="000000"/>
                </a:solidFill>
                <a:effectLst/>
                <a:latin typeface="+mn-lt"/>
                <a:ea typeface="Times New Roman" panose="02020603050405020304" pitchFamily="18" charset="0"/>
                <a:cs typeface="Calibri" panose="020F0502020204030204" pitchFamily="34" charset="0"/>
              </a:rPr>
              <a:t> are caused by human error. </a:t>
            </a:r>
            <a:endParaRPr lang="en-US" sz="2400" kern="100" dirty="0">
              <a:latin typeface="+mn-lt"/>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0"/>
              </a:spcAft>
              <a:buFont typeface="Symbol" panose="05050102010706020507" pitchFamily="18" charset="2"/>
              <a:buChar char=""/>
            </a:pPr>
            <a:r>
              <a:rPr lang="en-US" sz="2400" dirty="0">
                <a:solidFill>
                  <a:srgbClr val="000000"/>
                </a:solidFill>
                <a:effectLst/>
                <a:latin typeface="+mn-lt"/>
                <a:ea typeface="Times New Roman" panose="02020603050405020304" pitchFamily="18" charset="0"/>
              </a:rPr>
              <a:t>Human error is the top threat to information security for all businesses and organizations, including schools, with over </a:t>
            </a:r>
            <a:r>
              <a:rPr lang="en-US" sz="2400" b="1" dirty="0">
                <a:solidFill>
                  <a:srgbClr val="000000"/>
                </a:solidFill>
                <a:effectLst/>
                <a:latin typeface="+mn-lt"/>
                <a:ea typeface="Times New Roman" panose="02020603050405020304" pitchFamily="18" charset="0"/>
              </a:rPr>
              <a:t>80% being caused by human error</a:t>
            </a:r>
            <a:r>
              <a:rPr lang="en-US" sz="2400" dirty="0">
                <a:solidFill>
                  <a:srgbClr val="000000"/>
                </a:solidFill>
                <a:effectLst/>
                <a:latin typeface="+mn-lt"/>
                <a:ea typeface="Times New Roman" panose="02020603050405020304" pitchFamily="18" charset="0"/>
              </a:rPr>
              <a:t>.</a:t>
            </a:r>
            <a:endParaRPr lang="en-US" sz="2400" dirty="0">
              <a:effectLst/>
              <a:latin typeface="+mn-lt"/>
              <a:ea typeface="Times New Roman" panose="02020603050405020304" pitchFamily="18" charset="0"/>
            </a:endParaRPr>
          </a:p>
        </p:txBody>
      </p:sp>
    </p:spTree>
    <p:extLst>
      <p:ext uri="{BB962C8B-B14F-4D97-AF65-F5344CB8AC3E}">
        <p14:creationId xmlns:p14="http://schemas.microsoft.com/office/powerpoint/2010/main" val="419894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518F7B-9F35-AB19-D684-F2F98A8D4B04}"/>
              </a:ext>
            </a:extLst>
          </p:cNvPr>
          <p:cNvPicPr>
            <a:picLocks noChangeAspect="1"/>
          </p:cNvPicPr>
          <p:nvPr/>
        </p:nvPicPr>
        <p:blipFill>
          <a:blip r:embed="rId3"/>
          <a:srcRect t="25673"/>
          <a:stretch/>
        </p:blipFill>
        <p:spPr>
          <a:xfrm>
            <a:off x="0" y="0"/>
            <a:ext cx="12192001" cy="6858000"/>
          </a:xfrm>
          <a:prstGeom prst="rect">
            <a:avLst/>
          </a:prstGeom>
        </p:spPr>
      </p:pic>
      <p:pic>
        <p:nvPicPr>
          <p:cNvPr id="2" name="Picture 1">
            <a:extLst>
              <a:ext uri="{FF2B5EF4-FFF2-40B4-BE49-F238E27FC236}">
                <a16:creationId xmlns:a16="http://schemas.microsoft.com/office/drawing/2014/main" id="{B27A525B-D8F0-F02A-FBD2-95344FBB0B01}"/>
              </a:ext>
            </a:extLst>
          </p:cNvPr>
          <p:cNvPicPr>
            <a:picLocks noChangeAspect="1"/>
          </p:cNvPicPr>
          <p:nvPr/>
        </p:nvPicPr>
        <p:blipFill>
          <a:blip r:embed="rId4"/>
          <a:stretch>
            <a:fillRect/>
          </a:stretch>
        </p:blipFill>
        <p:spPr>
          <a:xfrm>
            <a:off x="1102943" y="-33068"/>
            <a:ext cx="9986113" cy="6852498"/>
          </a:xfrm>
          <a:prstGeom prst="rect">
            <a:avLst/>
          </a:prstGeom>
        </p:spPr>
      </p:pic>
      <p:sp>
        <p:nvSpPr>
          <p:cNvPr id="15" name="Rectangle 14">
            <a:extLst>
              <a:ext uri="{FF2B5EF4-FFF2-40B4-BE49-F238E27FC236}">
                <a16:creationId xmlns:a16="http://schemas.microsoft.com/office/drawing/2014/main" id="{0D9F6BF1-49C5-BFCD-974C-33AE9914750F}"/>
              </a:ext>
            </a:extLst>
          </p:cNvPr>
          <p:cNvSpPr/>
          <p:nvPr/>
        </p:nvSpPr>
        <p:spPr>
          <a:xfrm>
            <a:off x="152400" y="38570"/>
            <a:ext cx="11925300" cy="666703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05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9837</TotalTime>
  <Words>8337</Words>
  <Application>Microsoft Office PowerPoint</Application>
  <PresentationFormat>Widescreen</PresentationFormat>
  <Paragraphs>304</Paragraphs>
  <Slides>54</Slides>
  <Notes>54</Notes>
  <HiddenSlides>1</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54</vt:i4>
      </vt:variant>
    </vt:vector>
  </HeadingPairs>
  <TitlesOfParts>
    <vt:vector size="71" baseType="lpstr">
      <vt:lpstr>Aptos</vt:lpstr>
      <vt:lpstr>Aptos Display</vt:lpstr>
      <vt:lpstr>Arial</vt:lpstr>
      <vt:lpstr>Arial Black</vt:lpstr>
      <vt:lpstr>Arial Narrow</vt:lpstr>
      <vt:lpstr>Calibri</vt:lpstr>
      <vt:lpstr>Calisto MT</vt:lpstr>
      <vt:lpstr>Century Gothic</vt:lpstr>
      <vt:lpstr>Courier New</vt:lpstr>
      <vt:lpstr>Dreaming Outloud Script Pro</vt:lpstr>
      <vt:lpstr>Georgia</vt:lpstr>
      <vt:lpstr>Gill Sans</vt:lpstr>
      <vt:lpstr>Stencil</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human error predictable?</vt:lpstr>
      <vt:lpstr>Human Error  Seven-Step Process (HESSP)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Garry McGiboney</dc:creator>
  <cp:lastModifiedBy>Joshua  Hooper</cp:lastModifiedBy>
  <cp:revision>8</cp:revision>
  <dcterms:created xsi:type="dcterms:W3CDTF">2025-03-11T21:48:11Z</dcterms:created>
  <dcterms:modified xsi:type="dcterms:W3CDTF">2025-04-14T20:49:23Z</dcterms:modified>
</cp:coreProperties>
</file>