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webextensions/webextension1.xml" ContentType="application/vnd.ms-office.webextens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56" r:id="rId3"/>
    <p:sldId id="257" r:id="rId4"/>
    <p:sldId id="270" r:id="rId5"/>
    <p:sldId id="259" r:id="rId6"/>
    <p:sldId id="271" r:id="rId7"/>
    <p:sldId id="260" r:id="rId8"/>
    <p:sldId id="272" r:id="rId9"/>
    <p:sldId id="304" r:id="rId10"/>
    <p:sldId id="261" r:id="rId11"/>
    <p:sldId id="263" r:id="rId12"/>
    <p:sldId id="262" r:id="rId13"/>
    <p:sldId id="273" r:id="rId14"/>
    <p:sldId id="305" r:id="rId15"/>
    <p:sldId id="264" r:id="rId16"/>
    <p:sldId id="265" r:id="rId17"/>
    <p:sldId id="306" r:id="rId18"/>
    <p:sldId id="293" r:id="rId19"/>
    <p:sldId id="303" r:id="rId20"/>
    <p:sldId id="266" r:id="rId21"/>
    <p:sldId id="307" r:id="rId22"/>
    <p:sldId id="267" r:id="rId23"/>
    <p:sldId id="268" r:id="rId24"/>
    <p:sldId id="269"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62C5"/>
    <a:srgbClr val="1F1D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8" autoAdjust="0"/>
    <p:restoredTop sz="94665" autoAdjust="0"/>
  </p:normalViewPr>
  <p:slideViewPr>
    <p:cSldViewPr>
      <p:cViewPr varScale="1">
        <p:scale>
          <a:sx n="41" d="100"/>
          <a:sy n="41" d="100"/>
        </p:scale>
        <p:origin x="884"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27DAED-FA25-4426-A44E-5B61BCD27730}" type="datetimeFigureOut">
              <a:rPr lang="en-US" smtClean="0"/>
              <a:t>4/16/2025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FB95B4-FBA8-43F2-A85A-75D9A0052D98}" type="slidenum">
              <a:rPr lang="en-US" smtClean="0"/>
              <a:t>‹#›</a:t>
            </a:fld>
            <a:endParaRPr lang="en-US"/>
          </a:p>
        </p:txBody>
      </p:sp>
    </p:spTree>
    <p:extLst>
      <p:ext uri="{BB962C8B-B14F-4D97-AF65-F5344CB8AC3E}">
        <p14:creationId xmlns:p14="http://schemas.microsoft.com/office/powerpoint/2010/main" val="2713822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1AE78-C09A-4328-9387-E530572A39D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7618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60120" y="2057399"/>
            <a:ext cx="10012680" cy="4427738"/>
          </a:xfrm>
        </p:spPr>
        <p:txBody>
          <a:bodyPr anchor="t">
            <a:normAutofit/>
          </a:bodyPr>
          <a:lstStyle>
            <a:lvl1pPr algn="l">
              <a:defRPr sz="81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60120" y="6877319"/>
            <a:ext cx="10012680" cy="1931831"/>
          </a:xfrm>
        </p:spPr>
        <p:txBody>
          <a:bodyPr anchor="b">
            <a:normAutofit/>
          </a:bodyPr>
          <a:lstStyle>
            <a:lvl1pPr marL="0" indent="0" algn="l">
              <a:lnSpc>
                <a:spcPct val="130000"/>
              </a:lnSpc>
              <a:buNone/>
              <a:defRPr sz="2700" b="1" cap="all" spc="450" baseline="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4F852061-6CE9-4A62-908E-4473AB101065}" type="datetime1">
              <a:rPr lang="en-US" smtClean="0"/>
              <a:t>4/16/2025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r>
              <a:rPr lang="en-US"/>
              <a:t>The Georgia Alliance of  School Resource Officers  and Educators</a:t>
            </a:r>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522485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33A23E87-971F-453A-8B42-A26E22DDC219}" type="datetime1">
              <a:rPr lang="en-US" smtClean="0"/>
              <a:t>4/16/2025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r>
              <a:rPr lang="en-US"/>
              <a:t>The Georgia Alliance of  School Resource Officers  and Educators</a:t>
            </a:r>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903109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8288000" cy="10287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60120" y="1937049"/>
            <a:ext cx="13822326" cy="4739961"/>
          </a:xfrm>
        </p:spPr>
        <p:txBody>
          <a:bodyPr anchor="b">
            <a:normAutofit/>
          </a:bodyPr>
          <a:lstStyle>
            <a:lvl1pPr>
              <a:defRPr sz="81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60121" y="7527851"/>
            <a:ext cx="11860619" cy="1610834"/>
          </a:xfrm>
        </p:spPr>
        <p:txBody>
          <a:bodyPr>
            <a:normAutofit/>
          </a:bodyPr>
          <a:lstStyle>
            <a:lvl1pPr marL="0" indent="0">
              <a:buNone/>
              <a:defRPr sz="30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CA6476DA-FF3A-4A61-A561-12394EE532C0}" type="datetime1">
              <a:rPr lang="en-US" smtClean="0"/>
              <a:t>4/16/2025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r>
              <a:rPr lang="en-US"/>
              <a:t>The Georgia Alliance of  School Resource Officers  and Educators</a:t>
            </a:r>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1074422" y="7072851"/>
            <a:ext cx="146829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3575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60120" y="3950208"/>
            <a:ext cx="7818120" cy="5349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9478392" y="3950208"/>
            <a:ext cx="7818120" cy="5349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81245F9A-CCA4-4310-ABC8-4F744918D175}" type="datetime1">
              <a:rPr lang="en-US" smtClean="0"/>
              <a:t>4/16/2025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r>
              <a:rPr lang="en-US"/>
              <a:t>The Georgia Alliance of  School Resource Officers  and Educators</a:t>
            </a:r>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3659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60119" y="2057399"/>
            <a:ext cx="16336394" cy="140963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60119" y="3467029"/>
            <a:ext cx="7818120" cy="1043060"/>
          </a:xfrm>
        </p:spPr>
        <p:txBody>
          <a:bodyPr anchor="b">
            <a:normAutofit/>
          </a:bodyPr>
          <a:lstStyle>
            <a:lvl1pPr marL="0" indent="0">
              <a:buNone/>
              <a:defRPr sz="2700" b="1" cap="all" spc="450" baseline="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60119" y="4510088"/>
            <a:ext cx="7818120" cy="4786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9478392" y="3467029"/>
            <a:ext cx="7818120" cy="1043060"/>
          </a:xfrm>
        </p:spPr>
        <p:txBody>
          <a:bodyPr anchor="b">
            <a:normAutofit/>
          </a:bodyPr>
          <a:lstStyle>
            <a:lvl1pPr marL="0" indent="0">
              <a:buNone/>
              <a:defRPr sz="2700" b="1" cap="all" spc="450" baseline="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9478392" y="4510088"/>
            <a:ext cx="7818120" cy="4786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9839CAB4-2582-4994-9F48-4D4A91B53596}" type="datetime1">
              <a:rPr lang="en-US" smtClean="0"/>
              <a:t>4/16/2025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r>
              <a:rPr lang="en-US"/>
              <a:t>The Georgia Alliance of  School Resource Officers  and Educators</a:t>
            </a:r>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090655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999B227C-13B5-4B08-8402-D5A4B9673452}" type="datetime1">
              <a:rPr lang="en-US" smtClean="0"/>
              <a:t>4/16/2025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r>
              <a:rPr lang="en-US"/>
              <a:t>The Georgia Alliance of  School Resource Officers  and Educators</a:t>
            </a:r>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907705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8288000" cy="10287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5F4B08E4-4DCB-4137-9267-8A7751F9FC45}" type="datetime1">
              <a:rPr lang="en-US" smtClean="0"/>
              <a:t>4/16/2025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r>
              <a:rPr lang="en-US"/>
              <a:t>The Georgia Alliance of  School Resource Officers  and Educators</a:t>
            </a:r>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10911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60121" y="2057401"/>
            <a:ext cx="5789096" cy="2177585"/>
          </a:xfrm>
        </p:spPr>
        <p:txBody>
          <a:bodyPr anchor="t">
            <a:normAutofit/>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7404779" y="1546502"/>
            <a:ext cx="9891735" cy="7749540"/>
          </a:xfrm>
        </p:spPr>
        <p:txBody>
          <a:bodyPr>
            <a:normAutofit/>
          </a:bodyPr>
          <a:lstStyle>
            <a:lvl1pPr>
              <a:defRPr sz="4200"/>
            </a:lvl1pPr>
            <a:lvl2pPr>
              <a:defRPr sz="3600"/>
            </a:lvl2pPr>
            <a:lvl3pPr>
              <a:defRPr sz="3000"/>
            </a:lvl3pPr>
            <a:lvl4pPr>
              <a:defRPr sz="2700"/>
            </a:lvl4pPr>
            <a:lvl5pPr>
              <a:defRPr sz="27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60121" y="4458252"/>
            <a:ext cx="5789096" cy="4840239"/>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25C9D25D-D8CB-4718-B7E7-D163824B4209}" type="datetime1">
              <a:rPr lang="en-US" smtClean="0"/>
              <a:t>4/16/2025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r>
              <a:rPr lang="en-US"/>
              <a:t>The Georgia Alliance of  School Resource Officers  and Educators</a:t>
            </a:r>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253308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60121" y="2057401"/>
            <a:ext cx="5789096" cy="2177585"/>
          </a:xfrm>
        </p:spPr>
        <p:txBody>
          <a:bodyPr anchor="t">
            <a:normAutofit/>
          </a:bodyPr>
          <a:lstStyle>
            <a:lvl1pPr>
              <a:defRPr sz="5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7406640" y="1549907"/>
            <a:ext cx="9889236" cy="774954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60121" y="4458251"/>
            <a:ext cx="5789096" cy="4840238"/>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CB084941-0ACE-450C-AAC9-99BFF732970C}" type="datetime1">
              <a:rPr lang="en-US" smtClean="0"/>
              <a:t>4/16/2025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r>
              <a:rPr lang="en-US"/>
              <a:t>The Georgia Alliance of  School Resource Officers  and Educators</a:t>
            </a:r>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054110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3288958-C067-4CB8-9749-A0263AF847D9}" type="datetime1">
              <a:rPr lang="en-US" smtClean="0"/>
              <a:t>4/16/2025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r>
              <a:rPr lang="en-US"/>
              <a:t>The Georgia Alliance of  School Resource Officers  and Educators</a:t>
            </a:r>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792979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8288000" cy="10287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13813829" y="960119"/>
            <a:ext cx="2717660" cy="830532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960120" y="960120"/>
            <a:ext cx="12618633" cy="83053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4F6ABD7-9D38-42BB-8629-94F0DFCF4CEB}" type="datetime1">
              <a:rPr lang="en-US" smtClean="0"/>
              <a:t>4/16/2025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r>
              <a:rPr lang="en-US"/>
              <a:t>The Georgia Alliance of  School Resource Officers  and Educators</a:t>
            </a:r>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6308231" y="1788657"/>
            <a:ext cx="146829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5148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60119" y="2057402"/>
            <a:ext cx="16336394" cy="164592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60120" y="3950208"/>
            <a:ext cx="16336392" cy="53492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60120" y="9534526"/>
            <a:ext cx="4114800" cy="547688"/>
          </a:xfrm>
          <a:prstGeom prst="rect">
            <a:avLst/>
          </a:prstGeom>
        </p:spPr>
        <p:txBody>
          <a:bodyPr vert="horz" lIns="91440" tIns="45720" rIns="91440" bIns="45720" rtlCol="0" anchor="ctr"/>
          <a:lstStyle>
            <a:lvl1pPr algn="l">
              <a:defRPr sz="1350" b="1" cap="all" spc="450" baseline="0">
                <a:solidFill>
                  <a:schemeClr val="tx1"/>
                </a:solidFill>
              </a:defRPr>
            </a:lvl1pPr>
          </a:lstStyle>
          <a:p>
            <a:r>
              <a:rPr lang="en-US" dirty="0"/>
              <a:t>2024</a:t>
            </a:r>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9974698" y="9299449"/>
            <a:ext cx="6060560" cy="547688"/>
          </a:xfrm>
          <a:prstGeom prst="rect">
            <a:avLst/>
          </a:prstGeom>
        </p:spPr>
        <p:txBody>
          <a:bodyPr vert="horz" lIns="91440" tIns="45720" rIns="91440" bIns="45720" rtlCol="0" anchor="ctr"/>
          <a:lstStyle>
            <a:lvl1pPr algn="r">
              <a:defRPr sz="1350" b="1" cap="all" spc="450" baseline="0">
                <a:solidFill>
                  <a:schemeClr val="bg1"/>
                </a:solidFill>
              </a:defRPr>
            </a:lvl1pPr>
          </a:lstStyle>
          <a:p>
            <a:r>
              <a:rPr lang="en-US" dirty="0"/>
              <a:t>The Georgia Alliance of School Resource Officers and Educators</a:t>
            </a:r>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6211993" y="9534526"/>
            <a:ext cx="1084521" cy="547688"/>
          </a:xfrm>
          <a:prstGeom prst="rect">
            <a:avLst/>
          </a:prstGeom>
        </p:spPr>
        <p:txBody>
          <a:bodyPr vert="horz" lIns="91440" tIns="45720" rIns="91440" bIns="45720" rtlCol="0" anchor="ctr"/>
          <a:lstStyle>
            <a:lvl1pPr algn="r">
              <a:defRPr sz="1350" b="1" cap="all" spc="450" baseline="0">
                <a:solidFill>
                  <a:schemeClr val="tx1"/>
                </a:solidFill>
              </a:defRPr>
            </a:lvl1pPr>
          </a:lstStyle>
          <a:p>
            <a:endParaRPr lang="en-US" dirty="0"/>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1069848" y="1546502"/>
            <a:ext cx="1468293"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05404E5-B865-8255-689F-A1726B4C909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15684" t="22441" r="14973" b="21374"/>
          <a:stretch/>
        </p:blipFill>
        <p:spPr>
          <a:xfrm>
            <a:off x="15858521" y="8113712"/>
            <a:ext cx="2429480" cy="1968501"/>
          </a:xfrm>
          <a:prstGeom prst="rect">
            <a:avLst/>
          </a:prstGeom>
        </p:spPr>
      </p:pic>
    </p:spTree>
    <p:extLst>
      <p:ext uri="{BB962C8B-B14F-4D97-AF65-F5344CB8AC3E}">
        <p14:creationId xmlns:p14="http://schemas.microsoft.com/office/powerpoint/2010/main" val="15266656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1371600" rtl="0" eaLnBrk="1" latinLnBrk="0" hangingPunct="1">
        <a:lnSpc>
          <a:spcPct val="100000"/>
        </a:lnSpc>
        <a:spcBef>
          <a:spcPct val="0"/>
        </a:spcBef>
        <a:buNone/>
        <a:defRPr sz="6000" b="1" kern="1200">
          <a:solidFill>
            <a:schemeClr val="tx1"/>
          </a:solidFill>
          <a:latin typeface="+mj-lt"/>
          <a:ea typeface="+mj-ea"/>
          <a:cs typeface="+mj-cs"/>
        </a:defRPr>
      </a:lvl1pPr>
    </p:titleStyle>
    <p:bodyStyle>
      <a:lvl1pPr marL="342900" indent="-342900" algn="l" defTabSz="1371600" rtl="0" eaLnBrk="1" latinLnBrk="0" hangingPunct="1">
        <a:lnSpc>
          <a:spcPct val="120000"/>
        </a:lnSpc>
        <a:spcBef>
          <a:spcPts val="1500"/>
        </a:spcBef>
        <a:buSzPct val="87000"/>
        <a:buFont typeface="Arial" panose="020B0604020202020204" pitchFamily="34" charset="0"/>
        <a:buChar char="•"/>
        <a:defRPr sz="3000" kern="1200">
          <a:solidFill>
            <a:schemeClr val="tx1"/>
          </a:solidFill>
          <a:latin typeface="+mn-lt"/>
          <a:ea typeface="+mn-ea"/>
          <a:cs typeface="+mn-cs"/>
        </a:defRPr>
      </a:lvl1pPr>
      <a:lvl2pPr marL="740664" indent="-342900" algn="l" defTabSz="1371600" rtl="0" eaLnBrk="1" latinLnBrk="0" hangingPunct="1">
        <a:lnSpc>
          <a:spcPct val="120000"/>
        </a:lnSpc>
        <a:spcBef>
          <a:spcPts val="750"/>
        </a:spcBef>
        <a:buSzPct val="87000"/>
        <a:buFont typeface="Arial" panose="020B0604020202020204" pitchFamily="34" charset="0"/>
        <a:buChar char="•"/>
        <a:defRPr sz="2700" kern="1200">
          <a:solidFill>
            <a:schemeClr val="tx1"/>
          </a:solidFill>
          <a:latin typeface="+mn-lt"/>
          <a:ea typeface="+mn-ea"/>
          <a:cs typeface="+mn-cs"/>
        </a:defRPr>
      </a:lvl2pPr>
      <a:lvl3pPr marL="1097280" indent="-342900" algn="l" defTabSz="1371600" rtl="0" eaLnBrk="1" latinLnBrk="0" hangingPunct="1">
        <a:lnSpc>
          <a:spcPct val="120000"/>
        </a:lnSpc>
        <a:spcBef>
          <a:spcPts val="750"/>
        </a:spcBef>
        <a:buSzPct val="87000"/>
        <a:buFont typeface="Arial" panose="020B0604020202020204" pitchFamily="34" charset="0"/>
        <a:buChar char="•"/>
        <a:defRPr sz="2400" kern="1200">
          <a:solidFill>
            <a:schemeClr val="tx1"/>
          </a:solidFill>
          <a:latin typeface="+mn-lt"/>
          <a:ea typeface="+mn-ea"/>
          <a:cs typeface="+mn-cs"/>
        </a:defRPr>
      </a:lvl3pPr>
      <a:lvl4pPr marL="1577340" indent="-428625" algn="l" defTabSz="1371600" rtl="0" eaLnBrk="1" latinLnBrk="0" hangingPunct="1">
        <a:lnSpc>
          <a:spcPct val="120000"/>
        </a:lnSpc>
        <a:spcBef>
          <a:spcPts val="750"/>
        </a:spcBef>
        <a:buSzPct val="87000"/>
        <a:buFont typeface="Arial" panose="020B0604020202020204" pitchFamily="34" charset="0"/>
        <a:buChar char="•"/>
        <a:defRPr sz="2100" kern="1200">
          <a:solidFill>
            <a:schemeClr val="tx1"/>
          </a:solidFill>
          <a:latin typeface="+mn-lt"/>
          <a:ea typeface="+mn-ea"/>
          <a:cs typeface="+mn-cs"/>
        </a:defRPr>
      </a:lvl4pPr>
      <a:lvl5pPr marL="1947672" indent="-342900" algn="l" defTabSz="1371600" rtl="0" eaLnBrk="1" latinLnBrk="0" hangingPunct="1">
        <a:lnSpc>
          <a:spcPct val="120000"/>
        </a:lnSpc>
        <a:spcBef>
          <a:spcPts val="750"/>
        </a:spcBef>
        <a:buSzPct val="87000"/>
        <a:buFont typeface="Arial" panose="020B0604020202020204" pitchFamily="34" charset="0"/>
        <a:buChar char="•"/>
        <a:defRPr sz="21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3.sv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8.png"/><Relationship Id="rId4" Type="http://schemas.openxmlformats.org/officeDocument/2006/relationships/image" Target="../media/image51.jpe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6.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6.png"/><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6.png"/><Relationship Id="rId7" Type="http://schemas.openxmlformats.org/officeDocument/2006/relationships/image" Target="../media/image58.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6.png"/><Relationship Id="rId4"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png"/><Relationship Id="rId7" Type="http://schemas.openxmlformats.org/officeDocument/2006/relationships/image" Target="../media/image67.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jpg"/><Relationship Id="rId12" Type="http://schemas.openxmlformats.org/officeDocument/2006/relationships/image" Target="../media/image20.png"/><Relationship Id="rId2" Type="http://schemas.openxmlformats.org/officeDocument/2006/relationships/image" Target="../media/image10.jpg"/><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g"/><Relationship Id="rId10" Type="http://schemas.openxmlformats.org/officeDocument/2006/relationships/image" Target="../media/image18.png"/><Relationship Id="rId4" Type="http://schemas.openxmlformats.org/officeDocument/2006/relationships/image" Target="../media/image12.jpg"/><Relationship Id="rId9" Type="http://schemas.openxmlformats.org/officeDocument/2006/relationships/image" Target="../media/image17.jpg"/><Relationship Id="rId14" Type="http://schemas.openxmlformats.org/officeDocument/2006/relationships/image" Target="../media/image22.jp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5.jpeg"/><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0.jpe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36.jpe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svg"/><Relationship Id="rId14" Type="http://schemas.openxmlformats.org/officeDocument/2006/relationships/image" Target="../media/image4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descr="Modern Shapes and Frames Line Burst"/>
          <p:cNvSpPr/>
          <p:nvPr/>
        </p:nvSpPr>
        <p:spPr>
          <a:xfrm>
            <a:off x="16009808" y="6051397"/>
            <a:ext cx="1048541" cy="1048541"/>
          </a:xfrm>
          <a:custGeom>
            <a:avLst/>
            <a:gdLst/>
            <a:ahLst/>
            <a:cxnLst/>
            <a:rect l="l" t="t" r="r" b="b"/>
            <a:pathLst>
              <a:path w="1048541" h="1048541">
                <a:moveTo>
                  <a:pt x="0" y="0"/>
                </a:moveTo>
                <a:lnTo>
                  <a:pt x="1048541" y="0"/>
                </a:lnTo>
                <a:lnTo>
                  <a:pt x="1048541" y="1048541"/>
                </a:lnTo>
                <a:lnTo>
                  <a:pt x="0" y="10485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3343686" y="4484778"/>
            <a:ext cx="7836025" cy="7836025"/>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1DEB"/>
            </a:solidFill>
          </p:spPr>
          <p:txBody>
            <a:bodyPr/>
            <a:lstStyle/>
            <a:p>
              <a:endParaRPr lang="en-US"/>
            </a:p>
          </p:txBody>
        </p:sp>
        <p:sp>
          <p:nvSpPr>
            <p:cNvPr id="6" name="TextBox 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904884" y="-663522"/>
            <a:ext cx="1996281" cy="1996281"/>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0F0F"/>
            </a:solidFill>
          </p:spPr>
          <p:txBody>
            <a:bodyPr/>
            <a:lstStyle/>
            <a:p>
              <a:endParaRPr lang="en-US"/>
            </a:p>
          </p:txBody>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0" name="AutoShape 10"/>
          <p:cNvSpPr/>
          <p:nvPr/>
        </p:nvSpPr>
        <p:spPr>
          <a:xfrm>
            <a:off x="1320463" y="1213786"/>
            <a:ext cx="15737885" cy="7641502"/>
          </a:xfrm>
          <a:prstGeom prst="rect">
            <a:avLst/>
          </a:prstGeom>
          <a:solidFill>
            <a:srgbClr val="FFFFFF"/>
          </a:solidFill>
        </p:spPr>
        <p:txBody>
          <a:bodyPr/>
          <a:lstStyle/>
          <a:p>
            <a:endParaRPr lang="en-US"/>
          </a:p>
        </p:txBody>
      </p:sp>
      <p:grpSp>
        <p:nvGrpSpPr>
          <p:cNvPr id="11" name="Group 11"/>
          <p:cNvGrpSpPr/>
          <p:nvPr/>
        </p:nvGrpSpPr>
        <p:grpSpPr>
          <a:xfrm rot="-5400000">
            <a:off x="10532590" y="2233300"/>
            <a:ext cx="5602474" cy="5602474"/>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BB8B8"/>
            </a:solidFill>
          </p:spPr>
          <p:txBody>
            <a:bodyPr/>
            <a:lstStyle/>
            <a:p>
              <a:endParaRPr lang="en-US"/>
            </a:p>
          </p:txBody>
        </p:sp>
      </p:grpSp>
      <p:sp>
        <p:nvSpPr>
          <p:cNvPr id="13" name="AutoShape 13"/>
          <p:cNvSpPr/>
          <p:nvPr/>
        </p:nvSpPr>
        <p:spPr>
          <a:xfrm rot="5400000">
            <a:off x="5534070" y="4596643"/>
            <a:ext cx="1446517" cy="9963806"/>
          </a:xfrm>
          <a:prstGeom prst="rect">
            <a:avLst/>
          </a:prstGeom>
          <a:solidFill>
            <a:srgbClr val="FD0F0F"/>
          </a:solidFill>
        </p:spPr>
        <p:txBody>
          <a:bodyPr/>
          <a:lstStyle/>
          <a:p>
            <a:endParaRPr lang="en-US"/>
          </a:p>
        </p:txBody>
      </p:sp>
      <p:grpSp>
        <p:nvGrpSpPr>
          <p:cNvPr id="14" name="Group 14"/>
          <p:cNvGrpSpPr/>
          <p:nvPr/>
        </p:nvGrpSpPr>
        <p:grpSpPr>
          <a:xfrm>
            <a:off x="60650" y="6620119"/>
            <a:ext cx="3687586" cy="3681686"/>
            <a:chOff x="0" y="0"/>
            <a:chExt cx="6350000" cy="6339840"/>
          </a:xfrm>
        </p:grpSpPr>
        <p:sp>
          <p:nvSpPr>
            <p:cNvPr id="15" name="Freeform 1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BBB8B8"/>
            </a:solidFill>
          </p:spPr>
          <p:txBody>
            <a:bodyPr/>
            <a:lstStyle/>
            <a:p>
              <a:endParaRPr lang="en-US"/>
            </a:p>
          </p:txBody>
        </p:sp>
      </p:grpSp>
      <p:grpSp>
        <p:nvGrpSpPr>
          <p:cNvPr id="16" name="Group 16"/>
          <p:cNvGrpSpPr/>
          <p:nvPr/>
        </p:nvGrpSpPr>
        <p:grpSpPr>
          <a:xfrm>
            <a:off x="10762313" y="2463033"/>
            <a:ext cx="5143029" cy="5143008"/>
            <a:chOff x="0" y="0"/>
            <a:chExt cx="6350000" cy="6349975"/>
          </a:xfrm>
        </p:grpSpPr>
        <p:sp>
          <p:nvSpPr>
            <p:cNvPr id="17" name="Freeform 1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25046" r="-25046"/>
              </a:stretch>
            </a:blipFill>
          </p:spPr>
          <p:txBody>
            <a:bodyPr/>
            <a:lstStyle/>
            <a:p>
              <a:endParaRPr lang="en-US"/>
            </a:p>
          </p:txBody>
        </p:sp>
      </p:grpSp>
      <p:grpSp>
        <p:nvGrpSpPr>
          <p:cNvPr id="18" name="Group 18"/>
          <p:cNvGrpSpPr/>
          <p:nvPr/>
        </p:nvGrpSpPr>
        <p:grpSpPr>
          <a:xfrm>
            <a:off x="-1646767" y="3392119"/>
            <a:ext cx="13035270" cy="5010671"/>
            <a:chOff x="0" y="2492752"/>
            <a:chExt cx="17380360" cy="6680895"/>
          </a:xfrm>
        </p:grpSpPr>
        <p:sp>
          <p:nvSpPr>
            <p:cNvPr id="19" name="TextBox 19"/>
            <p:cNvSpPr txBox="1"/>
            <p:nvPr/>
          </p:nvSpPr>
          <p:spPr>
            <a:xfrm>
              <a:off x="4225497" y="3215004"/>
              <a:ext cx="13154863" cy="3282951"/>
            </a:xfrm>
            <a:prstGeom prst="rect">
              <a:avLst/>
            </a:prstGeom>
          </p:spPr>
          <p:txBody>
            <a:bodyPr wrap="square" lIns="0" tIns="0" rIns="0" bIns="0" rtlCol="0" anchor="t">
              <a:spAutoFit/>
            </a:bodyPr>
            <a:lstStyle/>
            <a:p>
              <a:pPr marL="0" lvl="0" indent="0" algn="l"/>
              <a:r>
                <a:rPr lang="en-US" sz="8000" b="1" dirty="0">
                  <a:solidFill>
                    <a:srgbClr val="1A1919"/>
                  </a:solidFill>
                  <a:latin typeface="Antonio Bold"/>
                  <a:ea typeface="Antonio Bold"/>
                  <a:cs typeface="Antonio Bold"/>
                  <a:sym typeface="Antonio Bold"/>
                </a:rPr>
                <a:t>GASROE SCHOOL SAFETY SERIES</a:t>
              </a:r>
            </a:p>
          </p:txBody>
        </p:sp>
        <p:sp>
          <p:nvSpPr>
            <p:cNvPr id="20" name="TextBox 20"/>
            <p:cNvSpPr txBox="1"/>
            <p:nvPr/>
          </p:nvSpPr>
          <p:spPr>
            <a:xfrm>
              <a:off x="4245819" y="2492752"/>
              <a:ext cx="9146706" cy="556260"/>
            </a:xfrm>
            <a:prstGeom prst="rect">
              <a:avLst/>
            </a:prstGeom>
          </p:spPr>
          <p:txBody>
            <a:bodyPr lIns="0" tIns="0" rIns="0" bIns="0" rtlCol="0" anchor="t">
              <a:spAutoFit/>
            </a:bodyPr>
            <a:lstStyle/>
            <a:p>
              <a:pPr marL="0" lvl="0" indent="0" algn="l">
                <a:lnSpc>
                  <a:spcPts val="3105"/>
                </a:lnSpc>
              </a:pPr>
              <a:r>
                <a:rPr lang="en-US" sz="2700" b="1">
                  <a:solidFill>
                    <a:srgbClr val="1A1919"/>
                  </a:solidFill>
                  <a:latin typeface="Poppins Bold"/>
                  <a:ea typeface="Poppins Bold"/>
                  <a:cs typeface="Poppins Bold"/>
                  <a:sym typeface="Poppins Bold"/>
                </a:rPr>
                <a:t>INTRODUCTION TO</a:t>
              </a:r>
            </a:p>
          </p:txBody>
        </p:sp>
        <p:sp>
          <p:nvSpPr>
            <p:cNvPr id="21" name="TextBox 21"/>
            <p:cNvSpPr txBox="1"/>
            <p:nvPr/>
          </p:nvSpPr>
          <p:spPr>
            <a:xfrm>
              <a:off x="4916759" y="8617387"/>
              <a:ext cx="8805772" cy="556260"/>
            </a:xfrm>
            <a:prstGeom prst="rect">
              <a:avLst/>
            </a:prstGeom>
          </p:spPr>
          <p:txBody>
            <a:bodyPr lIns="0" tIns="0" rIns="0" bIns="0" rtlCol="0" anchor="t">
              <a:spAutoFit/>
            </a:bodyPr>
            <a:lstStyle/>
            <a:p>
              <a:pPr marL="0" lvl="0" indent="0" algn="l">
                <a:lnSpc>
                  <a:spcPts val="3105"/>
                </a:lnSpc>
              </a:pPr>
              <a:r>
                <a:rPr lang="en-US" sz="2700" b="1">
                  <a:solidFill>
                    <a:srgbClr val="1A1919"/>
                  </a:solidFill>
                  <a:latin typeface="Poppins Bold"/>
                  <a:ea typeface="Poppins Bold"/>
                  <a:cs typeface="Poppins Bold"/>
                  <a:sym typeface="Poppins Bold"/>
                </a:rPr>
                <a:t>2025 GSSA BOOTSTRAPS</a:t>
              </a:r>
            </a:p>
          </p:txBody>
        </p:sp>
        <p:sp>
          <p:nvSpPr>
            <p:cNvPr id="22" name="AutoShape 22"/>
            <p:cNvSpPr/>
            <p:nvPr/>
          </p:nvSpPr>
          <p:spPr>
            <a:xfrm>
              <a:off x="0" y="7038497"/>
              <a:ext cx="14592876" cy="137880"/>
            </a:xfrm>
            <a:prstGeom prst="rect">
              <a:avLst/>
            </a:prstGeom>
            <a:solidFill>
              <a:srgbClr val="BBB8B8"/>
            </a:solidFill>
          </p:spPr>
          <p:txBody>
            <a:bodyPr/>
            <a:lstStyle/>
            <a:p>
              <a:endParaRPr lang="en-US"/>
            </a:p>
          </p:txBody>
        </p:sp>
      </p:grpSp>
      <p:sp>
        <p:nvSpPr>
          <p:cNvPr id="23" name="Freeform 23"/>
          <p:cNvSpPr/>
          <p:nvPr/>
        </p:nvSpPr>
        <p:spPr>
          <a:xfrm>
            <a:off x="5856965" y="1037895"/>
            <a:ext cx="3172790" cy="3172790"/>
          </a:xfrm>
          <a:custGeom>
            <a:avLst/>
            <a:gdLst/>
            <a:ahLst/>
            <a:cxnLst/>
            <a:rect l="l" t="t" r="r" b="b"/>
            <a:pathLst>
              <a:path w="3172790" h="3172790">
                <a:moveTo>
                  <a:pt x="0" y="0"/>
                </a:moveTo>
                <a:lnTo>
                  <a:pt x="3172790" y="0"/>
                </a:lnTo>
                <a:lnTo>
                  <a:pt x="3172790" y="3172791"/>
                </a:lnTo>
                <a:lnTo>
                  <a:pt x="0" y="3172791"/>
                </a:lnTo>
                <a:lnTo>
                  <a:pt x="0" y="0"/>
                </a:lnTo>
                <a:close/>
              </a:path>
            </a:pathLst>
          </a:custGeom>
          <a:blipFill>
            <a:blip r:embed="rId6"/>
            <a:stretch>
              <a:fillRect/>
            </a:stretch>
          </a:blipFill>
        </p:spPr>
        <p:txBody>
          <a:bodyPr/>
          <a:lstStyle/>
          <a:p>
            <a:endParaRPr lang="en-US"/>
          </a:p>
        </p:txBody>
      </p:sp>
      <p:sp>
        <p:nvSpPr>
          <p:cNvPr id="24" name="TextBox 24"/>
          <p:cNvSpPr txBox="1"/>
          <p:nvPr/>
        </p:nvSpPr>
        <p:spPr>
          <a:xfrm>
            <a:off x="7804510" y="8051993"/>
            <a:ext cx="2632113" cy="350797"/>
          </a:xfrm>
          <a:prstGeom prst="rect">
            <a:avLst/>
          </a:prstGeom>
        </p:spPr>
        <p:txBody>
          <a:bodyPr lIns="0" tIns="0" rIns="0" bIns="0" rtlCol="0" anchor="t">
            <a:spAutoFit/>
          </a:bodyPr>
          <a:lstStyle/>
          <a:p>
            <a:pPr algn="ctr">
              <a:lnSpc>
                <a:spcPts val="2714"/>
              </a:lnSpc>
            </a:pPr>
            <a:r>
              <a:rPr lang="en-US" sz="1939" b="1">
                <a:solidFill>
                  <a:srgbClr val="1A1919"/>
                </a:solidFill>
                <a:latin typeface="Poppins Bold"/>
                <a:ea typeface="Poppins Bold"/>
                <a:cs typeface="Poppins Bold"/>
                <a:sym typeface="Poppins Bold"/>
              </a:rPr>
              <a:t>WWW.GASROE.ORG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6904884" y="-663522"/>
            <a:ext cx="1996281" cy="1996281"/>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0F0F"/>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857398" y="1160036"/>
            <a:ext cx="401902" cy="89809"/>
            <a:chOff x="0" y="0"/>
            <a:chExt cx="183159" cy="40929"/>
          </a:xfrm>
        </p:grpSpPr>
        <p:sp>
          <p:nvSpPr>
            <p:cNvPr id="7" name="Freeform 7"/>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8" name="TextBox 8"/>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9" name="Group 9"/>
          <p:cNvGrpSpPr/>
          <p:nvPr/>
        </p:nvGrpSpPr>
        <p:grpSpPr>
          <a:xfrm>
            <a:off x="16857398" y="1301381"/>
            <a:ext cx="401902" cy="89809"/>
            <a:chOff x="0" y="0"/>
            <a:chExt cx="183159" cy="40929"/>
          </a:xfrm>
        </p:grpSpPr>
        <p:sp>
          <p:nvSpPr>
            <p:cNvPr id="10" name="Freeform 10"/>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11" name="TextBox 11"/>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12" name="Group 12"/>
          <p:cNvGrpSpPr/>
          <p:nvPr/>
        </p:nvGrpSpPr>
        <p:grpSpPr>
          <a:xfrm>
            <a:off x="16857398" y="1440732"/>
            <a:ext cx="401902" cy="89809"/>
            <a:chOff x="0" y="0"/>
            <a:chExt cx="183159" cy="40929"/>
          </a:xfrm>
        </p:grpSpPr>
        <p:sp>
          <p:nvSpPr>
            <p:cNvPr id="13" name="Freeform 13"/>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14" name="TextBox 14"/>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15" name="Group 15"/>
          <p:cNvGrpSpPr/>
          <p:nvPr/>
        </p:nvGrpSpPr>
        <p:grpSpPr>
          <a:xfrm>
            <a:off x="4634077" y="4771256"/>
            <a:ext cx="2185998" cy="1921573"/>
            <a:chOff x="0" y="0"/>
            <a:chExt cx="881063" cy="774487"/>
          </a:xfrm>
        </p:grpSpPr>
        <p:sp>
          <p:nvSpPr>
            <p:cNvPr id="16" name="Freeform 16"/>
            <p:cNvSpPr/>
            <p:nvPr/>
          </p:nvSpPr>
          <p:spPr>
            <a:xfrm>
              <a:off x="0" y="0"/>
              <a:ext cx="881063" cy="774487"/>
            </a:xfrm>
            <a:custGeom>
              <a:avLst/>
              <a:gdLst/>
              <a:ahLst/>
              <a:cxnLst/>
              <a:rect l="l" t="t" r="r" b="b"/>
              <a:pathLst>
                <a:path w="881063" h="774487">
                  <a:moveTo>
                    <a:pt x="81457" y="0"/>
                  </a:moveTo>
                  <a:lnTo>
                    <a:pt x="799607" y="0"/>
                  </a:lnTo>
                  <a:cubicBezTo>
                    <a:pt x="844594" y="0"/>
                    <a:pt x="881063" y="36469"/>
                    <a:pt x="881063" y="81457"/>
                  </a:cubicBezTo>
                  <a:lnTo>
                    <a:pt x="881063" y="693031"/>
                  </a:lnTo>
                  <a:cubicBezTo>
                    <a:pt x="881063" y="738018"/>
                    <a:pt x="844594" y="774487"/>
                    <a:pt x="799607" y="774487"/>
                  </a:cubicBezTo>
                  <a:lnTo>
                    <a:pt x="81457" y="774487"/>
                  </a:lnTo>
                  <a:cubicBezTo>
                    <a:pt x="36469" y="774487"/>
                    <a:pt x="0" y="738018"/>
                    <a:pt x="0" y="693031"/>
                  </a:cubicBezTo>
                  <a:lnTo>
                    <a:pt x="0" y="81457"/>
                  </a:lnTo>
                  <a:cubicBezTo>
                    <a:pt x="0" y="36469"/>
                    <a:pt x="36469" y="0"/>
                    <a:pt x="81457" y="0"/>
                  </a:cubicBezTo>
                  <a:close/>
                </a:path>
              </a:pathLst>
            </a:custGeom>
            <a:blipFill>
              <a:blip r:embed="rId3"/>
              <a:stretch>
                <a:fillRect l="-15968" r="-15968"/>
              </a:stretch>
            </a:blipFill>
            <a:ln w="95250" cap="rnd">
              <a:solidFill>
                <a:srgbClr val="BBB8B8"/>
              </a:solidFill>
              <a:prstDash val="solid"/>
              <a:round/>
            </a:ln>
          </p:spPr>
          <p:txBody>
            <a:bodyPr/>
            <a:lstStyle/>
            <a:p>
              <a:endParaRPr lang="en-US"/>
            </a:p>
          </p:txBody>
        </p:sp>
      </p:grpSp>
      <p:grpSp>
        <p:nvGrpSpPr>
          <p:cNvPr id="17" name="Group 17"/>
          <p:cNvGrpSpPr/>
          <p:nvPr/>
        </p:nvGrpSpPr>
        <p:grpSpPr>
          <a:xfrm>
            <a:off x="15633621" y="5019632"/>
            <a:ext cx="2269403" cy="1800633"/>
            <a:chOff x="0" y="0"/>
            <a:chExt cx="881063" cy="436133"/>
          </a:xfrm>
        </p:grpSpPr>
        <p:sp>
          <p:nvSpPr>
            <p:cNvPr id="18" name="Freeform 18"/>
            <p:cNvSpPr/>
            <p:nvPr/>
          </p:nvSpPr>
          <p:spPr>
            <a:xfrm>
              <a:off x="0" y="0"/>
              <a:ext cx="881063" cy="436134"/>
            </a:xfrm>
            <a:custGeom>
              <a:avLst/>
              <a:gdLst/>
              <a:ahLst/>
              <a:cxnLst/>
              <a:rect l="l" t="t" r="r" b="b"/>
              <a:pathLst>
                <a:path w="881063" h="436134">
                  <a:moveTo>
                    <a:pt x="35980" y="0"/>
                  </a:moveTo>
                  <a:lnTo>
                    <a:pt x="845083" y="0"/>
                  </a:lnTo>
                  <a:cubicBezTo>
                    <a:pt x="864954" y="0"/>
                    <a:pt x="881063" y="16109"/>
                    <a:pt x="881063" y="35980"/>
                  </a:cubicBezTo>
                  <a:lnTo>
                    <a:pt x="881063" y="400153"/>
                  </a:lnTo>
                  <a:cubicBezTo>
                    <a:pt x="881063" y="420025"/>
                    <a:pt x="864954" y="436134"/>
                    <a:pt x="845083" y="436134"/>
                  </a:cubicBezTo>
                  <a:lnTo>
                    <a:pt x="35980" y="436134"/>
                  </a:lnTo>
                  <a:cubicBezTo>
                    <a:pt x="16109" y="436134"/>
                    <a:pt x="0" y="420025"/>
                    <a:pt x="0" y="400153"/>
                  </a:cubicBezTo>
                  <a:lnTo>
                    <a:pt x="0" y="35980"/>
                  </a:lnTo>
                  <a:cubicBezTo>
                    <a:pt x="0" y="16109"/>
                    <a:pt x="16109" y="0"/>
                    <a:pt x="35980" y="0"/>
                  </a:cubicBezTo>
                  <a:close/>
                </a:path>
              </a:pathLst>
            </a:custGeom>
            <a:blipFill>
              <a:blip r:embed="rId4"/>
              <a:stretch>
                <a:fillRect t="-17296" b="-17296"/>
              </a:stretch>
            </a:blipFill>
            <a:ln w="95250" cap="rnd">
              <a:solidFill>
                <a:srgbClr val="0D1DEB"/>
              </a:solidFill>
              <a:prstDash val="solid"/>
              <a:round/>
            </a:ln>
          </p:spPr>
          <p:txBody>
            <a:bodyPr/>
            <a:lstStyle/>
            <a:p>
              <a:endParaRPr lang="en-US"/>
            </a:p>
          </p:txBody>
        </p:sp>
      </p:grpSp>
      <p:sp>
        <p:nvSpPr>
          <p:cNvPr id="19" name="AutoShape 19"/>
          <p:cNvSpPr/>
          <p:nvPr/>
        </p:nvSpPr>
        <p:spPr>
          <a:xfrm flipV="1">
            <a:off x="8802290" y="5501186"/>
            <a:ext cx="20499" cy="4454672"/>
          </a:xfrm>
          <a:prstGeom prst="line">
            <a:avLst/>
          </a:prstGeom>
          <a:ln w="38100" cap="flat">
            <a:solidFill>
              <a:srgbClr val="F4F4F4"/>
            </a:solidFill>
            <a:prstDash val="solid"/>
            <a:headEnd type="none" w="sm" len="sm"/>
            <a:tailEnd type="none" w="sm" len="sm"/>
          </a:ln>
        </p:spPr>
        <p:txBody>
          <a:bodyPr/>
          <a:lstStyle/>
          <a:p>
            <a:endParaRPr lang="en-US"/>
          </a:p>
        </p:txBody>
      </p:sp>
      <p:grpSp>
        <p:nvGrpSpPr>
          <p:cNvPr id="20" name="Group 20"/>
          <p:cNvGrpSpPr/>
          <p:nvPr/>
        </p:nvGrpSpPr>
        <p:grpSpPr>
          <a:xfrm>
            <a:off x="1028700" y="498840"/>
            <a:ext cx="2753801" cy="2663215"/>
            <a:chOff x="0" y="0"/>
            <a:chExt cx="725281" cy="701423"/>
          </a:xfrm>
        </p:grpSpPr>
        <p:sp>
          <p:nvSpPr>
            <p:cNvPr id="21" name="Freeform 21"/>
            <p:cNvSpPr/>
            <p:nvPr/>
          </p:nvSpPr>
          <p:spPr>
            <a:xfrm>
              <a:off x="0" y="0"/>
              <a:ext cx="725281" cy="701423"/>
            </a:xfrm>
            <a:custGeom>
              <a:avLst/>
              <a:gdLst/>
              <a:ahLst/>
              <a:cxnLst/>
              <a:rect l="l" t="t" r="r" b="b"/>
              <a:pathLst>
                <a:path w="725281" h="701423">
                  <a:moveTo>
                    <a:pt x="143379" y="0"/>
                  </a:moveTo>
                  <a:lnTo>
                    <a:pt x="581902" y="0"/>
                  </a:lnTo>
                  <a:cubicBezTo>
                    <a:pt x="619928" y="0"/>
                    <a:pt x="656397" y="15106"/>
                    <a:pt x="683286" y="41995"/>
                  </a:cubicBezTo>
                  <a:cubicBezTo>
                    <a:pt x="710175" y="68884"/>
                    <a:pt x="725281" y="105353"/>
                    <a:pt x="725281" y="143379"/>
                  </a:cubicBezTo>
                  <a:lnTo>
                    <a:pt x="725281" y="558044"/>
                  </a:lnTo>
                  <a:cubicBezTo>
                    <a:pt x="725281" y="637230"/>
                    <a:pt x="661088" y="701423"/>
                    <a:pt x="581902" y="701423"/>
                  </a:cubicBezTo>
                  <a:lnTo>
                    <a:pt x="143379" y="701423"/>
                  </a:lnTo>
                  <a:cubicBezTo>
                    <a:pt x="64193" y="701423"/>
                    <a:pt x="0" y="637230"/>
                    <a:pt x="0" y="558044"/>
                  </a:cubicBezTo>
                  <a:lnTo>
                    <a:pt x="0" y="143379"/>
                  </a:lnTo>
                  <a:cubicBezTo>
                    <a:pt x="0" y="64193"/>
                    <a:pt x="64193" y="0"/>
                    <a:pt x="143379" y="0"/>
                  </a:cubicBezTo>
                  <a:close/>
                </a:path>
              </a:pathLst>
            </a:custGeom>
            <a:solidFill>
              <a:srgbClr val="F4F4F4"/>
            </a:solidFill>
          </p:spPr>
          <p:txBody>
            <a:bodyPr/>
            <a:lstStyle/>
            <a:p>
              <a:endParaRPr lang="en-US"/>
            </a:p>
          </p:txBody>
        </p:sp>
        <p:sp>
          <p:nvSpPr>
            <p:cNvPr id="22" name="TextBox 22"/>
            <p:cNvSpPr txBox="1"/>
            <p:nvPr/>
          </p:nvSpPr>
          <p:spPr>
            <a:xfrm>
              <a:off x="0" y="-66675"/>
              <a:ext cx="725281" cy="768098"/>
            </a:xfrm>
            <a:prstGeom prst="rect">
              <a:avLst/>
            </a:prstGeom>
          </p:spPr>
          <p:txBody>
            <a:bodyPr lIns="50800" tIns="50800" rIns="50800" bIns="50800" rtlCol="0" anchor="ctr"/>
            <a:lstStyle/>
            <a:p>
              <a:pPr algn="ctr">
                <a:lnSpc>
                  <a:spcPts val="3129"/>
                </a:lnSpc>
              </a:pPr>
              <a:endParaRPr/>
            </a:p>
          </p:txBody>
        </p:sp>
      </p:grpSp>
      <p:sp>
        <p:nvSpPr>
          <p:cNvPr id="23" name="Freeform 23"/>
          <p:cNvSpPr/>
          <p:nvPr/>
        </p:nvSpPr>
        <p:spPr>
          <a:xfrm>
            <a:off x="653708" y="0"/>
            <a:ext cx="3503785" cy="3503785"/>
          </a:xfrm>
          <a:custGeom>
            <a:avLst/>
            <a:gdLst/>
            <a:ahLst/>
            <a:cxnLst/>
            <a:rect l="l" t="t" r="r" b="b"/>
            <a:pathLst>
              <a:path w="3503785" h="3503785">
                <a:moveTo>
                  <a:pt x="0" y="0"/>
                </a:moveTo>
                <a:lnTo>
                  <a:pt x="3503785" y="0"/>
                </a:lnTo>
                <a:lnTo>
                  <a:pt x="3503785" y="3503785"/>
                </a:lnTo>
                <a:lnTo>
                  <a:pt x="0" y="3503785"/>
                </a:lnTo>
                <a:lnTo>
                  <a:pt x="0" y="0"/>
                </a:lnTo>
                <a:close/>
              </a:path>
            </a:pathLst>
          </a:custGeom>
          <a:blipFill>
            <a:blip r:embed="rId5"/>
            <a:stretch>
              <a:fillRect/>
            </a:stretch>
          </a:blipFill>
        </p:spPr>
        <p:txBody>
          <a:bodyPr/>
          <a:lstStyle/>
          <a:p>
            <a:endParaRPr lang="en-US"/>
          </a:p>
        </p:txBody>
      </p:sp>
      <p:sp>
        <p:nvSpPr>
          <p:cNvPr id="24" name="Freeform 24"/>
          <p:cNvSpPr/>
          <p:nvPr/>
        </p:nvSpPr>
        <p:spPr>
          <a:xfrm>
            <a:off x="16939504" y="4675141"/>
            <a:ext cx="1156008" cy="1084546"/>
          </a:xfrm>
          <a:custGeom>
            <a:avLst/>
            <a:gdLst/>
            <a:ahLst/>
            <a:cxnLst/>
            <a:rect l="l" t="t" r="r" b="b"/>
            <a:pathLst>
              <a:path w="1156008" h="1084546">
                <a:moveTo>
                  <a:pt x="0" y="0"/>
                </a:moveTo>
                <a:lnTo>
                  <a:pt x="1156008" y="0"/>
                </a:lnTo>
                <a:lnTo>
                  <a:pt x="1156008" y="1084546"/>
                </a:lnTo>
                <a:lnTo>
                  <a:pt x="0" y="1084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TextBox 25"/>
          <p:cNvSpPr txBox="1"/>
          <p:nvPr/>
        </p:nvSpPr>
        <p:spPr>
          <a:xfrm>
            <a:off x="6094591" y="157660"/>
            <a:ext cx="6136917" cy="661196"/>
          </a:xfrm>
          <a:prstGeom prst="rect">
            <a:avLst/>
          </a:prstGeom>
        </p:spPr>
        <p:txBody>
          <a:bodyPr lIns="0" tIns="0" rIns="0" bIns="0" rtlCol="0" anchor="t">
            <a:spAutoFit/>
          </a:bodyPr>
          <a:lstStyle/>
          <a:p>
            <a:pPr algn="ctr">
              <a:lnSpc>
                <a:spcPts val="5291"/>
              </a:lnSpc>
            </a:pPr>
            <a:r>
              <a:rPr lang="en-US" sz="4372" b="1">
                <a:solidFill>
                  <a:srgbClr val="F4F4F4"/>
                </a:solidFill>
                <a:latin typeface="Antonio Bold"/>
                <a:ea typeface="Antonio Bold"/>
                <a:cs typeface="Antonio Bold"/>
                <a:sym typeface="Antonio Bold"/>
              </a:rPr>
              <a:t>THE TRIAD METHODOLOGY </a:t>
            </a:r>
          </a:p>
        </p:txBody>
      </p:sp>
      <p:sp>
        <p:nvSpPr>
          <p:cNvPr id="26" name="TextBox 26"/>
          <p:cNvSpPr txBox="1"/>
          <p:nvPr/>
        </p:nvSpPr>
        <p:spPr>
          <a:xfrm>
            <a:off x="9549475" y="6233948"/>
            <a:ext cx="5878009" cy="458881"/>
          </a:xfrm>
          <a:prstGeom prst="rect">
            <a:avLst/>
          </a:prstGeom>
        </p:spPr>
        <p:txBody>
          <a:bodyPr lIns="0" tIns="0" rIns="0" bIns="0" rtlCol="0" anchor="t">
            <a:spAutoFit/>
          </a:bodyPr>
          <a:lstStyle/>
          <a:p>
            <a:pPr algn="ctr">
              <a:lnSpc>
                <a:spcPts val="3582"/>
              </a:lnSpc>
            </a:pPr>
            <a:r>
              <a:rPr lang="en-US" sz="2558" b="1" dirty="0">
                <a:solidFill>
                  <a:srgbClr val="F4F4F4"/>
                </a:solidFill>
                <a:latin typeface="Poppins Bold"/>
                <a:ea typeface="Poppins Bold"/>
                <a:cs typeface="Poppins Bold"/>
                <a:sym typeface="Poppins Bold"/>
              </a:rPr>
              <a:t>THE SCHOOL RESOURCE OFFICER </a:t>
            </a:r>
          </a:p>
        </p:txBody>
      </p:sp>
      <p:sp>
        <p:nvSpPr>
          <p:cNvPr id="27" name="TextBox 27"/>
          <p:cNvSpPr txBox="1"/>
          <p:nvPr/>
        </p:nvSpPr>
        <p:spPr>
          <a:xfrm>
            <a:off x="9497171" y="6774916"/>
            <a:ext cx="7762129" cy="4572635"/>
          </a:xfrm>
          <a:prstGeom prst="rect">
            <a:avLst/>
          </a:prstGeom>
        </p:spPr>
        <p:txBody>
          <a:bodyPr lIns="0" tIns="0" rIns="0" bIns="0" rtlCol="0" anchor="t">
            <a:spAutoFit/>
          </a:bodyPr>
          <a:lstStyle/>
          <a:p>
            <a:pPr marL="561337" lvl="1" indent="-280669" algn="l">
              <a:lnSpc>
                <a:spcPts val="3639"/>
              </a:lnSpc>
              <a:buFont typeface="Arial"/>
              <a:buChar char="•"/>
            </a:pPr>
            <a:r>
              <a:rPr lang="en-US" sz="2599" dirty="0">
                <a:solidFill>
                  <a:srgbClr val="F4F4F4">
                    <a:alpha val="80000"/>
                  </a:srgbClr>
                </a:solidFill>
                <a:latin typeface="Poppins"/>
                <a:ea typeface="Poppins"/>
                <a:cs typeface="Poppins"/>
                <a:sym typeface="Poppins"/>
              </a:rPr>
              <a:t>The Enforcer becomes the Protector.</a:t>
            </a:r>
          </a:p>
          <a:p>
            <a:pPr marL="561337" lvl="1" indent="-280669" algn="l">
              <a:lnSpc>
                <a:spcPts val="3639"/>
              </a:lnSpc>
              <a:buFont typeface="Arial"/>
              <a:buChar char="•"/>
            </a:pPr>
            <a:r>
              <a:rPr lang="en-US" sz="2599" dirty="0">
                <a:solidFill>
                  <a:srgbClr val="F4F4F4">
                    <a:alpha val="80000"/>
                  </a:srgbClr>
                </a:solidFill>
                <a:latin typeface="Poppins"/>
                <a:ea typeface="Poppins"/>
                <a:cs typeface="Poppins"/>
                <a:sym typeface="Poppins"/>
              </a:rPr>
              <a:t>Sees beyond the “cuff them and stuff them” mentality.</a:t>
            </a:r>
          </a:p>
          <a:p>
            <a:pPr marL="561337" lvl="1" indent="-280669" algn="l">
              <a:lnSpc>
                <a:spcPts val="3639"/>
              </a:lnSpc>
              <a:buFont typeface="Arial"/>
              <a:buChar char="•"/>
            </a:pPr>
            <a:r>
              <a:rPr lang="en-US" sz="2599" dirty="0">
                <a:solidFill>
                  <a:srgbClr val="F4F4F4">
                    <a:alpha val="80000"/>
                  </a:srgbClr>
                </a:solidFill>
                <a:latin typeface="Poppins"/>
                <a:ea typeface="Poppins"/>
                <a:cs typeface="Poppins"/>
                <a:sym typeface="Poppins"/>
              </a:rPr>
              <a:t>Wants to work with school administration to utilize a student-centered focus and to change behavior through </a:t>
            </a:r>
            <a:r>
              <a:rPr lang="en-US" sz="2599" i="1" dirty="0">
                <a:solidFill>
                  <a:srgbClr val="F4F4F4">
                    <a:alpha val="80000"/>
                  </a:srgbClr>
                </a:solidFill>
                <a:latin typeface="Poppins Italics"/>
                <a:ea typeface="Poppins Italics"/>
                <a:cs typeface="Poppins Italics"/>
                <a:sym typeface="Poppins Italics"/>
              </a:rPr>
              <a:t>restorative practices.</a:t>
            </a:r>
          </a:p>
          <a:p>
            <a:pPr marL="561337" lvl="1" indent="-280669" algn="l">
              <a:lnSpc>
                <a:spcPts val="3639"/>
              </a:lnSpc>
              <a:spcBef>
                <a:spcPct val="0"/>
              </a:spcBef>
              <a:buFont typeface="Arial"/>
              <a:buChar char="•"/>
            </a:pPr>
            <a:r>
              <a:rPr lang="en-US" sz="2599" i="1" dirty="0">
                <a:solidFill>
                  <a:srgbClr val="F4F4F4">
                    <a:alpha val="80000"/>
                  </a:srgbClr>
                </a:solidFill>
                <a:latin typeface="Poppins Italics"/>
                <a:ea typeface="Poppins Italics"/>
                <a:cs typeface="Poppins Italics"/>
                <a:sym typeface="Poppins Italics"/>
              </a:rPr>
              <a:t>The criminal justice process is a last resort rather than a first thought.</a:t>
            </a:r>
          </a:p>
          <a:p>
            <a:pPr marL="0" lvl="0" indent="0" algn="ctr">
              <a:lnSpc>
                <a:spcPts val="3639"/>
              </a:lnSpc>
              <a:spcBef>
                <a:spcPct val="0"/>
              </a:spcBef>
            </a:pPr>
            <a:endParaRPr lang="en-US" sz="2599" i="1" dirty="0">
              <a:solidFill>
                <a:srgbClr val="F4F4F4">
                  <a:alpha val="80000"/>
                </a:srgbClr>
              </a:solidFill>
              <a:latin typeface="Poppins Italics"/>
              <a:ea typeface="Poppins Italics"/>
              <a:cs typeface="Poppins Italics"/>
              <a:sym typeface="Poppins Italics"/>
            </a:endParaRPr>
          </a:p>
        </p:txBody>
      </p:sp>
      <p:sp>
        <p:nvSpPr>
          <p:cNvPr id="28" name="TextBox 28"/>
          <p:cNvSpPr txBox="1"/>
          <p:nvPr/>
        </p:nvSpPr>
        <p:spPr>
          <a:xfrm>
            <a:off x="490076" y="6261214"/>
            <a:ext cx="3987025" cy="458881"/>
          </a:xfrm>
          <a:prstGeom prst="rect">
            <a:avLst/>
          </a:prstGeom>
        </p:spPr>
        <p:txBody>
          <a:bodyPr lIns="0" tIns="0" rIns="0" bIns="0" rtlCol="0" anchor="t">
            <a:spAutoFit/>
          </a:bodyPr>
          <a:lstStyle/>
          <a:p>
            <a:pPr algn="ctr">
              <a:lnSpc>
                <a:spcPts val="3582"/>
              </a:lnSpc>
            </a:pPr>
            <a:r>
              <a:rPr lang="en-US" sz="2558" b="1">
                <a:solidFill>
                  <a:srgbClr val="F4F4F4"/>
                </a:solidFill>
                <a:latin typeface="Poppins Bold"/>
                <a:ea typeface="Poppins Bold"/>
                <a:cs typeface="Poppins Bold"/>
                <a:sym typeface="Poppins Bold"/>
              </a:rPr>
              <a:t>THE POLICE OFFICER</a:t>
            </a:r>
          </a:p>
        </p:txBody>
      </p:sp>
      <p:sp>
        <p:nvSpPr>
          <p:cNvPr id="29" name="TextBox 29"/>
          <p:cNvSpPr txBox="1"/>
          <p:nvPr/>
        </p:nvSpPr>
        <p:spPr>
          <a:xfrm>
            <a:off x="488687" y="6820265"/>
            <a:ext cx="7830002" cy="3658235"/>
          </a:xfrm>
          <a:prstGeom prst="rect">
            <a:avLst/>
          </a:prstGeom>
        </p:spPr>
        <p:txBody>
          <a:bodyPr lIns="0" tIns="0" rIns="0" bIns="0" rtlCol="0" anchor="t">
            <a:spAutoFit/>
          </a:bodyPr>
          <a:lstStyle/>
          <a:p>
            <a:pPr marL="561337" lvl="1" indent="-280669" algn="l">
              <a:lnSpc>
                <a:spcPts val="3639"/>
              </a:lnSpc>
              <a:buFont typeface="Arial"/>
              <a:buChar char="•"/>
            </a:pPr>
            <a:r>
              <a:rPr lang="en-US" sz="2599" dirty="0">
                <a:solidFill>
                  <a:srgbClr val="F4F4F4">
                    <a:alpha val="80000"/>
                  </a:srgbClr>
                </a:solidFill>
                <a:latin typeface="Poppins"/>
                <a:ea typeface="Poppins"/>
                <a:cs typeface="Poppins"/>
                <a:sym typeface="Poppins"/>
              </a:rPr>
              <a:t>Proactively looking for the citizen doing wrong.</a:t>
            </a:r>
          </a:p>
          <a:p>
            <a:pPr marL="561337" lvl="1" indent="-280669" algn="l">
              <a:lnSpc>
                <a:spcPts val="3639"/>
              </a:lnSpc>
              <a:buFont typeface="Arial"/>
              <a:buChar char="•"/>
            </a:pPr>
            <a:r>
              <a:rPr lang="en-US" sz="2599" dirty="0">
                <a:solidFill>
                  <a:srgbClr val="F4F4F4">
                    <a:alpha val="80000"/>
                  </a:srgbClr>
                </a:solidFill>
                <a:latin typeface="Poppins"/>
                <a:ea typeface="Poppins"/>
                <a:cs typeface="Poppins"/>
                <a:sym typeface="Poppins"/>
              </a:rPr>
              <a:t>Focuses on the Enforcer aspect of law enforcement.</a:t>
            </a:r>
          </a:p>
          <a:p>
            <a:pPr marL="561337" lvl="1" indent="-280669" algn="l">
              <a:lnSpc>
                <a:spcPts val="3639"/>
              </a:lnSpc>
              <a:buFont typeface="Arial"/>
              <a:buChar char="•"/>
            </a:pPr>
            <a:r>
              <a:rPr lang="en-US" sz="2599" dirty="0">
                <a:solidFill>
                  <a:srgbClr val="F4F4F4">
                    <a:alpha val="80000"/>
                  </a:srgbClr>
                </a:solidFill>
                <a:latin typeface="Poppins"/>
                <a:ea typeface="Poppins"/>
                <a:cs typeface="Poppins"/>
                <a:sym typeface="Poppins"/>
              </a:rPr>
              <a:t>Loves to “Get into Something”.</a:t>
            </a:r>
          </a:p>
          <a:p>
            <a:pPr marL="561337" lvl="1" indent="-280669" algn="l">
              <a:lnSpc>
                <a:spcPts val="3639"/>
              </a:lnSpc>
              <a:buFont typeface="Arial"/>
              <a:buChar char="•"/>
            </a:pPr>
            <a:r>
              <a:rPr lang="en-US" sz="2599" dirty="0">
                <a:solidFill>
                  <a:srgbClr val="F4F4F4">
                    <a:alpha val="80000"/>
                  </a:srgbClr>
                </a:solidFill>
                <a:latin typeface="Poppins"/>
                <a:ea typeface="Poppins"/>
                <a:cs typeface="Poppins"/>
                <a:sym typeface="Poppins"/>
              </a:rPr>
              <a:t>The “Cuff Them and Stuff Them” mentality.</a:t>
            </a:r>
          </a:p>
          <a:p>
            <a:pPr marL="561337" lvl="1" indent="-280669" algn="l">
              <a:lnSpc>
                <a:spcPts val="3639"/>
              </a:lnSpc>
              <a:buFont typeface="Arial"/>
              <a:buChar char="•"/>
            </a:pPr>
            <a:r>
              <a:rPr lang="en-US" sz="2599" dirty="0">
                <a:solidFill>
                  <a:srgbClr val="F4F4F4">
                    <a:alpha val="80000"/>
                  </a:srgbClr>
                </a:solidFill>
                <a:latin typeface="Poppins"/>
                <a:ea typeface="Poppins"/>
                <a:cs typeface="Poppins"/>
                <a:sym typeface="Poppins"/>
              </a:rPr>
              <a:t>Wants to put people in Jail.</a:t>
            </a:r>
          </a:p>
          <a:p>
            <a:pPr algn="l">
              <a:lnSpc>
                <a:spcPts val="3639"/>
              </a:lnSpc>
            </a:pPr>
            <a:endParaRPr lang="en-US" sz="2599" dirty="0">
              <a:solidFill>
                <a:srgbClr val="F4F4F4">
                  <a:alpha val="80000"/>
                </a:srgbClr>
              </a:solidFill>
              <a:latin typeface="Poppins"/>
              <a:ea typeface="Poppins"/>
              <a:cs typeface="Poppins"/>
              <a:sym typeface="Poppins"/>
            </a:endParaRPr>
          </a:p>
        </p:txBody>
      </p:sp>
      <p:sp>
        <p:nvSpPr>
          <p:cNvPr id="36" name="TextBox 15"/>
          <p:cNvSpPr txBox="1"/>
          <p:nvPr/>
        </p:nvSpPr>
        <p:spPr>
          <a:xfrm>
            <a:off x="8979765" y="1667419"/>
            <a:ext cx="8433796" cy="3270126"/>
          </a:xfrm>
          <a:prstGeom prst="rect">
            <a:avLst/>
          </a:prstGeom>
        </p:spPr>
        <p:txBody>
          <a:bodyPr lIns="0" tIns="0" rIns="0" bIns="0" rtlCol="0" anchor="t">
            <a:spAutoFit/>
          </a:bodyPr>
          <a:lstStyle/>
          <a:p>
            <a:pPr algn="ctr">
              <a:lnSpc>
                <a:spcPts val="5083"/>
              </a:lnSpc>
            </a:pPr>
            <a:r>
              <a:rPr lang="en-US" sz="3631" b="1" i="1" dirty="0">
                <a:solidFill>
                  <a:schemeClr val="bg1">
                    <a:alpha val="80000"/>
                  </a:schemeClr>
                </a:solidFill>
                <a:latin typeface="Poppins Bold Italics"/>
                <a:ea typeface="Poppins Bold Italics"/>
                <a:cs typeface="Poppins Bold Italics"/>
                <a:sym typeface="Poppins Bold Italics"/>
              </a:rPr>
              <a:t>Methodology</a:t>
            </a:r>
          </a:p>
          <a:p>
            <a:pPr algn="ctr">
              <a:lnSpc>
                <a:spcPts val="5083"/>
              </a:lnSpc>
            </a:pPr>
            <a:r>
              <a:rPr lang="en-US" sz="3631" dirty="0">
                <a:solidFill>
                  <a:srgbClr val="F4F4F4">
                    <a:alpha val="80000"/>
                  </a:srgbClr>
                </a:solidFill>
                <a:latin typeface="Poppins"/>
                <a:ea typeface="Poppins"/>
                <a:cs typeface="Poppins"/>
                <a:sym typeface="Poppins"/>
              </a:rPr>
              <a:t>No LEO’s in Schools; Just SRO’s</a:t>
            </a:r>
          </a:p>
          <a:p>
            <a:pPr algn="ctr">
              <a:lnSpc>
                <a:spcPts val="5083"/>
              </a:lnSpc>
            </a:pPr>
            <a:r>
              <a:rPr lang="en-US" sz="3631" b="1" i="1" dirty="0">
                <a:solidFill>
                  <a:srgbClr val="F4F4F4">
                    <a:alpha val="80000"/>
                  </a:srgbClr>
                </a:solidFill>
                <a:latin typeface="Poppins Bold Italics"/>
                <a:ea typeface="Poppins Bold Italics"/>
                <a:cs typeface="Poppins Bold Italics"/>
                <a:sym typeface="Poppins Bold Italics"/>
              </a:rPr>
              <a:t>Mindset</a:t>
            </a:r>
          </a:p>
          <a:p>
            <a:pPr marL="0" lvl="0" indent="0" algn="ctr">
              <a:lnSpc>
                <a:spcPts val="5083"/>
              </a:lnSpc>
              <a:spcBef>
                <a:spcPct val="0"/>
              </a:spcBef>
            </a:pPr>
            <a:r>
              <a:rPr lang="en-US" sz="3631" dirty="0">
                <a:solidFill>
                  <a:srgbClr val="F4F4F4">
                    <a:alpha val="80000"/>
                  </a:srgbClr>
                </a:solidFill>
                <a:latin typeface="Poppins"/>
                <a:ea typeface="Poppins"/>
                <a:cs typeface="Poppins"/>
                <a:sym typeface="Poppins"/>
              </a:rPr>
              <a:t>Requires the SRO to view his or her role at the school differently</a:t>
            </a:r>
          </a:p>
        </p:txBody>
      </p:sp>
      <p:sp>
        <p:nvSpPr>
          <p:cNvPr id="37" name="TextBox 14"/>
          <p:cNvSpPr txBox="1"/>
          <p:nvPr/>
        </p:nvSpPr>
        <p:spPr>
          <a:xfrm>
            <a:off x="4157493" y="2938064"/>
            <a:ext cx="5878009" cy="1155701"/>
          </a:xfrm>
          <a:prstGeom prst="rect">
            <a:avLst/>
          </a:prstGeom>
        </p:spPr>
        <p:txBody>
          <a:bodyPr lIns="0" tIns="0" rIns="0" bIns="0" rtlCol="0" anchor="t">
            <a:spAutoFit/>
          </a:bodyPr>
          <a:lstStyle/>
          <a:p>
            <a:pPr algn="ctr">
              <a:lnSpc>
                <a:spcPts val="4702"/>
              </a:lnSpc>
            </a:pPr>
            <a:r>
              <a:rPr lang="en-US" sz="3358" b="1">
                <a:solidFill>
                  <a:srgbClr val="F4F4F4"/>
                </a:solidFill>
                <a:latin typeface="Poppins Bold"/>
                <a:ea typeface="Poppins Bold"/>
                <a:cs typeface="Poppins Bold"/>
                <a:sym typeface="Poppins Bold"/>
              </a:rPr>
              <a:t>FOCUSES ON</a:t>
            </a:r>
          </a:p>
          <a:p>
            <a:pPr algn="ctr">
              <a:lnSpc>
                <a:spcPts val="4702"/>
              </a:lnSpc>
            </a:pPr>
            <a:r>
              <a:rPr lang="en-US" sz="3358" b="1" dirty="0">
                <a:solidFill>
                  <a:srgbClr val="F4F4F4"/>
                </a:solidFill>
                <a:latin typeface="Poppins Bold"/>
                <a:ea typeface="Poppins Bold"/>
                <a:cs typeface="Poppins Bold"/>
                <a:sym typeface="Poppins Bold"/>
              </a:rPr>
              <a:t>2 ASPECTS </a:t>
            </a:r>
          </a:p>
        </p:txBody>
      </p:sp>
      <p:sp>
        <p:nvSpPr>
          <p:cNvPr id="39" name="Left Bracket 38"/>
          <p:cNvSpPr/>
          <p:nvPr/>
        </p:nvSpPr>
        <p:spPr>
          <a:xfrm flipH="1">
            <a:off x="8776873" y="1998817"/>
            <a:ext cx="130684" cy="3218597"/>
          </a:xfrm>
          <a:prstGeom prst="leftBracket">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5895716" y="9073941"/>
            <a:ext cx="4784569" cy="478456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0F0F"/>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flipV="1">
            <a:off x="9163050" y="2428479"/>
            <a:ext cx="0" cy="3703304"/>
          </a:xfrm>
          <a:prstGeom prst="line">
            <a:avLst/>
          </a:prstGeom>
          <a:ln w="38100" cap="flat">
            <a:solidFill>
              <a:srgbClr val="F4F4F4"/>
            </a:solidFill>
            <a:prstDash val="solid"/>
            <a:headEnd type="none" w="sm" len="sm"/>
            <a:tailEnd type="none" w="sm" len="sm"/>
          </a:ln>
        </p:spPr>
        <p:txBody>
          <a:bodyPr/>
          <a:lstStyle/>
          <a:p>
            <a:endParaRPr lang="en-US"/>
          </a:p>
        </p:txBody>
      </p:sp>
      <p:sp>
        <p:nvSpPr>
          <p:cNvPr id="7" name="Freeform 7"/>
          <p:cNvSpPr/>
          <p:nvPr/>
        </p:nvSpPr>
        <p:spPr>
          <a:xfrm>
            <a:off x="3390434" y="6693758"/>
            <a:ext cx="11545233" cy="3247097"/>
          </a:xfrm>
          <a:custGeom>
            <a:avLst/>
            <a:gdLst/>
            <a:ahLst/>
            <a:cxnLst/>
            <a:rect l="l" t="t" r="r" b="b"/>
            <a:pathLst>
              <a:path w="11545233" h="3247097">
                <a:moveTo>
                  <a:pt x="0" y="0"/>
                </a:moveTo>
                <a:lnTo>
                  <a:pt x="11545232" y="0"/>
                </a:lnTo>
                <a:lnTo>
                  <a:pt x="11545232" y="3247097"/>
                </a:lnTo>
                <a:lnTo>
                  <a:pt x="0" y="3247097"/>
                </a:lnTo>
                <a:lnTo>
                  <a:pt x="0" y="0"/>
                </a:lnTo>
                <a:close/>
              </a:path>
            </a:pathLst>
          </a:custGeom>
          <a:blipFill>
            <a:blip r:embed="rId3"/>
            <a:stretch>
              <a:fillRect/>
            </a:stretch>
          </a:blipFill>
        </p:spPr>
        <p:txBody>
          <a:bodyPr/>
          <a:lstStyle/>
          <a:p>
            <a:endParaRPr lang="en-US"/>
          </a:p>
        </p:txBody>
      </p:sp>
      <p:grpSp>
        <p:nvGrpSpPr>
          <p:cNvPr id="8" name="Group 8"/>
          <p:cNvGrpSpPr/>
          <p:nvPr/>
        </p:nvGrpSpPr>
        <p:grpSpPr>
          <a:xfrm>
            <a:off x="12334430" y="781577"/>
            <a:ext cx="3086100" cy="3086100"/>
            <a:chOff x="0" y="0"/>
            <a:chExt cx="812800" cy="812800"/>
          </a:xfrm>
        </p:grpSpPr>
        <p:sp>
          <p:nvSpPr>
            <p:cNvPr id="9" name="Freeform 9"/>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F4F4F4"/>
            </a:solidFill>
          </p:spPr>
          <p:txBody>
            <a:bodyPr/>
            <a:lstStyle/>
            <a:p>
              <a:endParaRPr lang="en-US"/>
            </a:p>
          </p:txBody>
        </p:sp>
        <p:sp>
          <p:nvSpPr>
            <p:cNvPr id="10" name="TextBox 10"/>
            <p:cNvSpPr txBox="1"/>
            <p:nvPr/>
          </p:nvSpPr>
          <p:spPr>
            <a:xfrm>
              <a:off x="0" y="-66675"/>
              <a:ext cx="812800" cy="879475"/>
            </a:xfrm>
            <a:prstGeom prst="rect">
              <a:avLst/>
            </a:prstGeom>
          </p:spPr>
          <p:txBody>
            <a:bodyPr lIns="50800" tIns="50800" rIns="50800" bIns="50800" rtlCol="0" anchor="ctr"/>
            <a:lstStyle/>
            <a:p>
              <a:pPr algn="ctr">
                <a:lnSpc>
                  <a:spcPts val="3129"/>
                </a:lnSpc>
              </a:pPr>
              <a:endParaRPr/>
            </a:p>
          </p:txBody>
        </p:sp>
      </p:grpSp>
      <p:sp>
        <p:nvSpPr>
          <p:cNvPr id="11" name="Freeform 11"/>
          <p:cNvSpPr/>
          <p:nvPr/>
        </p:nvSpPr>
        <p:spPr>
          <a:xfrm>
            <a:off x="11988131" y="435279"/>
            <a:ext cx="3778697" cy="3778697"/>
          </a:xfrm>
          <a:custGeom>
            <a:avLst/>
            <a:gdLst/>
            <a:ahLst/>
            <a:cxnLst/>
            <a:rect l="l" t="t" r="r" b="b"/>
            <a:pathLst>
              <a:path w="3778697" h="3778697">
                <a:moveTo>
                  <a:pt x="0" y="0"/>
                </a:moveTo>
                <a:lnTo>
                  <a:pt x="3778697" y="0"/>
                </a:lnTo>
                <a:lnTo>
                  <a:pt x="3778697" y="3778696"/>
                </a:lnTo>
                <a:lnTo>
                  <a:pt x="0" y="3778696"/>
                </a:lnTo>
                <a:lnTo>
                  <a:pt x="0" y="0"/>
                </a:lnTo>
                <a:close/>
              </a:path>
            </a:pathLst>
          </a:custGeom>
          <a:blipFill>
            <a:blip r:embed="rId4"/>
            <a:stretch>
              <a:fillRect/>
            </a:stretch>
          </a:blipFill>
        </p:spPr>
        <p:txBody>
          <a:bodyPr/>
          <a:lstStyle/>
          <a:p>
            <a:endParaRPr lang="en-US"/>
          </a:p>
        </p:txBody>
      </p:sp>
      <p:sp>
        <p:nvSpPr>
          <p:cNvPr id="12" name="TextBox 12"/>
          <p:cNvSpPr txBox="1"/>
          <p:nvPr/>
        </p:nvSpPr>
        <p:spPr>
          <a:xfrm>
            <a:off x="665344" y="451208"/>
            <a:ext cx="10812177" cy="850172"/>
          </a:xfrm>
          <a:prstGeom prst="rect">
            <a:avLst/>
          </a:prstGeom>
        </p:spPr>
        <p:txBody>
          <a:bodyPr lIns="0" tIns="0" rIns="0" bIns="0" rtlCol="0" anchor="t">
            <a:spAutoFit/>
          </a:bodyPr>
          <a:lstStyle/>
          <a:p>
            <a:pPr algn="ctr">
              <a:lnSpc>
                <a:spcPts val="6743"/>
              </a:lnSpc>
            </a:pPr>
            <a:r>
              <a:rPr lang="en-US" sz="5572" b="1">
                <a:solidFill>
                  <a:srgbClr val="F4F4F4"/>
                </a:solidFill>
                <a:latin typeface="Antonio Bold"/>
                <a:ea typeface="Antonio Bold"/>
                <a:cs typeface="Antonio Bold"/>
                <a:sym typeface="Antonio Bold"/>
              </a:rPr>
              <a:t>THE TRIAD SCHOOL-BASED POLICING MODEL</a:t>
            </a:r>
          </a:p>
        </p:txBody>
      </p:sp>
      <p:sp>
        <p:nvSpPr>
          <p:cNvPr id="13" name="TextBox 13"/>
          <p:cNvSpPr txBox="1"/>
          <p:nvPr/>
        </p:nvSpPr>
        <p:spPr>
          <a:xfrm>
            <a:off x="9453262" y="4324877"/>
            <a:ext cx="8449763" cy="1791112"/>
          </a:xfrm>
          <a:prstGeom prst="rect">
            <a:avLst/>
          </a:prstGeom>
        </p:spPr>
        <p:txBody>
          <a:bodyPr lIns="0" tIns="0" rIns="0" bIns="0" rtlCol="0" anchor="t">
            <a:spAutoFit/>
          </a:bodyPr>
          <a:lstStyle/>
          <a:p>
            <a:pPr algn="ctr">
              <a:lnSpc>
                <a:spcPts val="4702"/>
              </a:lnSpc>
            </a:pPr>
            <a:r>
              <a:rPr lang="en-US" sz="3358" b="1" dirty="0">
                <a:solidFill>
                  <a:srgbClr val="F4F4F4"/>
                </a:solidFill>
                <a:latin typeface="Poppins Bold"/>
                <a:ea typeface="Poppins Bold"/>
                <a:cs typeface="Poppins Bold"/>
                <a:sym typeface="Poppins Bold"/>
              </a:rPr>
              <a:t>GASROE TRIAD APPROACH HAS BEEN RECOGNIZED AT LOCAL </a:t>
            </a:r>
          </a:p>
          <a:p>
            <a:pPr algn="ctr">
              <a:lnSpc>
                <a:spcPts val="4702"/>
              </a:lnSpc>
            </a:pPr>
            <a:r>
              <a:rPr lang="en-US" sz="3358" b="1" dirty="0">
                <a:solidFill>
                  <a:srgbClr val="F4F4F4"/>
                </a:solidFill>
                <a:latin typeface="Poppins Bold"/>
                <a:ea typeface="Poppins Bold"/>
                <a:cs typeface="Poppins Bold"/>
                <a:sym typeface="Poppins Bold"/>
              </a:rPr>
              <a:t>AND NATIONAL LEVELS</a:t>
            </a:r>
          </a:p>
        </p:txBody>
      </p:sp>
      <p:sp>
        <p:nvSpPr>
          <p:cNvPr id="14" name="TextBox 14"/>
          <p:cNvSpPr txBox="1"/>
          <p:nvPr/>
        </p:nvSpPr>
        <p:spPr>
          <a:xfrm>
            <a:off x="1516385" y="2071086"/>
            <a:ext cx="5878009" cy="610012"/>
          </a:xfrm>
          <a:prstGeom prst="rect">
            <a:avLst/>
          </a:prstGeom>
        </p:spPr>
        <p:txBody>
          <a:bodyPr lIns="0" tIns="0" rIns="0" bIns="0" rtlCol="0" anchor="t">
            <a:spAutoFit/>
          </a:bodyPr>
          <a:lstStyle/>
          <a:p>
            <a:pPr algn="ctr">
              <a:lnSpc>
                <a:spcPts val="4702"/>
              </a:lnSpc>
            </a:pPr>
            <a:r>
              <a:rPr lang="en-US" sz="3358" b="1">
                <a:solidFill>
                  <a:srgbClr val="F4F4F4"/>
                </a:solidFill>
                <a:latin typeface="Poppins Bold"/>
                <a:ea typeface="Poppins Bold"/>
                <a:cs typeface="Poppins Bold"/>
                <a:sym typeface="Poppins Bold"/>
              </a:rPr>
              <a:t>FOCUSES ON 2 ASPECTS </a:t>
            </a:r>
          </a:p>
        </p:txBody>
      </p:sp>
      <p:sp>
        <p:nvSpPr>
          <p:cNvPr id="15" name="TextBox 15"/>
          <p:cNvSpPr txBox="1"/>
          <p:nvPr/>
        </p:nvSpPr>
        <p:spPr>
          <a:xfrm>
            <a:off x="129395" y="2776484"/>
            <a:ext cx="8433796" cy="3211086"/>
          </a:xfrm>
          <a:prstGeom prst="rect">
            <a:avLst/>
          </a:prstGeom>
        </p:spPr>
        <p:txBody>
          <a:bodyPr lIns="0" tIns="0" rIns="0" bIns="0" rtlCol="0" anchor="t">
            <a:spAutoFit/>
          </a:bodyPr>
          <a:lstStyle/>
          <a:p>
            <a:pPr algn="ctr">
              <a:lnSpc>
                <a:spcPts val="5083"/>
              </a:lnSpc>
            </a:pPr>
            <a:r>
              <a:rPr lang="en-US" sz="3631" b="1" i="1" dirty="0">
                <a:solidFill>
                  <a:srgbClr val="F4F4F4">
                    <a:alpha val="80000"/>
                  </a:srgbClr>
                </a:solidFill>
                <a:latin typeface="Poppins Bold Italics"/>
                <a:ea typeface="Poppins Bold Italics"/>
                <a:cs typeface="Poppins Bold Italics"/>
                <a:sym typeface="Poppins Bold Italics"/>
              </a:rPr>
              <a:t>Methodology</a:t>
            </a:r>
          </a:p>
          <a:p>
            <a:pPr algn="ctr">
              <a:lnSpc>
                <a:spcPts val="5083"/>
              </a:lnSpc>
            </a:pPr>
            <a:r>
              <a:rPr lang="en-US" sz="3631" dirty="0">
                <a:solidFill>
                  <a:srgbClr val="F4F4F4">
                    <a:alpha val="80000"/>
                  </a:srgbClr>
                </a:solidFill>
                <a:latin typeface="Poppins"/>
                <a:ea typeface="Poppins"/>
                <a:cs typeface="Poppins"/>
                <a:sym typeface="Poppins"/>
              </a:rPr>
              <a:t>No LEO’s in Schools; Just SRO’s</a:t>
            </a:r>
          </a:p>
          <a:p>
            <a:pPr algn="ctr">
              <a:lnSpc>
                <a:spcPts val="5083"/>
              </a:lnSpc>
            </a:pPr>
            <a:r>
              <a:rPr lang="en-US" sz="3631" b="1" i="1" dirty="0">
                <a:solidFill>
                  <a:srgbClr val="F4F4F4">
                    <a:alpha val="80000"/>
                  </a:srgbClr>
                </a:solidFill>
                <a:latin typeface="Poppins Bold Italics"/>
                <a:ea typeface="Poppins Bold Italics"/>
                <a:cs typeface="Poppins Bold Italics"/>
                <a:sym typeface="Poppins Bold Italics"/>
              </a:rPr>
              <a:t>Mindset</a:t>
            </a:r>
          </a:p>
          <a:p>
            <a:pPr marL="0" lvl="0" indent="0" algn="ctr">
              <a:lnSpc>
                <a:spcPts val="5083"/>
              </a:lnSpc>
              <a:spcBef>
                <a:spcPct val="0"/>
              </a:spcBef>
            </a:pPr>
            <a:r>
              <a:rPr lang="en-US" sz="3631" dirty="0">
                <a:solidFill>
                  <a:srgbClr val="F4F4F4">
                    <a:alpha val="80000"/>
                  </a:srgbClr>
                </a:solidFill>
                <a:latin typeface="Poppins"/>
                <a:ea typeface="Poppins"/>
                <a:cs typeface="Poppins"/>
                <a:sym typeface="Poppins"/>
              </a:rPr>
              <a:t>Requires the SRO to view his or her role at the school differently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9AA02BA0-541F-0835-6FB2-2EA0F3815E88}"/>
              </a:ext>
            </a:extLst>
          </p:cNvPr>
          <p:cNvSpPr>
            <a:spLocks noGrp="1"/>
          </p:cNvSpPr>
          <p:nvPr>
            <p:ph type="ftr" sz="quarter" idx="11"/>
          </p:nvPr>
        </p:nvSpPr>
        <p:spPr/>
        <p:txBody>
          <a:bodyPr/>
          <a:lstStyle/>
          <a:p>
            <a:pPr defTabSz="1371600"/>
            <a:r>
              <a:rPr lang="en-US" dirty="0">
                <a:solidFill>
                  <a:prstClr val="white"/>
                </a:solidFill>
                <a:latin typeface="Grandview Display"/>
              </a:rPr>
              <a:t>The Georgia Alliance of School Resource Officers and Educators</a:t>
            </a:r>
          </a:p>
        </p:txBody>
      </p:sp>
      <p:sp>
        <p:nvSpPr>
          <p:cNvPr id="14" name="Title 1">
            <a:extLst>
              <a:ext uri="{FF2B5EF4-FFF2-40B4-BE49-F238E27FC236}">
                <a16:creationId xmlns:a16="http://schemas.microsoft.com/office/drawing/2014/main" id="{A26B5F57-6C33-213A-B597-BE5C41F6D437}"/>
              </a:ext>
            </a:extLst>
          </p:cNvPr>
          <p:cNvSpPr txBox="1">
            <a:spLocks/>
          </p:cNvSpPr>
          <p:nvPr/>
        </p:nvSpPr>
        <p:spPr>
          <a:xfrm>
            <a:off x="915149" y="396654"/>
            <a:ext cx="16336394" cy="1645920"/>
          </a:xfrm>
          <a:prstGeom prst="rect">
            <a:avLst/>
          </a:prstGeom>
        </p:spPr>
        <p:txBody>
          <a:bodyPr vert="horz" lIns="137160" tIns="68580" rIns="137160" bIns="68580" rtlCol="0" anchor="t">
            <a:norm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pPr defTabSz="1371600"/>
            <a:r>
              <a:rPr lang="en-US" sz="6000" dirty="0">
                <a:solidFill>
                  <a:prstClr val="white"/>
                </a:solidFill>
                <a:latin typeface="Grandview Display"/>
              </a:rPr>
              <a:t>The School Climate Approach</a:t>
            </a:r>
            <a:endParaRPr lang="en-US" sz="6000" dirty="0">
              <a:solidFill>
                <a:srgbClr val="1862C4"/>
              </a:solidFill>
              <a:latin typeface="Grandview Display"/>
            </a:endParaRPr>
          </a:p>
        </p:txBody>
      </p:sp>
      <p:sp>
        <p:nvSpPr>
          <p:cNvPr id="5" name="Google Shape;374;p51"/>
          <p:cNvSpPr txBox="1"/>
          <p:nvPr/>
        </p:nvSpPr>
        <p:spPr>
          <a:xfrm>
            <a:off x="1775867" y="2589714"/>
            <a:ext cx="14704896" cy="6232415"/>
          </a:xfrm>
          <a:prstGeom prst="rect">
            <a:avLst/>
          </a:prstGeom>
          <a:noFill/>
          <a:ln>
            <a:noFill/>
          </a:ln>
        </p:spPr>
        <p:txBody>
          <a:bodyPr spcFirstLastPara="1" wrap="square" lIns="137138" tIns="68550" rIns="137138" bIns="68550" anchor="t" anchorCtr="0">
            <a:spAutoFit/>
          </a:bodyPr>
          <a:lstStyle/>
          <a:p>
            <a:pPr algn="ctr" defTabSz="1371600"/>
            <a:r>
              <a:rPr lang="en-US" sz="6600" b="1" dirty="0">
                <a:solidFill>
                  <a:srgbClr val="1873EB"/>
                </a:solidFill>
                <a:latin typeface="Calibri"/>
                <a:ea typeface="Calibri"/>
                <a:cs typeface="Calibri"/>
                <a:sym typeface="Calibri"/>
              </a:rPr>
              <a:t>Implementing a learning environment that addresses both physical safety measures and behavioral health services wherein students , faculty, and staff feel physically secure and emotionally supported.</a:t>
            </a:r>
            <a:endParaRPr sz="6600" dirty="0">
              <a:solidFill>
                <a:srgbClr val="1873EB"/>
              </a:solidFill>
              <a:latin typeface="Calibri"/>
              <a:ea typeface="Calibri"/>
              <a:cs typeface="Calibri"/>
              <a:sym typeface="Calibri"/>
            </a:endParaRPr>
          </a:p>
        </p:txBody>
      </p:sp>
    </p:spTree>
    <p:extLst>
      <p:ext uri="{BB962C8B-B14F-4D97-AF65-F5344CB8AC3E}">
        <p14:creationId xmlns:p14="http://schemas.microsoft.com/office/powerpoint/2010/main" val="810430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DAEE7-E339-33A2-F4B6-07793598280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2B6E8E0-6A97-9862-CECB-107DBE356F8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a:extLst>
              <a:ext uri="{FF2B5EF4-FFF2-40B4-BE49-F238E27FC236}">
                <a16:creationId xmlns:a16="http://schemas.microsoft.com/office/drawing/2014/main" id="{EFA2765A-B907-7AC3-0F2F-B3A7E9C3C297}"/>
              </a:ext>
            </a:extLst>
          </p:cNvPr>
          <p:cNvGrpSpPr/>
          <p:nvPr/>
        </p:nvGrpSpPr>
        <p:grpSpPr>
          <a:xfrm>
            <a:off x="0" y="-137260"/>
            <a:ext cx="17586762" cy="10561520"/>
            <a:chOff x="0" y="0"/>
            <a:chExt cx="4631904" cy="2781635"/>
          </a:xfrm>
        </p:grpSpPr>
        <p:sp>
          <p:nvSpPr>
            <p:cNvPr id="4" name="Freeform 4">
              <a:extLst>
                <a:ext uri="{FF2B5EF4-FFF2-40B4-BE49-F238E27FC236}">
                  <a16:creationId xmlns:a16="http://schemas.microsoft.com/office/drawing/2014/main" id="{81B61873-85C5-C5D6-D3EC-5A419C46479E}"/>
                </a:ext>
              </a:extLst>
            </p:cNvPr>
            <p:cNvSpPr/>
            <p:nvPr/>
          </p:nvSpPr>
          <p:spPr>
            <a:xfrm>
              <a:off x="0" y="0"/>
              <a:ext cx="4631904" cy="2781635"/>
            </a:xfrm>
            <a:custGeom>
              <a:avLst/>
              <a:gdLst/>
              <a:ahLst/>
              <a:cxnLst/>
              <a:rect l="l" t="t" r="r" b="b"/>
              <a:pathLst>
                <a:path w="4631904" h="2781635">
                  <a:moveTo>
                    <a:pt x="0" y="0"/>
                  </a:moveTo>
                  <a:lnTo>
                    <a:pt x="4631904" y="0"/>
                  </a:lnTo>
                  <a:lnTo>
                    <a:pt x="4631904" y="2781635"/>
                  </a:lnTo>
                  <a:lnTo>
                    <a:pt x="0" y="2781635"/>
                  </a:lnTo>
                  <a:close/>
                </a:path>
              </a:pathLst>
            </a:custGeom>
            <a:solidFill>
              <a:srgbClr val="F4F4F4"/>
            </a:solidFill>
          </p:spPr>
          <p:txBody>
            <a:bodyPr/>
            <a:lstStyle/>
            <a:p>
              <a:endParaRPr lang="en-US"/>
            </a:p>
          </p:txBody>
        </p:sp>
        <p:sp>
          <p:nvSpPr>
            <p:cNvPr id="5" name="TextBox 5">
              <a:extLst>
                <a:ext uri="{FF2B5EF4-FFF2-40B4-BE49-F238E27FC236}">
                  <a16:creationId xmlns:a16="http://schemas.microsoft.com/office/drawing/2014/main" id="{14302C1B-38CC-321F-8BA8-91F2DC16465A}"/>
                </a:ext>
              </a:extLst>
            </p:cNvPr>
            <p:cNvSpPr txBox="1"/>
            <p:nvPr/>
          </p:nvSpPr>
          <p:spPr>
            <a:xfrm>
              <a:off x="0" y="-66675"/>
              <a:ext cx="4631904" cy="2848310"/>
            </a:xfrm>
            <a:prstGeom prst="rect">
              <a:avLst/>
            </a:prstGeom>
          </p:spPr>
          <p:txBody>
            <a:bodyPr lIns="50800" tIns="50800" rIns="50800" bIns="50800" rtlCol="0" anchor="ctr"/>
            <a:lstStyle/>
            <a:p>
              <a:pPr algn="ctr">
                <a:lnSpc>
                  <a:spcPts val="3129"/>
                </a:lnSpc>
              </a:pPr>
              <a:endParaRPr/>
            </a:p>
          </p:txBody>
        </p:sp>
      </p:grpSp>
      <p:grpSp>
        <p:nvGrpSpPr>
          <p:cNvPr id="6" name="Group 6">
            <a:extLst>
              <a:ext uri="{FF2B5EF4-FFF2-40B4-BE49-F238E27FC236}">
                <a16:creationId xmlns:a16="http://schemas.microsoft.com/office/drawing/2014/main" id="{5587517A-B782-5B83-BDC0-D8D3920171C8}"/>
              </a:ext>
            </a:extLst>
          </p:cNvPr>
          <p:cNvGrpSpPr/>
          <p:nvPr/>
        </p:nvGrpSpPr>
        <p:grpSpPr>
          <a:xfrm>
            <a:off x="1383451" y="8465171"/>
            <a:ext cx="8602082" cy="793129"/>
            <a:chOff x="0" y="0"/>
            <a:chExt cx="2265569" cy="208890"/>
          </a:xfrm>
        </p:grpSpPr>
        <p:sp>
          <p:nvSpPr>
            <p:cNvPr id="7" name="Freeform 7">
              <a:extLst>
                <a:ext uri="{FF2B5EF4-FFF2-40B4-BE49-F238E27FC236}">
                  <a16:creationId xmlns:a16="http://schemas.microsoft.com/office/drawing/2014/main" id="{09466A0E-1268-1415-01AD-961E5DE79BBF}"/>
                </a:ext>
              </a:extLst>
            </p:cNvPr>
            <p:cNvSpPr/>
            <p:nvPr/>
          </p:nvSpPr>
          <p:spPr>
            <a:xfrm>
              <a:off x="0" y="0"/>
              <a:ext cx="2265569" cy="208890"/>
            </a:xfrm>
            <a:custGeom>
              <a:avLst/>
              <a:gdLst/>
              <a:ahLst/>
              <a:cxnLst/>
              <a:rect l="l" t="t" r="r" b="b"/>
              <a:pathLst>
                <a:path w="2265569" h="208890">
                  <a:moveTo>
                    <a:pt x="90001" y="0"/>
                  </a:moveTo>
                  <a:lnTo>
                    <a:pt x="2175569" y="0"/>
                  </a:lnTo>
                  <a:cubicBezTo>
                    <a:pt x="2225274" y="0"/>
                    <a:pt x="2265569" y="40295"/>
                    <a:pt x="2265569" y="90001"/>
                  </a:cubicBezTo>
                  <a:lnTo>
                    <a:pt x="2265569" y="118889"/>
                  </a:lnTo>
                  <a:cubicBezTo>
                    <a:pt x="2265569" y="168595"/>
                    <a:pt x="2225274" y="208890"/>
                    <a:pt x="2175569" y="208890"/>
                  </a:cubicBezTo>
                  <a:lnTo>
                    <a:pt x="90001" y="208890"/>
                  </a:lnTo>
                  <a:cubicBezTo>
                    <a:pt x="40295" y="208890"/>
                    <a:pt x="0" y="168595"/>
                    <a:pt x="0" y="118889"/>
                  </a:cubicBezTo>
                  <a:lnTo>
                    <a:pt x="0" y="90001"/>
                  </a:lnTo>
                  <a:cubicBezTo>
                    <a:pt x="0" y="40295"/>
                    <a:pt x="40295" y="0"/>
                    <a:pt x="90001" y="0"/>
                  </a:cubicBezTo>
                  <a:close/>
                </a:path>
              </a:pathLst>
            </a:custGeom>
            <a:solidFill>
              <a:srgbClr val="FD0F0F"/>
            </a:solidFill>
          </p:spPr>
          <p:txBody>
            <a:bodyPr/>
            <a:lstStyle/>
            <a:p>
              <a:endParaRPr lang="en-US"/>
            </a:p>
          </p:txBody>
        </p:sp>
        <p:sp>
          <p:nvSpPr>
            <p:cNvPr id="8" name="TextBox 8">
              <a:extLst>
                <a:ext uri="{FF2B5EF4-FFF2-40B4-BE49-F238E27FC236}">
                  <a16:creationId xmlns:a16="http://schemas.microsoft.com/office/drawing/2014/main" id="{7DEBE2DC-13E8-61AA-6D26-83FA113ABF77}"/>
                </a:ext>
              </a:extLst>
            </p:cNvPr>
            <p:cNvSpPr txBox="1"/>
            <p:nvPr/>
          </p:nvSpPr>
          <p:spPr>
            <a:xfrm>
              <a:off x="0" y="-38100"/>
              <a:ext cx="2265569" cy="24699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a:extLst>
              <a:ext uri="{FF2B5EF4-FFF2-40B4-BE49-F238E27FC236}">
                <a16:creationId xmlns:a16="http://schemas.microsoft.com/office/drawing/2014/main" id="{F8FD76F3-3ED6-1D1A-A431-B02AC7A037E7}"/>
              </a:ext>
            </a:extLst>
          </p:cNvPr>
          <p:cNvGrpSpPr/>
          <p:nvPr/>
        </p:nvGrpSpPr>
        <p:grpSpPr>
          <a:xfrm>
            <a:off x="10585300" y="6667500"/>
            <a:ext cx="9141571" cy="9476197"/>
            <a:chOff x="0" y="0"/>
            <a:chExt cx="812800" cy="812800"/>
          </a:xfrm>
        </p:grpSpPr>
        <p:sp>
          <p:nvSpPr>
            <p:cNvPr id="10" name="Freeform 10">
              <a:extLst>
                <a:ext uri="{FF2B5EF4-FFF2-40B4-BE49-F238E27FC236}">
                  <a16:creationId xmlns:a16="http://schemas.microsoft.com/office/drawing/2014/main" id="{F7680350-C869-EB76-9617-9BFE8C704A7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1DEB"/>
            </a:solidFill>
          </p:spPr>
          <p:txBody>
            <a:bodyPr/>
            <a:lstStyle/>
            <a:p>
              <a:endParaRPr lang="en-US"/>
            </a:p>
          </p:txBody>
        </p:sp>
        <p:sp>
          <p:nvSpPr>
            <p:cNvPr id="11" name="TextBox 11">
              <a:extLst>
                <a:ext uri="{FF2B5EF4-FFF2-40B4-BE49-F238E27FC236}">
                  <a16:creationId xmlns:a16="http://schemas.microsoft.com/office/drawing/2014/main" id="{4A0AA4C1-2D4B-064B-1B40-33A9EED2783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a:extLst>
              <a:ext uri="{FF2B5EF4-FFF2-40B4-BE49-F238E27FC236}">
                <a16:creationId xmlns:a16="http://schemas.microsoft.com/office/drawing/2014/main" id="{C1A2A6A2-F382-72F1-ED74-745EFC78B3F6}"/>
              </a:ext>
            </a:extLst>
          </p:cNvPr>
          <p:cNvGrpSpPr/>
          <p:nvPr/>
        </p:nvGrpSpPr>
        <p:grpSpPr>
          <a:xfrm>
            <a:off x="16904884" y="-663522"/>
            <a:ext cx="1996281" cy="1996281"/>
            <a:chOff x="0" y="0"/>
            <a:chExt cx="812800" cy="812800"/>
          </a:xfrm>
        </p:grpSpPr>
        <p:sp>
          <p:nvSpPr>
            <p:cNvPr id="13" name="Freeform 13">
              <a:extLst>
                <a:ext uri="{FF2B5EF4-FFF2-40B4-BE49-F238E27FC236}">
                  <a16:creationId xmlns:a16="http://schemas.microsoft.com/office/drawing/2014/main" id="{D169023A-6544-90EA-0C55-CA536405650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BB8B8"/>
            </a:solidFill>
          </p:spPr>
          <p:txBody>
            <a:bodyPr/>
            <a:lstStyle/>
            <a:p>
              <a:endParaRPr lang="en-US"/>
            </a:p>
          </p:txBody>
        </p:sp>
        <p:sp>
          <p:nvSpPr>
            <p:cNvPr id="14" name="TextBox 14">
              <a:extLst>
                <a:ext uri="{FF2B5EF4-FFF2-40B4-BE49-F238E27FC236}">
                  <a16:creationId xmlns:a16="http://schemas.microsoft.com/office/drawing/2014/main" id="{1F72A440-50AC-D574-8DDE-95DA025DD58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a:extLst>
              <a:ext uri="{FF2B5EF4-FFF2-40B4-BE49-F238E27FC236}">
                <a16:creationId xmlns:a16="http://schemas.microsoft.com/office/drawing/2014/main" id="{737B9BB3-7EDF-5B6D-E386-ED63E1B51484}"/>
              </a:ext>
            </a:extLst>
          </p:cNvPr>
          <p:cNvGrpSpPr/>
          <p:nvPr/>
        </p:nvGrpSpPr>
        <p:grpSpPr>
          <a:xfrm>
            <a:off x="16857398" y="1160036"/>
            <a:ext cx="401902" cy="89809"/>
            <a:chOff x="0" y="0"/>
            <a:chExt cx="183159" cy="40929"/>
          </a:xfrm>
        </p:grpSpPr>
        <p:sp>
          <p:nvSpPr>
            <p:cNvPr id="16" name="Freeform 16">
              <a:extLst>
                <a:ext uri="{FF2B5EF4-FFF2-40B4-BE49-F238E27FC236}">
                  <a16:creationId xmlns:a16="http://schemas.microsoft.com/office/drawing/2014/main" id="{0B7C4280-5C0F-D8BB-8831-DCF21098820B}"/>
                </a:ext>
              </a:extLst>
            </p:cNvPr>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D0F0F"/>
            </a:solidFill>
          </p:spPr>
          <p:txBody>
            <a:bodyPr/>
            <a:lstStyle/>
            <a:p>
              <a:endParaRPr lang="en-US"/>
            </a:p>
          </p:txBody>
        </p:sp>
        <p:sp>
          <p:nvSpPr>
            <p:cNvPr id="17" name="TextBox 17">
              <a:extLst>
                <a:ext uri="{FF2B5EF4-FFF2-40B4-BE49-F238E27FC236}">
                  <a16:creationId xmlns:a16="http://schemas.microsoft.com/office/drawing/2014/main" id="{6D36C8C7-6426-85A2-D4B5-83E5C4DACCF1}"/>
                </a:ext>
              </a:extLst>
            </p:cNvPr>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18" name="Group 18">
            <a:extLst>
              <a:ext uri="{FF2B5EF4-FFF2-40B4-BE49-F238E27FC236}">
                <a16:creationId xmlns:a16="http://schemas.microsoft.com/office/drawing/2014/main" id="{C5F8BC95-0565-2DAC-7B00-3DCA9A74FD69}"/>
              </a:ext>
            </a:extLst>
          </p:cNvPr>
          <p:cNvGrpSpPr/>
          <p:nvPr/>
        </p:nvGrpSpPr>
        <p:grpSpPr>
          <a:xfrm>
            <a:off x="16857398" y="1301381"/>
            <a:ext cx="401902" cy="89809"/>
            <a:chOff x="0" y="0"/>
            <a:chExt cx="183159" cy="40929"/>
          </a:xfrm>
        </p:grpSpPr>
        <p:sp>
          <p:nvSpPr>
            <p:cNvPr id="19" name="Freeform 19">
              <a:extLst>
                <a:ext uri="{FF2B5EF4-FFF2-40B4-BE49-F238E27FC236}">
                  <a16:creationId xmlns:a16="http://schemas.microsoft.com/office/drawing/2014/main" id="{46A6DE19-C0FA-92F5-A30D-30A67CEA4D64}"/>
                </a:ext>
              </a:extLst>
            </p:cNvPr>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D0F0F"/>
            </a:solidFill>
          </p:spPr>
          <p:txBody>
            <a:bodyPr/>
            <a:lstStyle/>
            <a:p>
              <a:endParaRPr lang="en-US"/>
            </a:p>
          </p:txBody>
        </p:sp>
        <p:sp>
          <p:nvSpPr>
            <p:cNvPr id="20" name="TextBox 20">
              <a:extLst>
                <a:ext uri="{FF2B5EF4-FFF2-40B4-BE49-F238E27FC236}">
                  <a16:creationId xmlns:a16="http://schemas.microsoft.com/office/drawing/2014/main" id="{15F93F30-C82F-200D-1AFA-5EDF0141695F}"/>
                </a:ext>
              </a:extLst>
            </p:cNvPr>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21" name="Group 21">
            <a:extLst>
              <a:ext uri="{FF2B5EF4-FFF2-40B4-BE49-F238E27FC236}">
                <a16:creationId xmlns:a16="http://schemas.microsoft.com/office/drawing/2014/main" id="{979C2FAF-C0D8-5E42-398A-C2DCA70D9F72}"/>
              </a:ext>
            </a:extLst>
          </p:cNvPr>
          <p:cNvGrpSpPr/>
          <p:nvPr/>
        </p:nvGrpSpPr>
        <p:grpSpPr>
          <a:xfrm>
            <a:off x="16857398" y="1440732"/>
            <a:ext cx="401902" cy="89809"/>
            <a:chOff x="0" y="0"/>
            <a:chExt cx="183159" cy="40929"/>
          </a:xfrm>
        </p:grpSpPr>
        <p:sp>
          <p:nvSpPr>
            <p:cNvPr id="22" name="Freeform 22">
              <a:extLst>
                <a:ext uri="{FF2B5EF4-FFF2-40B4-BE49-F238E27FC236}">
                  <a16:creationId xmlns:a16="http://schemas.microsoft.com/office/drawing/2014/main" id="{EA14DC62-1921-2399-5F4A-306D37F5C2C2}"/>
                </a:ext>
              </a:extLst>
            </p:cNvPr>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D0F0F"/>
            </a:solidFill>
          </p:spPr>
          <p:txBody>
            <a:bodyPr/>
            <a:lstStyle/>
            <a:p>
              <a:endParaRPr lang="en-US"/>
            </a:p>
          </p:txBody>
        </p:sp>
        <p:sp>
          <p:nvSpPr>
            <p:cNvPr id="23" name="TextBox 23">
              <a:extLst>
                <a:ext uri="{FF2B5EF4-FFF2-40B4-BE49-F238E27FC236}">
                  <a16:creationId xmlns:a16="http://schemas.microsoft.com/office/drawing/2014/main" id="{59A04EBA-8344-4BB8-FEFC-87CA8A2A92A4}"/>
                </a:ext>
              </a:extLst>
            </p:cNvPr>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sp>
        <p:nvSpPr>
          <p:cNvPr id="25" name="TextBox 25">
            <a:extLst>
              <a:ext uri="{FF2B5EF4-FFF2-40B4-BE49-F238E27FC236}">
                <a16:creationId xmlns:a16="http://schemas.microsoft.com/office/drawing/2014/main" id="{2B33B731-CF7C-BC17-69EC-1B34C3280DFC}"/>
              </a:ext>
            </a:extLst>
          </p:cNvPr>
          <p:cNvSpPr txBox="1"/>
          <p:nvPr/>
        </p:nvSpPr>
        <p:spPr>
          <a:xfrm>
            <a:off x="1150055" y="3826889"/>
            <a:ext cx="11998261" cy="891911"/>
          </a:xfrm>
          <a:prstGeom prst="rect">
            <a:avLst/>
          </a:prstGeom>
        </p:spPr>
        <p:txBody>
          <a:bodyPr lIns="0" tIns="0" rIns="0" bIns="0" rtlCol="0" anchor="t">
            <a:spAutoFit/>
          </a:bodyPr>
          <a:lstStyle/>
          <a:p>
            <a:pPr algn="l">
              <a:lnSpc>
                <a:spcPts val="7571"/>
              </a:lnSpc>
            </a:pPr>
            <a:r>
              <a:rPr lang="en-US" sz="4000" b="1" dirty="0">
                <a:solidFill>
                  <a:srgbClr val="1A1919"/>
                </a:solidFill>
                <a:latin typeface="Antonio Bold"/>
                <a:ea typeface="Antonio Bold"/>
                <a:cs typeface="Antonio Bold"/>
                <a:sym typeface="Antonio Bold"/>
              </a:rPr>
              <a:t>Best Practices in Keeping your Schools Safe </a:t>
            </a:r>
          </a:p>
        </p:txBody>
      </p:sp>
      <p:sp>
        <p:nvSpPr>
          <p:cNvPr id="26" name="TextBox 26">
            <a:extLst>
              <a:ext uri="{FF2B5EF4-FFF2-40B4-BE49-F238E27FC236}">
                <a16:creationId xmlns:a16="http://schemas.microsoft.com/office/drawing/2014/main" id="{B11D6DBE-1D21-8A76-676C-E8D75C72F134}"/>
              </a:ext>
            </a:extLst>
          </p:cNvPr>
          <p:cNvSpPr txBox="1"/>
          <p:nvPr/>
        </p:nvSpPr>
        <p:spPr>
          <a:xfrm>
            <a:off x="1083567" y="3000381"/>
            <a:ext cx="9201849" cy="826508"/>
          </a:xfrm>
          <a:prstGeom prst="rect">
            <a:avLst/>
          </a:prstGeom>
        </p:spPr>
        <p:txBody>
          <a:bodyPr wrap="square" lIns="0" tIns="0" rIns="0" bIns="0" rtlCol="0" anchor="t">
            <a:spAutoFit/>
          </a:bodyPr>
          <a:lstStyle/>
          <a:p>
            <a:pPr algn="l">
              <a:lnSpc>
                <a:spcPts val="7096"/>
              </a:lnSpc>
            </a:pPr>
            <a:r>
              <a:rPr lang="en-US" sz="4000" b="1" dirty="0">
                <a:solidFill>
                  <a:srgbClr val="1A1919"/>
                </a:solidFill>
                <a:latin typeface="Poppins Bold"/>
                <a:ea typeface="Poppins Bold"/>
                <a:cs typeface="Poppins Bold"/>
                <a:sym typeface="Poppins Bold"/>
              </a:rPr>
              <a:t>The GASROE School Safety Toolkit </a:t>
            </a:r>
          </a:p>
        </p:txBody>
      </p:sp>
      <p:sp>
        <p:nvSpPr>
          <p:cNvPr id="27" name="TextBox 27">
            <a:extLst>
              <a:ext uri="{FF2B5EF4-FFF2-40B4-BE49-F238E27FC236}">
                <a16:creationId xmlns:a16="http://schemas.microsoft.com/office/drawing/2014/main" id="{75C45DFB-9240-CEAB-ADD7-B9DAF68AC384}"/>
              </a:ext>
            </a:extLst>
          </p:cNvPr>
          <p:cNvSpPr txBox="1"/>
          <p:nvPr/>
        </p:nvSpPr>
        <p:spPr>
          <a:xfrm>
            <a:off x="1383451" y="8561928"/>
            <a:ext cx="8690812" cy="486672"/>
          </a:xfrm>
          <a:prstGeom prst="rect">
            <a:avLst/>
          </a:prstGeom>
        </p:spPr>
        <p:txBody>
          <a:bodyPr lIns="0" tIns="0" rIns="0" bIns="0" rtlCol="0" anchor="t">
            <a:spAutoFit/>
          </a:bodyPr>
          <a:lstStyle/>
          <a:p>
            <a:pPr algn="ctr">
              <a:lnSpc>
                <a:spcPts val="3974"/>
              </a:lnSpc>
            </a:pPr>
            <a:r>
              <a:rPr lang="en-US" sz="2839" b="1" dirty="0">
                <a:solidFill>
                  <a:srgbClr val="1A1919"/>
                </a:solidFill>
                <a:latin typeface="Poppins Bold"/>
                <a:ea typeface="Poppins Bold"/>
                <a:cs typeface="Poppins Bold"/>
                <a:sym typeface="Poppins Bold"/>
              </a:rPr>
              <a:t>WWW.GASROE.ORG</a:t>
            </a:r>
          </a:p>
        </p:txBody>
      </p:sp>
      <p:pic>
        <p:nvPicPr>
          <p:cNvPr id="29" name="Picture 28" descr="A group of cell phones&#10;&#10;AI-generated content may be incorrect.">
            <a:extLst>
              <a:ext uri="{FF2B5EF4-FFF2-40B4-BE49-F238E27FC236}">
                <a16:creationId xmlns:a16="http://schemas.microsoft.com/office/drawing/2014/main" id="{9D63A81F-7667-8703-13E5-8BB132821A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27471" y="8023605"/>
            <a:ext cx="4985361" cy="2182573"/>
          </a:xfrm>
          <a:prstGeom prst="rect">
            <a:avLst/>
          </a:prstGeom>
        </p:spPr>
      </p:pic>
      <p:pic>
        <p:nvPicPr>
          <p:cNvPr id="28" name="Picture 27" descr="A logo with a house and text&#10;&#10;AI-generated content may be incorrect.">
            <a:extLst>
              <a:ext uri="{FF2B5EF4-FFF2-40B4-BE49-F238E27FC236}">
                <a16:creationId xmlns:a16="http://schemas.microsoft.com/office/drawing/2014/main" id="{F19E92F5-7087-0200-BDBC-45B6D4B8B9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8108" y="-691856"/>
            <a:ext cx="8173500" cy="8173500"/>
          </a:xfrm>
          <a:prstGeom prst="rect">
            <a:avLst/>
          </a:prstGeom>
        </p:spPr>
      </p:pic>
    </p:spTree>
    <p:extLst>
      <p:ext uri="{BB962C8B-B14F-4D97-AF65-F5344CB8AC3E}">
        <p14:creationId xmlns:p14="http://schemas.microsoft.com/office/powerpoint/2010/main" val="3958010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6904884" y="-663522"/>
            <a:ext cx="1996281" cy="1996281"/>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0F0F"/>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857398" y="1160036"/>
            <a:ext cx="401902" cy="89809"/>
            <a:chOff x="0" y="0"/>
            <a:chExt cx="183159" cy="40929"/>
          </a:xfrm>
        </p:grpSpPr>
        <p:sp>
          <p:nvSpPr>
            <p:cNvPr id="7" name="Freeform 7"/>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8" name="TextBox 8"/>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9" name="Group 9"/>
          <p:cNvGrpSpPr/>
          <p:nvPr/>
        </p:nvGrpSpPr>
        <p:grpSpPr>
          <a:xfrm>
            <a:off x="16857398" y="1301381"/>
            <a:ext cx="401902" cy="89809"/>
            <a:chOff x="0" y="0"/>
            <a:chExt cx="183159" cy="40929"/>
          </a:xfrm>
        </p:grpSpPr>
        <p:sp>
          <p:nvSpPr>
            <p:cNvPr id="10" name="Freeform 10"/>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11" name="TextBox 11"/>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12" name="Group 12"/>
          <p:cNvGrpSpPr/>
          <p:nvPr/>
        </p:nvGrpSpPr>
        <p:grpSpPr>
          <a:xfrm>
            <a:off x="16857398" y="1440732"/>
            <a:ext cx="401902" cy="89809"/>
            <a:chOff x="0" y="0"/>
            <a:chExt cx="183159" cy="40929"/>
          </a:xfrm>
        </p:grpSpPr>
        <p:sp>
          <p:nvSpPr>
            <p:cNvPr id="13" name="Freeform 13"/>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14" name="TextBox 14"/>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sp>
        <p:nvSpPr>
          <p:cNvPr id="15" name="AutoShape 15"/>
          <p:cNvSpPr/>
          <p:nvPr/>
        </p:nvSpPr>
        <p:spPr>
          <a:xfrm flipV="1">
            <a:off x="9163050" y="4041216"/>
            <a:ext cx="0" cy="5032725"/>
          </a:xfrm>
          <a:prstGeom prst="line">
            <a:avLst/>
          </a:prstGeom>
          <a:ln w="38100" cap="flat">
            <a:solidFill>
              <a:srgbClr val="F4F4F4"/>
            </a:solidFill>
            <a:prstDash val="solid"/>
            <a:headEnd type="none" w="sm" len="sm"/>
            <a:tailEnd type="none" w="sm" len="sm"/>
          </a:ln>
        </p:spPr>
        <p:txBody>
          <a:bodyPr/>
          <a:lstStyle/>
          <a:p>
            <a:endParaRPr lang="en-US"/>
          </a:p>
        </p:txBody>
      </p:sp>
      <p:sp>
        <p:nvSpPr>
          <p:cNvPr id="16" name="Freeform 16"/>
          <p:cNvSpPr/>
          <p:nvPr/>
        </p:nvSpPr>
        <p:spPr>
          <a:xfrm>
            <a:off x="12522878" y="523216"/>
            <a:ext cx="3313899" cy="2957655"/>
          </a:xfrm>
          <a:custGeom>
            <a:avLst/>
            <a:gdLst/>
            <a:ahLst/>
            <a:cxnLst/>
            <a:rect l="l" t="t" r="r" b="b"/>
            <a:pathLst>
              <a:path w="3313899" h="2957655">
                <a:moveTo>
                  <a:pt x="0" y="0"/>
                </a:moveTo>
                <a:lnTo>
                  <a:pt x="3313899" y="0"/>
                </a:lnTo>
                <a:lnTo>
                  <a:pt x="3313899" y="2957655"/>
                </a:lnTo>
                <a:lnTo>
                  <a:pt x="0" y="29576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12973330" y="1530541"/>
            <a:ext cx="2412995" cy="2192949"/>
          </a:xfrm>
          <a:custGeom>
            <a:avLst/>
            <a:gdLst/>
            <a:ahLst/>
            <a:cxnLst/>
            <a:rect l="l" t="t" r="r" b="b"/>
            <a:pathLst>
              <a:path w="2412995" h="2192949">
                <a:moveTo>
                  <a:pt x="0" y="0"/>
                </a:moveTo>
                <a:lnTo>
                  <a:pt x="2412995" y="0"/>
                </a:lnTo>
                <a:lnTo>
                  <a:pt x="2412995" y="2192949"/>
                </a:lnTo>
                <a:lnTo>
                  <a:pt x="0" y="2192949"/>
                </a:lnTo>
                <a:lnTo>
                  <a:pt x="0" y="0"/>
                </a:lnTo>
                <a:close/>
              </a:path>
            </a:pathLst>
          </a:custGeom>
          <a:blipFill>
            <a:blip r:embed="rId5"/>
            <a:stretch>
              <a:fillRect t="-5017" b="-5017"/>
            </a:stretch>
          </a:blipFill>
        </p:spPr>
        <p:txBody>
          <a:bodyPr/>
          <a:lstStyle/>
          <a:p>
            <a:endParaRPr lang="en-US"/>
          </a:p>
        </p:txBody>
      </p:sp>
      <p:grpSp>
        <p:nvGrpSpPr>
          <p:cNvPr id="18" name="Group 18"/>
          <p:cNvGrpSpPr/>
          <p:nvPr/>
        </p:nvGrpSpPr>
        <p:grpSpPr>
          <a:xfrm>
            <a:off x="6674399" y="7055601"/>
            <a:ext cx="2323442" cy="2305706"/>
            <a:chOff x="0" y="0"/>
            <a:chExt cx="611935" cy="607264"/>
          </a:xfrm>
        </p:grpSpPr>
        <p:sp>
          <p:nvSpPr>
            <p:cNvPr id="19" name="Freeform 19"/>
            <p:cNvSpPr/>
            <p:nvPr/>
          </p:nvSpPr>
          <p:spPr>
            <a:xfrm>
              <a:off x="0" y="0"/>
              <a:ext cx="611935" cy="607264"/>
            </a:xfrm>
            <a:custGeom>
              <a:avLst/>
              <a:gdLst/>
              <a:ahLst/>
              <a:cxnLst/>
              <a:rect l="l" t="t" r="r" b="b"/>
              <a:pathLst>
                <a:path w="611935" h="607264">
                  <a:moveTo>
                    <a:pt x="169937" y="0"/>
                  </a:moveTo>
                  <a:lnTo>
                    <a:pt x="441999" y="0"/>
                  </a:lnTo>
                  <a:cubicBezTo>
                    <a:pt x="535852" y="0"/>
                    <a:pt x="611935" y="76083"/>
                    <a:pt x="611935" y="169937"/>
                  </a:cubicBezTo>
                  <a:lnTo>
                    <a:pt x="611935" y="437327"/>
                  </a:lnTo>
                  <a:cubicBezTo>
                    <a:pt x="611935" y="482397"/>
                    <a:pt x="594031" y="525621"/>
                    <a:pt x="562162" y="557491"/>
                  </a:cubicBezTo>
                  <a:cubicBezTo>
                    <a:pt x="530293" y="589360"/>
                    <a:pt x="487069" y="607264"/>
                    <a:pt x="441999" y="607264"/>
                  </a:cubicBezTo>
                  <a:lnTo>
                    <a:pt x="169937" y="607264"/>
                  </a:lnTo>
                  <a:cubicBezTo>
                    <a:pt x="76083" y="607264"/>
                    <a:pt x="0" y="531181"/>
                    <a:pt x="0" y="437327"/>
                  </a:cubicBezTo>
                  <a:lnTo>
                    <a:pt x="0" y="169937"/>
                  </a:lnTo>
                  <a:cubicBezTo>
                    <a:pt x="0" y="76083"/>
                    <a:pt x="76083" y="0"/>
                    <a:pt x="169937" y="0"/>
                  </a:cubicBezTo>
                  <a:close/>
                </a:path>
              </a:pathLst>
            </a:custGeom>
            <a:solidFill>
              <a:srgbClr val="F4F4F4"/>
            </a:solidFill>
          </p:spPr>
          <p:txBody>
            <a:bodyPr/>
            <a:lstStyle/>
            <a:p>
              <a:endParaRPr lang="en-US"/>
            </a:p>
          </p:txBody>
        </p:sp>
        <p:sp>
          <p:nvSpPr>
            <p:cNvPr id="20" name="TextBox 20"/>
            <p:cNvSpPr txBox="1"/>
            <p:nvPr/>
          </p:nvSpPr>
          <p:spPr>
            <a:xfrm>
              <a:off x="0" y="-66675"/>
              <a:ext cx="611935" cy="673939"/>
            </a:xfrm>
            <a:prstGeom prst="rect">
              <a:avLst/>
            </a:prstGeom>
          </p:spPr>
          <p:txBody>
            <a:bodyPr lIns="50800" tIns="50800" rIns="50800" bIns="50800" rtlCol="0" anchor="ctr"/>
            <a:lstStyle/>
            <a:p>
              <a:pPr algn="ctr">
                <a:lnSpc>
                  <a:spcPts val="3129"/>
                </a:lnSpc>
              </a:pPr>
              <a:endParaRPr/>
            </a:p>
          </p:txBody>
        </p:sp>
      </p:grpSp>
      <p:sp>
        <p:nvSpPr>
          <p:cNvPr id="21" name="Freeform 21"/>
          <p:cNvSpPr/>
          <p:nvPr/>
        </p:nvSpPr>
        <p:spPr>
          <a:xfrm>
            <a:off x="6825558" y="7322910"/>
            <a:ext cx="2021123" cy="1771087"/>
          </a:xfrm>
          <a:custGeom>
            <a:avLst/>
            <a:gdLst/>
            <a:ahLst/>
            <a:cxnLst/>
            <a:rect l="l" t="t" r="r" b="b"/>
            <a:pathLst>
              <a:path w="2021123" h="1771087">
                <a:moveTo>
                  <a:pt x="0" y="0"/>
                </a:moveTo>
                <a:lnTo>
                  <a:pt x="2021124" y="0"/>
                </a:lnTo>
                <a:lnTo>
                  <a:pt x="2021124" y="1771087"/>
                </a:lnTo>
                <a:lnTo>
                  <a:pt x="0" y="1771087"/>
                </a:lnTo>
                <a:lnTo>
                  <a:pt x="0" y="0"/>
                </a:lnTo>
                <a:close/>
              </a:path>
            </a:pathLst>
          </a:custGeom>
          <a:blipFill>
            <a:blip r:embed="rId6"/>
            <a:stretch>
              <a:fillRect/>
            </a:stretch>
          </a:blipFill>
        </p:spPr>
        <p:txBody>
          <a:bodyPr/>
          <a:lstStyle/>
          <a:p>
            <a:endParaRPr lang="en-US"/>
          </a:p>
        </p:txBody>
      </p:sp>
      <p:sp>
        <p:nvSpPr>
          <p:cNvPr id="22" name="Freeform 22"/>
          <p:cNvSpPr/>
          <p:nvPr/>
        </p:nvSpPr>
        <p:spPr>
          <a:xfrm>
            <a:off x="0" y="0"/>
            <a:ext cx="1227140" cy="1026196"/>
          </a:xfrm>
          <a:custGeom>
            <a:avLst/>
            <a:gdLst/>
            <a:ahLst/>
            <a:cxnLst/>
            <a:rect l="l" t="t" r="r" b="b"/>
            <a:pathLst>
              <a:path w="1227140" h="1026196">
                <a:moveTo>
                  <a:pt x="0" y="0"/>
                </a:moveTo>
                <a:lnTo>
                  <a:pt x="1227140" y="0"/>
                </a:lnTo>
                <a:lnTo>
                  <a:pt x="1227140" y="1026196"/>
                </a:lnTo>
                <a:lnTo>
                  <a:pt x="0" y="1026196"/>
                </a:lnTo>
                <a:lnTo>
                  <a:pt x="0" y="0"/>
                </a:lnTo>
                <a:close/>
              </a:path>
            </a:pathLst>
          </a:custGeom>
          <a:blipFill>
            <a:blip r:embed="rId7"/>
            <a:stretch>
              <a:fillRect/>
            </a:stretch>
          </a:blipFill>
        </p:spPr>
        <p:txBody>
          <a:bodyPr/>
          <a:lstStyle/>
          <a:p>
            <a:endParaRPr lang="en-US"/>
          </a:p>
        </p:txBody>
      </p:sp>
      <p:sp>
        <p:nvSpPr>
          <p:cNvPr id="23" name="TextBox 23"/>
          <p:cNvSpPr txBox="1"/>
          <p:nvPr/>
        </p:nvSpPr>
        <p:spPr>
          <a:xfrm>
            <a:off x="5564369" y="1076987"/>
            <a:ext cx="6136917" cy="717965"/>
          </a:xfrm>
          <a:prstGeom prst="rect">
            <a:avLst/>
          </a:prstGeom>
        </p:spPr>
        <p:txBody>
          <a:bodyPr lIns="0" tIns="0" rIns="0" bIns="0" rtlCol="0" anchor="t">
            <a:spAutoFit/>
          </a:bodyPr>
          <a:lstStyle/>
          <a:p>
            <a:pPr algn="ctr">
              <a:lnSpc>
                <a:spcPts val="5654"/>
              </a:lnSpc>
            </a:pPr>
            <a:r>
              <a:rPr lang="en-US" sz="4672" b="1">
                <a:solidFill>
                  <a:srgbClr val="F4F4F4"/>
                </a:solidFill>
                <a:latin typeface="Antonio Bold"/>
                <a:ea typeface="Antonio Bold"/>
                <a:cs typeface="Antonio Bold"/>
                <a:sym typeface="Antonio Bold"/>
              </a:rPr>
              <a:t>THE SCHOOL SAFETY TOOLKIT</a:t>
            </a:r>
          </a:p>
        </p:txBody>
      </p:sp>
      <p:sp>
        <p:nvSpPr>
          <p:cNvPr id="24" name="TextBox 24"/>
          <p:cNvSpPr txBox="1"/>
          <p:nvPr/>
        </p:nvSpPr>
        <p:spPr>
          <a:xfrm>
            <a:off x="9629775" y="4560506"/>
            <a:ext cx="7762129" cy="4572635"/>
          </a:xfrm>
          <a:prstGeom prst="rect">
            <a:avLst/>
          </a:prstGeom>
        </p:spPr>
        <p:txBody>
          <a:bodyPr lIns="0" tIns="0" rIns="0" bIns="0" rtlCol="0" anchor="t">
            <a:spAutoFit/>
          </a:bodyPr>
          <a:lstStyle/>
          <a:p>
            <a:pPr algn="l">
              <a:lnSpc>
                <a:spcPts val="3639"/>
              </a:lnSpc>
            </a:pPr>
            <a:r>
              <a:rPr lang="en-US" sz="2599">
                <a:solidFill>
                  <a:srgbClr val="F4F4F4">
                    <a:alpha val="80000"/>
                  </a:srgbClr>
                </a:solidFill>
                <a:latin typeface="Poppins"/>
                <a:ea typeface="Poppins"/>
                <a:cs typeface="Poppins"/>
                <a:sym typeface="Poppins"/>
              </a:rPr>
              <a:t>Bridging the Gap - For Culturally and Linguistically Diverse Students and Families</a:t>
            </a:r>
          </a:p>
          <a:p>
            <a:pPr algn="l">
              <a:lnSpc>
                <a:spcPts val="3639"/>
              </a:lnSpc>
            </a:pPr>
            <a:r>
              <a:rPr lang="en-US" sz="2599">
                <a:solidFill>
                  <a:srgbClr val="F4F4F4">
                    <a:alpha val="80000"/>
                  </a:srgbClr>
                </a:solidFill>
                <a:latin typeface="Poppins"/>
                <a:ea typeface="Poppins"/>
                <a:cs typeface="Poppins"/>
                <a:sym typeface="Poppins"/>
              </a:rPr>
              <a:t>School Safety Facilitated PowerPoint Trainings</a:t>
            </a:r>
          </a:p>
          <a:p>
            <a:pPr algn="l">
              <a:lnSpc>
                <a:spcPts val="3639"/>
              </a:lnSpc>
            </a:pPr>
            <a:r>
              <a:rPr lang="en-US" sz="2599">
                <a:solidFill>
                  <a:srgbClr val="F4F4F4">
                    <a:alpha val="80000"/>
                  </a:srgbClr>
                </a:solidFill>
                <a:latin typeface="Poppins"/>
                <a:ea typeface="Poppins"/>
                <a:cs typeface="Poppins"/>
                <a:sym typeface="Poppins"/>
              </a:rPr>
              <a:t>Monthly Safety Scenarios</a:t>
            </a:r>
          </a:p>
          <a:p>
            <a:pPr algn="l">
              <a:lnSpc>
                <a:spcPts val="3639"/>
              </a:lnSpc>
            </a:pPr>
            <a:r>
              <a:rPr lang="en-US" sz="2599">
                <a:solidFill>
                  <a:srgbClr val="F4F4F4">
                    <a:alpha val="80000"/>
                  </a:srgbClr>
                </a:solidFill>
                <a:latin typeface="Poppins"/>
                <a:ea typeface="Poppins"/>
                <a:cs typeface="Poppins"/>
                <a:sym typeface="Poppins"/>
              </a:rPr>
              <a:t>District Safety Team Tabletop Exercise Planning</a:t>
            </a:r>
          </a:p>
          <a:p>
            <a:pPr algn="l">
              <a:lnSpc>
                <a:spcPts val="3639"/>
              </a:lnSpc>
            </a:pPr>
            <a:r>
              <a:rPr lang="en-US" sz="2599">
                <a:solidFill>
                  <a:srgbClr val="F4F4F4">
                    <a:alpha val="80000"/>
                  </a:srgbClr>
                </a:solidFill>
                <a:latin typeface="Poppins"/>
                <a:ea typeface="Poppins"/>
                <a:cs typeface="Poppins"/>
                <a:sym typeface="Poppins"/>
              </a:rPr>
              <a:t>SRO Evaluation Rubric</a:t>
            </a:r>
          </a:p>
          <a:p>
            <a:pPr algn="l">
              <a:lnSpc>
                <a:spcPts val="3639"/>
              </a:lnSpc>
            </a:pPr>
            <a:r>
              <a:rPr lang="en-US" sz="2599">
                <a:solidFill>
                  <a:srgbClr val="F4F4F4">
                    <a:alpha val="80000"/>
                  </a:srgbClr>
                </a:solidFill>
                <a:latin typeface="Poppins"/>
                <a:ea typeface="Poppins"/>
                <a:cs typeface="Poppins"/>
                <a:sym typeface="Poppins"/>
              </a:rPr>
              <a:t>Situational Awareness Training for Faculty and Staff</a:t>
            </a:r>
          </a:p>
          <a:p>
            <a:pPr marL="0" lvl="0" indent="0" algn="l">
              <a:lnSpc>
                <a:spcPts val="3639"/>
              </a:lnSpc>
              <a:spcBef>
                <a:spcPct val="0"/>
              </a:spcBef>
            </a:pPr>
            <a:endParaRPr lang="en-US" sz="2599">
              <a:solidFill>
                <a:srgbClr val="F4F4F4">
                  <a:alpha val="80000"/>
                </a:srgbClr>
              </a:solidFill>
              <a:latin typeface="Poppins"/>
              <a:ea typeface="Poppins"/>
              <a:cs typeface="Poppins"/>
              <a:sym typeface="Poppins"/>
            </a:endParaRPr>
          </a:p>
        </p:txBody>
      </p:sp>
      <p:sp>
        <p:nvSpPr>
          <p:cNvPr id="25" name="TextBox 25"/>
          <p:cNvSpPr txBox="1"/>
          <p:nvPr/>
        </p:nvSpPr>
        <p:spPr>
          <a:xfrm>
            <a:off x="1028700" y="1454341"/>
            <a:ext cx="3987025" cy="458881"/>
          </a:xfrm>
          <a:prstGeom prst="rect">
            <a:avLst/>
          </a:prstGeom>
        </p:spPr>
        <p:txBody>
          <a:bodyPr lIns="0" tIns="0" rIns="0" bIns="0" rtlCol="0" anchor="t">
            <a:spAutoFit/>
          </a:bodyPr>
          <a:lstStyle/>
          <a:p>
            <a:pPr algn="l">
              <a:lnSpc>
                <a:spcPts val="3582"/>
              </a:lnSpc>
            </a:pPr>
            <a:r>
              <a:rPr lang="en-US" sz="2558" b="1">
                <a:solidFill>
                  <a:srgbClr val="F4F4F4"/>
                </a:solidFill>
                <a:latin typeface="Poppins Bold"/>
                <a:ea typeface="Poppins Bold"/>
                <a:cs typeface="Poppins Bold"/>
                <a:sym typeface="Poppins Bold"/>
              </a:rPr>
              <a:t>BOARD ACTION</a:t>
            </a:r>
          </a:p>
        </p:txBody>
      </p:sp>
      <p:sp>
        <p:nvSpPr>
          <p:cNvPr id="26" name="TextBox 26"/>
          <p:cNvSpPr txBox="1"/>
          <p:nvPr/>
        </p:nvSpPr>
        <p:spPr>
          <a:xfrm>
            <a:off x="1005428" y="1935368"/>
            <a:ext cx="3857085" cy="915035"/>
          </a:xfrm>
          <a:prstGeom prst="rect">
            <a:avLst/>
          </a:prstGeom>
        </p:spPr>
        <p:txBody>
          <a:bodyPr lIns="0" tIns="0" rIns="0" bIns="0" rtlCol="0" anchor="t">
            <a:spAutoFit/>
          </a:bodyPr>
          <a:lstStyle/>
          <a:p>
            <a:pPr algn="l">
              <a:lnSpc>
                <a:spcPts val="3639"/>
              </a:lnSpc>
            </a:pPr>
            <a:r>
              <a:rPr lang="en-US" sz="2599" dirty="0">
                <a:solidFill>
                  <a:srgbClr val="F4F4F4">
                    <a:alpha val="80000"/>
                  </a:srgbClr>
                </a:solidFill>
                <a:latin typeface="Poppins"/>
                <a:ea typeface="Poppins"/>
                <a:cs typeface="Poppins"/>
                <a:sym typeface="Poppins"/>
              </a:rPr>
              <a:t>BOE Resolutions</a:t>
            </a:r>
          </a:p>
          <a:p>
            <a:pPr algn="l">
              <a:lnSpc>
                <a:spcPts val="3639"/>
              </a:lnSpc>
            </a:pPr>
            <a:r>
              <a:rPr lang="en-US" sz="2599" dirty="0">
                <a:solidFill>
                  <a:srgbClr val="F4F4F4">
                    <a:alpha val="80000"/>
                  </a:srgbClr>
                </a:solidFill>
                <a:latin typeface="Poppins"/>
                <a:ea typeface="Poppins"/>
                <a:cs typeface="Poppins"/>
                <a:sym typeface="Poppins"/>
              </a:rPr>
              <a:t>Goals and Objectives</a:t>
            </a:r>
          </a:p>
        </p:txBody>
      </p:sp>
      <p:sp>
        <p:nvSpPr>
          <p:cNvPr id="27" name="TextBox 27"/>
          <p:cNvSpPr txBox="1"/>
          <p:nvPr/>
        </p:nvSpPr>
        <p:spPr>
          <a:xfrm>
            <a:off x="1005428" y="3067400"/>
            <a:ext cx="3987025" cy="458881"/>
          </a:xfrm>
          <a:prstGeom prst="rect">
            <a:avLst/>
          </a:prstGeom>
        </p:spPr>
        <p:txBody>
          <a:bodyPr lIns="0" tIns="0" rIns="0" bIns="0" rtlCol="0" anchor="t">
            <a:spAutoFit/>
          </a:bodyPr>
          <a:lstStyle/>
          <a:p>
            <a:pPr algn="l">
              <a:lnSpc>
                <a:spcPts val="3582"/>
              </a:lnSpc>
            </a:pPr>
            <a:r>
              <a:rPr lang="en-US" sz="2558" b="1">
                <a:solidFill>
                  <a:srgbClr val="F4F4F4"/>
                </a:solidFill>
                <a:latin typeface="Poppins Bold"/>
                <a:ea typeface="Poppins Bold"/>
                <a:cs typeface="Poppins Bold"/>
                <a:sym typeface="Poppins Bold"/>
              </a:rPr>
              <a:t>NEW INTIATIVES</a:t>
            </a:r>
          </a:p>
        </p:txBody>
      </p:sp>
      <p:sp>
        <p:nvSpPr>
          <p:cNvPr id="28" name="TextBox 28"/>
          <p:cNvSpPr txBox="1"/>
          <p:nvPr/>
        </p:nvSpPr>
        <p:spPr>
          <a:xfrm>
            <a:off x="1005840" y="5091792"/>
            <a:ext cx="5122144" cy="458881"/>
          </a:xfrm>
          <a:prstGeom prst="rect">
            <a:avLst/>
          </a:prstGeom>
        </p:spPr>
        <p:txBody>
          <a:bodyPr lIns="0" tIns="0" rIns="0" bIns="0" rtlCol="0" anchor="t">
            <a:spAutoFit/>
          </a:bodyPr>
          <a:lstStyle/>
          <a:p>
            <a:pPr algn="l">
              <a:lnSpc>
                <a:spcPts val="3582"/>
              </a:lnSpc>
            </a:pPr>
            <a:r>
              <a:rPr lang="en-US" sz="2558" b="1">
                <a:solidFill>
                  <a:srgbClr val="F4F4F4"/>
                </a:solidFill>
                <a:latin typeface="Poppins Bold"/>
                <a:ea typeface="Poppins Bold"/>
                <a:cs typeface="Poppins Bold"/>
                <a:sym typeface="Poppins Bold"/>
              </a:rPr>
              <a:t>ANNUAL SAFETY MEASURES</a:t>
            </a:r>
          </a:p>
        </p:txBody>
      </p:sp>
      <p:sp>
        <p:nvSpPr>
          <p:cNvPr id="29" name="TextBox 29"/>
          <p:cNvSpPr txBox="1"/>
          <p:nvPr/>
        </p:nvSpPr>
        <p:spPr>
          <a:xfrm>
            <a:off x="9629775" y="3847480"/>
            <a:ext cx="2071512" cy="458881"/>
          </a:xfrm>
          <a:prstGeom prst="rect">
            <a:avLst/>
          </a:prstGeom>
        </p:spPr>
        <p:txBody>
          <a:bodyPr lIns="0" tIns="0" rIns="0" bIns="0" rtlCol="0" anchor="t">
            <a:spAutoFit/>
          </a:bodyPr>
          <a:lstStyle/>
          <a:p>
            <a:pPr algn="l">
              <a:lnSpc>
                <a:spcPts val="3582"/>
              </a:lnSpc>
            </a:pPr>
            <a:r>
              <a:rPr lang="en-US" sz="2558" b="1">
                <a:solidFill>
                  <a:srgbClr val="F4F4F4"/>
                </a:solidFill>
                <a:latin typeface="Poppins Bold"/>
                <a:ea typeface="Poppins Bold"/>
                <a:cs typeface="Poppins Bold"/>
                <a:sym typeface="Poppins Bold"/>
              </a:rPr>
              <a:t>TRAINING</a:t>
            </a:r>
          </a:p>
        </p:txBody>
      </p:sp>
      <p:sp>
        <p:nvSpPr>
          <p:cNvPr id="30" name="TextBox 30"/>
          <p:cNvSpPr txBox="1"/>
          <p:nvPr/>
        </p:nvSpPr>
        <p:spPr>
          <a:xfrm>
            <a:off x="1028700" y="6793346"/>
            <a:ext cx="3857085" cy="457835"/>
          </a:xfrm>
          <a:prstGeom prst="rect">
            <a:avLst/>
          </a:prstGeom>
        </p:spPr>
        <p:txBody>
          <a:bodyPr lIns="0" tIns="0" rIns="0" bIns="0" rtlCol="0" anchor="t">
            <a:spAutoFit/>
          </a:bodyPr>
          <a:lstStyle/>
          <a:p>
            <a:pPr algn="l">
              <a:lnSpc>
                <a:spcPts val="3639"/>
              </a:lnSpc>
            </a:pPr>
            <a:endParaRPr/>
          </a:p>
        </p:txBody>
      </p:sp>
      <p:sp>
        <p:nvSpPr>
          <p:cNvPr id="31" name="TextBox 31"/>
          <p:cNvSpPr txBox="1"/>
          <p:nvPr/>
        </p:nvSpPr>
        <p:spPr>
          <a:xfrm>
            <a:off x="1051972" y="5543652"/>
            <a:ext cx="7667625" cy="4117666"/>
          </a:xfrm>
          <a:prstGeom prst="rect">
            <a:avLst/>
          </a:prstGeom>
        </p:spPr>
        <p:txBody>
          <a:bodyPr lIns="0" tIns="0" rIns="0" bIns="0" rtlCol="0" anchor="t">
            <a:spAutoFit/>
          </a:bodyPr>
          <a:lstStyle/>
          <a:p>
            <a:pPr algn="l">
              <a:lnSpc>
                <a:spcPts val="3639"/>
              </a:lnSpc>
            </a:pPr>
            <a:r>
              <a:rPr lang="en-US" sz="2599" dirty="0">
                <a:solidFill>
                  <a:srgbClr val="F4F4F4">
                    <a:alpha val="80000"/>
                  </a:srgbClr>
                </a:solidFill>
                <a:latin typeface="Poppins"/>
                <a:ea typeface="Poppins"/>
                <a:cs typeface="Poppins"/>
                <a:sym typeface="Poppins"/>
              </a:rPr>
              <a:t>Emergency Drill Schedule and Reporting</a:t>
            </a:r>
          </a:p>
          <a:p>
            <a:pPr algn="l">
              <a:lnSpc>
                <a:spcPts val="3639"/>
              </a:lnSpc>
            </a:pPr>
            <a:r>
              <a:rPr lang="en-US" sz="2599" dirty="0">
                <a:solidFill>
                  <a:srgbClr val="F4F4F4">
                    <a:alpha val="80000"/>
                  </a:srgbClr>
                </a:solidFill>
                <a:latin typeface="Poppins"/>
                <a:ea typeface="Poppins"/>
                <a:cs typeface="Poppins"/>
                <a:sym typeface="Poppins"/>
              </a:rPr>
              <a:t>School Safety Plans and Filing Requirements</a:t>
            </a:r>
          </a:p>
          <a:p>
            <a:pPr algn="l">
              <a:lnSpc>
                <a:spcPts val="3639"/>
              </a:lnSpc>
            </a:pPr>
            <a:r>
              <a:rPr lang="en-US" sz="2599" dirty="0">
                <a:solidFill>
                  <a:srgbClr val="F4F4F4">
                    <a:alpha val="80000"/>
                  </a:srgbClr>
                </a:solidFill>
                <a:latin typeface="Poppins"/>
                <a:ea typeface="Poppins"/>
                <a:cs typeface="Poppins"/>
                <a:sym typeface="Poppins"/>
              </a:rPr>
              <a:t>Critical Incident Response Team (C.I.R.T.) Assignments</a:t>
            </a:r>
          </a:p>
          <a:p>
            <a:pPr algn="l">
              <a:lnSpc>
                <a:spcPts val="3639"/>
              </a:lnSpc>
            </a:pPr>
            <a:r>
              <a:rPr lang="en-US" sz="2599" dirty="0">
                <a:solidFill>
                  <a:srgbClr val="F4F4F4">
                    <a:alpha val="80000"/>
                  </a:srgbClr>
                </a:solidFill>
                <a:latin typeface="Poppins"/>
                <a:ea typeface="Poppins"/>
                <a:cs typeface="Poppins"/>
                <a:sym typeface="Poppins"/>
              </a:rPr>
              <a:t>Daily Door Check Plan/SCHOOLDOG           </a:t>
            </a:r>
          </a:p>
          <a:p>
            <a:pPr algn="l">
              <a:lnSpc>
                <a:spcPts val="3639"/>
              </a:lnSpc>
            </a:pPr>
            <a:r>
              <a:rPr lang="en-US" sz="2599" dirty="0">
                <a:solidFill>
                  <a:srgbClr val="F4F4F4">
                    <a:alpha val="80000"/>
                  </a:srgbClr>
                </a:solidFill>
                <a:latin typeface="Poppins"/>
                <a:ea typeface="Poppins"/>
                <a:cs typeface="Poppins"/>
                <a:sym typeface="Poppins"/>
              </a:rPr>
              <a:t>Safe School Site Assessment Checklist</a:t>
            </a:r>
          </a:p>
          <a:p>
            <a:pPr algn="l">
              <a:lnSpc>
                <a:spcPts val="3639"/>
              </a:lnSpc>
            </a:pPr>
            <a:r>
              <a:rPr lang="en-US" sz="2599" dirty="0">
                <a:solidFill>
                  <a:srgbClr val="F4F4F4">
                    <a:alpha val="80000"/>
                  </a:srgbClr>
                </a:solidFill>
                <a:latin typeface="Poppins"/>
                <a:ea typeface="Poppins"/>
                <a:cs typeface="Poppins"/>
                <a:sym typeface="Poppins"/>
              </a:rPr>
              <a:t>Student Threat  Assessments</a:t>
            </a:r>
          </a:p>
          <a:p>
            <a:pPr algn="l">
              <a:lnSpc>
                <a:spcPts val="3639"/>
              </a:lnSpc>
            </a:pPr>
            <a:r>
              <a:rPr lang="en-US" sz="2599" dirty="0">
                <a:solidFill>
                  <a:srgbClr val="F4F4F4">
                    <a:alpha val="80000"/>
                  </a:srgbClr>
                </a:solidFill>
                <a:latin typeface="Poppins"/>
                <a:ea typeface="Poppins"/>
                <a:cs typeface="Poppins"/>
                <a:sym typeface="Poppins"/>
              </a:rPr>
              <a:t>Safety Signage</a:t>
            </a:r>
          </a:p>
          <a:p>
            <a:pPr algn="l">
              <a:lnSpc>
                <a:spcPts val="3639"/>
              </a:lnSpc>
            </a:pPr>
            <a:r>
              <a:rPr lang="en-US" sz="2599" dirty="0">
                <a:solidFill>
                  <a:srgbClr val="F4F4F4">
                    <a:alpha val="80000"/>
                  </a:srgbClr>
                </a:solidFill>
                <a:latin typeface="Poppins"/>
                <a:ea typeface="Poppins"/>
                <a:cs typeface="Poppins"/>
                <a:sym typeface="Poppins"/>
              </a:rPr>
              <a:t>Large Scale Event Safety Planning</a:t>
            </a:r>
          </a:p>
          <a:p>
            <a:pPr algn="l">
              <a:lnSpc>
                <a:spcPts val="3639"/>
              </a:lnSpc>
            </a:pPr>
            <a:endParaRPr lang="en-US" sz="2599" dirty="0">
              <a:solidFill>
                <a:srgbClr val="F4F4F4">
                  <a:alpha val="80000"/>
                </a:srgbClr>
              </a:solidFill>
              <a:latin typeface="Poppins"/>
              <a:ea typeface="Poppins"/>
              <a:cs typeface="Poppins"/>
              <a:sym typeface="Poppins"/>
            </a:endParaRPr>
          </a:p>
        </p:txBody>
      </p:sp>
      <p:sp>
        <p:nvSpPr>
          <p:cNvPr id="32" name="TextBox 31"/>
          <p:cNvSpPr txBox="1"/>
          <p:nvPr/>
        </p:nvSpPr>
        <p:spPr>
          <a:xfrm>
            <a:off x="1003935" y="3526281"/>
            <a:ext cx="7667625" cy="1384995"/>
          </a:xfrm>
          <a:prstGeom prst="rect">
            <a:avLst/>
          </a:prstGeom>
        </p:spPr>
        <p:txBody>
          <a:bodyPr lIns="0" tIns="0" rIns="0" bIns="0" rtlCol="0" anchor="t">
            <a:spAutoFit/>
          </a:bodyPr>
          <a:lstStyle/>
          <a:p>
            <a:pPr algn="l">
              <a:lnSpc>
                <a:spcPts val="3639"/>
              </a:lnSpc>
            </a:pPr>
            <a:r>
              <a:rPr lang="en-US" sz="2599" dirty="0">
                <a:solidFill>
                  <a:srgbClr val="F4F4F4">
                    <a:alpha val="80000"/>
                  </a:srgbClr>
                </a:solidFill>
                <a:latin typeface="Poppins"/>
                <a:ea typeface="Poppins"/>
                <a:cs typeface="Poppins"/>
                <a:sym typeface="Poppins"/>
              </a:rPr>
              <a:t>Teaching Our Youth Safety (T.O.Y.S.) in Schools</a:t>
            </a:r>
          </a:p>
          <a:p>
            <a:pPr algn="l">
              <a:lnSpc>
                <a:spcPts val="3639"/>
              </a:lnSpc>
            </a:pPr>
            <a:r>
              <a:rPr lang="en-US" sz="2599" dirty="0">
                <a:solidFill>
                  <a:srgbClr val="F4F4F4">
                    <a:alpha val="80000"/>
                  </a:srgbClr>
                </a:solidFill>
                <a:latin typeface="Poppins"/>
                <a:ea typeface="Poppins"/>
                <a:cs typeface="Poppins"/>
                <a:sym typeface="Poppins"/>
              </a:rPr>
              <a:t>GASROE G.R.I.T.</a:t>
            </a:r>
          </a:p>
          <a:p>
            <a:pPr algn="l">
              <a:lnSpc>
                <a:spcPts val="3639"/>
              </a:lnSpc>
            </a:pPr>
            <a:r>
              <a:rPr lang="en-US" sz="2599" dirty="0">
                <a:solidFill>
                  <a:srgbClr val="F4F4F4">
                    <a:alpha val="80000"/>
                  </a:srgbClr>
                </a:solidFill>
                <a:latin typeface="Poppins"/>
                <a:ea typeface="Poppins"/>
                <a:cs typeface="Poppins"/>
                <a:sym typeface="Poppins"/>
              </a:rPr>
              <a:t>S.A.V.E. Anti-Vaping Campaign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6904884" y="-663522"/>
            <a:ext cx="1996281" cy="1996281"/>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0F0F"/>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857398" y="1160036"/>
            <a:ext cx="401902" cy="89809"/>
            <a:chOff x="0" y="0"/>
            <a:chExt cx="183159" cy="40929"/>
          </a:xfrm>
        </p:grpSpPr>
        <p:sp>
          <p:nvSpPr>
            <p:cNvPr id="7" name="Freeform 7"/>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8" name="TextBox 8"/>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9" name="Group 9"/>
          <p:cNvGrpSpPr/>
          <p:nvPr/>
        </p:nvGrpSpPr>
        <p:grpSpPr>
          <a:xfrm>
            <a:off x="16857398" y="1301381"/>
            <a:ext cx="401902" cy="89809"/>
            <a:chOff x="0" y="0"/>
            <a:chExt cx="183159" cy="40929"/>
          </a:xfrm>
        </p:grpSpPr>
        <p:sp>
          <p:nvSpPr>
            <p:cNvPr id="10" name="Freeform 10"/>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11" name="TextBox 11"/>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12" name="Group 12"/>
          <p:cNvGrpSpPr/>
          <p:nvPr/>
        </p:nvGrpSpPr>
        <p:grpSpPr>
          <a:xfrm>
            <a:off x="16857398" y="1440732"/>
            <a:ext cx="401902" cy="89809"/>
            <a:chOff x="0" y="0"/>
            <a:chExt cx="183159" cy="40929"/>
          </a:xfrm>
        </p:grpSpPr>
        <p:sp>
          <p:nvSpPr>
            <p:cNvPr id="13" name="Freeform 13"/>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14" name="TextBox 14"/>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sp>
        <p:nvSpPr>
          <p:cNvPr id="15" name="AutoShape 15"/>
          <p:cNvSpPr/>
          <p:nvPr/>
        </p:nvSpPr>
        <p:spPr>
          <a:xfrm flipV="1">
            <a:off x="9163050" y="4041216"/>
            <a:ext cx="0" cy="5032725"/>
          </a:xfrm>
          <a:prstGeom prst="line">
            <a:avLst/>
          </a:prstGeom>
          <a:ln w="38100" cap="flat">
            <a:solidFill>
              <a:srgbClr val="F4F4F4"/>
            </a:solidFill>
            <a:prstDash val="solid"/>
            <a:headEnd type="none" w="sm" len="sm"/>
            <a:tailEnd type="none" w="sm" len="sm"/>
          </a:ln>
        </p:spPr>
        <p:txBody>
          <a:bodyPr/>
          <a:lstStyle/>
          <a:p>
            <a:endParaRPr lang="en-US"/>
          </a:p>
        </p:txBody>
      </p:sp>
      <p:sp>
        <p:nvSpPr>
          <p:cNvPr id="16" name="Freeform 16"/>
          <p:cNvSpPr/>
          <p:nvPr/>
        </p:nvSpPr>
        <p:spPr>
          <a:xfrm>
            <a:off x="12522878" y="523216"/>
            <a:ext cx="3313899" cy="2957655"/>
          </a:xfrm>
          <a:custGeom>
            <a:avLst/>
            <a:gdLst/>
            <a:ahLst/>
            <a:cxnLst/>
            <a:rect l="l" t="t" r="r" b="b"/>
            <a:pathLst>
              <a:path w="3313899" h="2957655">
                <a:moveTo>
                  <a:pt x="0" y="0"/>
                </a:moveTo>
                <a:lnTo>
                  <a:pt x="3313899" y="0"/>
                </a:lnTo>
                <a:lnTo>
                  <a:pt x="3313899" y="2957655"/>
                </a:lnTo>
                <a:lnTo>
                  <a:pt x="0" y="29576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12973330" y="1530541"/>
            <a:ext cx="2412995" cy="2192949"/>
          </a:xfrm>
          <a:custGeom>
            <a:avLst/>
            <a:gdLst/>
            <a:ahLst/>
            <a:cxnLst/>
            <a:rect l="l" t="t" r="r" b="b"/>
            <a:pathLst>
              <a:path w="2412995" h="2192949">
                <a:moveTo>
                  <a:pt x="0" y="0"/>
                </a:moveTo>
                <a:lnTo>
                  <a:pt x="2412995" y="0"/>
                </a:lnTo>
                <a:lnTo>
                  <a:pt x="2412995" y="2192949"/>
                </a:lnTo>
                <a:lnTo>
                  <a:pt x="0" y="2192949"/>
                </a:lnTo>
                <a:lnTo>
                  <a:pt x="0" y="0"/>
                </a:lnTo>
                <a:close/>
              </a:path>
            </a:pathLst>
          </a:custGeom>
          <a:blipFill>
            <a:blip r:embed="rId5"/>
            <a:stretch>
              <a:fillRect t="-5017" b="-5017"/>
            </a:stretch>
          </a:blipFill>
        </p:spPr>
        <p:txBody>
          <a:bodyPr/>
          <a:lstStyle/>
          <a:p>
            <a:endParaRPr lang="en-US"/>
          </a:p>
        </p:txBody>
      </p:sp>
      <p:sp>
        <p:nvSpPr>
          <p:cNvPr id="18" name="Freeform 18"/>
          <p:cNvSpPr/>
          <p:nvPr/>
        </p:nvSpPr>
        <p:spPr>
          <a:xfrm>
            <a:off x="15634752" y="7491308"/>
            <a:ext cx="1624548" cy="2639197"/>
          </a:xfrm>
          <a:custGeom>
            <a:avLst/>
            <a:gdLst/>
            <a:ahLst/>
            <a:cxnLst/>
            <a:rect l="l" t="t" r="r" b="b"/>
            <a:pathLst>
              <a:path w="1624548" h="2639197">
                <a:moveTo>
                  <a:pt x="0" y="0"/>
                </a:moveTo>
                <a:lnTo>
                  <a:pt x="1624548" y="0"/>
                </a:lnTo>
                <a:lnTo>
                  <a:pt x="1624548" y="2639197"/>
                </a:lnTo>
                <a:lnTo>
                  <a:pt x="0" y="2639197"/>
                </a:lnTo>
                <a:lnTo>
                  <a:pt x="0" y="0"/>
                </a:lnTo>
                <a:close/>
              </a:path>
            </a:pathLst>
          </a:custGeom>
          <a:blipFill>
            <a:blip r:embed="rId6"/>
            <a:stretch>
              <a:fillRect/>
            </a:stretch>
          </a:blipFill>
        </p:spPr>
        <p:txBody>
          <a:bodyPr/>
          <a:lstStyle/>
          <a:p>
            <a:endParaRPr lang="en-US"/>
          </a:p>
        </p:txBody>
      </p:sp>
      <p:sp>
        <p:nvSpPr>
          <p:cNvPr id="19" name="Freeform 19"/>
          <p:cNvSpPr/>
          <p:nvPr/>
        </p:nvSpPr>
        <p:spPr>
          <a:xfrm>
            <a:off x="10767187" y="8999791"/>
            <a:ext cx="4412286" cy="804196"/>
          </a:xfrm>
          <a:custGeom>
            <a:avLst/>
            <a:gdLst/>
            <a:ahLst/>
            <a:cxnLst/>
            <a:rect l="l" t="t" r="r" b="b"/>
            <a:pathLst>
              <a:path w="4412286" h="804196">
                <a:moveTo>
                  <a:pt x="0" y="0"/>
                </a:moveTo>
                <a:lnTo>
                  <a:pt x="4412286" y="0"/>
                </a:lnTo>
                <a:lnTo>
                  <a:pt x="4412286" y="804196"/>
                </a:lnTo>
                <a:lnTo>
                  <a:pt x="0" y="804196"/>
                </a:lnTo>
                <a:lnTo>
                  <a:pt x="0" y="0"/>
                </a:lnTo>
                <a:close/>
              </a:path>
            </a:pathLst>
          </a:custGeom>
          <a:blipFill>
            <a:blip r:embed="rId7"/>
            <a:stretch>
              <a:fillRect l="-4234" t="-133654" b="-126636"/>
            </a:stretch>
          </a:blipFill>
        </p:spPr>
        <p:txBody>
          <a:bodyPr/>
          <a:lstStyle/>
          <a:p>
            <a:endParaRPr lang="en-US"/>
          </a:p>
        </p:txBody>
      </p:sp>
      <p:sp>
        <p:nvSpPr>
          <p:cNvPr id="20" name="Freeform 20"/>
          <p:cNvSpPr/>
          <p:nvPr/>
        </p:nvSpPr>
        <p:spPr>
          <a:xfrm>
            <a:off x="0" y="43324"/>
            <a:ext cx="1724738" cy="1442312"/>
          </a:xfrm>
          <a:custGeom>
            <a:avLst/>
            <a:gdLst/>
            <a:ahLst/>
            <a:cxnLst/>
            <a:rect l="l" t="t" r="r" b="b"/>
            <a:pathLst>
              <a:path w="1724738" h="1442312">
                <a:moveTo>
                  <a:pt x="0" y="0"/>
                </a:moveTo>
                <a:lnTo>
                  <a:pt x="1724738" y="0"/>
                </a:lnTo>
                <a:lnTo>
                  <a:pt x="1724738" y="1442312"/>
                </a:lnTo>
                <a:lnTo>
                  <a:pt x="0" y="1442312"/>
                </a:lnTo>
                <a:lnTo>
                  <a:pt x="0" y="0"/>
                </a:lnTo>
                <a:close/>
              </a:path>
            </a:pathLst>
          </a:custGeom>
          <a:blipFill>
            <a:blip r:embed="rId8"/>
            <a:stretch>
              <a:fillRect/>
            </a:stretch>
          </a:blipFill>
        </p:spPr>
        <p:txBody>
          <a:bodyPr/>
          <a:lstStyle/>
          <a:p>
            <a:endParaRPr lang="en-US"/>
          </a:p>
        </p:txBody>
      </p:sp>
      <p:sp>
        <p:nvSpPr>
          <p:cNvPr id="21" name="TextBox 21"/>
          <p:cNvSpPr txBox="1"/>
          <p:nvPr/>
        </p:nvSpPr>
        <p:spPr>
          <a:xfrm>
            <a:off x="5564369" y="1076987"/>
            <a:ext cx="6136917" cy="717965"/>
          </a:xfrm>
          <a:prstGeom prst="rect">
            <a:avLst/>
          </a:prstGeom>
        </p:spPr>
        <p:txBody>
          <a:bodyPr lIns="0" tIns="0" rIns="0" bIns="0" rtlCol="0" anchor="t">
            <a:spAutoFit/>
          </a:bodyPr>
          <a:lstStyle/>
          <a:p>
            <a:pPr algn="ctr">
              <a:lnSpc>
                <a:spcPts val="5654"/>
              </a:lnSpc>
            </a:pPr>
            <a:r>
              <a:rPr lang="en-US" sz="4672" b="1">
                <a:solidFill>
                  <a:srgbClr val="F4F4F4"/>
                </a:solidFill>
                <a:latin typeface="Antonio Bold"/>
                <a:ea typeface="Antonio Bold"/>
                <a:cs typeface="Antonio Bold"/>
                <a:sym typeface="Antonio Bold"/>
              </a:rPr>
              <a:t>THE SCHOOL SAFETY TOOLKIT</a:t>
            </a:r>
          </a:p>
        </p:txBody>
      </p:sp>
      <p:sp>
        <p:nvSpPr>
          <p:cNvPr id="22" name="TextBox 22"/>
          <p:cNvSpPr txBox="1"/>
          <p:nvPr/>
        </p:nvSpPr>
        <p:spPr>
          <a:xfrm>
            <a:off x="9428383" y="4936130"/>
            <a:ext cx="8063645" cy="2769989"/>
          </a:xfrm>
          <a:prstGeom prst="rect">
            <a:avLst/>
          </a:prstGeom>
        </p:spPr>
        <p:txBody>
          <a:bodyPr lIns="0" tIns="0" rIns="0" bIns="0" rtlCol="0" anchor="t">
            <a:spAutoFit/>
          </a:bodyPr>
          <a:lstStyle/>
          <a:p>
            <a:pPr marL="561337" lvl="1" indent="-280669" algn="l">
              <a:lnSpc>
                <a:spcPts val="3639"/>
              </a:lnSpc>
              <a:buFont typeface="Arial"/>
              <a:buChar char="•"/>
            </a:pPr>
            <a:r>
              <a:rPr lang="en-US" sz="2599" dirty="0">
                <a:solidFill>
                  <a:srgbClr val="F4F4F4">
                    <a:alpha val="80000"/>
                  </a:srgbClr>
                </a:solidFill>
                <a:latin typeface="Poppins"/>
                <a:ea typeface="Poppins"/>
                <a:cs typeface="Poppins"/>
                <a:sym typeface="Poppins"/>
              </a:rPr>
              <a:t>GASROE SCHOOL SAFETY Plan Template</a:t>
            </a:r>
          </a:p>
          <a:p>
            <a:pPr marL="561337" lvl="1" indent="-280669" algn="l">
              <a:lnSpc>
                <a:spcPts val="3639"/>
              </a:lnSpc>
              <a:buFont typeface="Arial"/>
              <a:buChar char="•"/>
            </a:pPr>
            <a:r>
              <a:rPr lang="en-US" sz="2599" dirty="0">
                <a:solidFill>
                  <a:srgbClr val="F4F4F4">
                    <a:alpha val="80000"/>
                  </a:srgbClr>
                </a:solidFill>
                <a:latin typeface="Poppins"/>
                <a:ea typeface="Poppins"/>
                <a:cs typeface="Poppins"/>
                <a:sym typeface="Poppins"/>
              </a:rPr>
              <a:t>GASROE SAFE SCHOOLS Plan Template</a:t>
            </a:r>
          </a:p>
          <a:p>
            <a:pPr marL="561337" lvl="1" indent="-280669" algn="l">
              <a:lnSpc>
                <a:spcPts val="3639"/>
              </a:lnSpc>
              <a:buFont typeface="Arial"/>
              <a:buChar char="•"/>
            </a:pPr>
            <a:r>
              <a:rPr lang="en-US" sz="2599" u="none" strike="noStrike" dirty="0">
                <a:solidFill>
                  <a:srgbClr val="F4F4F4">
                    <a:alpha val="80000"/>
                  </a:srgbClr>
                </a:solidFill>
                <a:latin typeface="Poppins"/>
                <a:ea typeface="Poppins"/>
                <a:cs typeface="Poppins"/>
                <a:sym typeface="Poppins"/>
              </a:rPr>
              <a:t>District Safety Team Table Top Scenarios</a:t>
            </a:r>
          </a:p>
          <a:p>
            <a:pPr marL="561337" lvl="1" indent="-280669" algn="l">
              <a:lnSpc>
                <a:spcPts val="3639"/>
              </a:lnSpc>
              <a:buFont typeface="Arial"/>
              <a:buChar char="•"/>
            </a:pPr>
            <a:r>
              <a:rPr lang="en-US" sz="2599" dirty="0">
                <a:solidFill>
                  <a:srgbClr val="F4F4F4">
                    <a:alpha val="80000"/>
                  </a:srgbClr>
                </a:solidFill>
                <a:latin typeface="Poppins"/>
                <a:ea typeface="Poppins"/>
                <a:cs typeface="Poppins"/>
                <a:sym typeface="Poppins"/>
              </a:rPr>
              <a:t>Monthly Safety Scenarios</a:t>
            </a:r>
            <a:endParaRPr lang="en-US" sz="2599" u="none" strike="noStrike" dirty="0">
              <a:solidFill>
                <a:srgbClr val="F4F4F4">
                  <a:alpha val="80000"/>
                </a:srgbClr>
              </a:solidFill>
              <a:latin typeface="Poppins"/>
              <a:ea typeface="Poppins"/>
              <a:cs typeface="Poppins"/>
              <a:sym typeface="Poppins"/>
            </a:endParaRPr>
          </a:p>
          <a:p>
            <a:pPr marL="561337" lvl="1" indent="-280669" algn="l">
              <a:lnSpc>
                <a:spcPts val="3639"/>
              </a:lnSpc>
              <a:buFont typeface="Arial"/>
              <a:buChar char="•"/>
            </a:pPr>
            <a:r>
              <a:rPr lang="en-US" sz="2599" u="none" strike="noStrike" dirty="0">
                <a:solidFill>
                  <a:srgbClr val="F4F4F4">
                    <a:alpha val="80000"/>
                  </a:srgbClr>
                </a:solidFill>
                <a:latin typeface="Poppins"/>
                <a:ea typeface="Poppins"/>
                <a:cs typeface="Poppins"/>
                <a:sym typeface="Poppins"/>
              </a:rPr>
              <a:t>Action Plans for Large Events</a:t>
            </a:r>
          </a:p>
          <a:p>
            <a:pPr marL="561337" lvl="1" indent="-280669" algn="l">
              <a:lnSpc>
                <a:spcPts val="3639"/>
              </a:lnSpc>
              <a:buFont typeface="Arial"/>
              <a:buChar char="•"/>
            </a:pPr>
            <a:r>
              <a:rPr lang="en-US" sz="2599" u="none" strike="noStrike" dirty="0">
                <a:solidFill>
                  <a:srgbClr val="F4F4F4">
                    <a:alpha val="80000"/>
                  </a:srgbClr>
                </a:solidFill>
                <a:latin typeface="Poppins"/>
                <a:ea typeface="Poppins"/>
                <a:cs typeface="Poppins"/>
                <a:sym typeface="Poppins"/>
              </a:rPr>
              <a:t>Daily Door Check Plan </a:t>
            </a:r>
          </a:p>
        </p:txBody>
      </p:sp>
      <p:sp>
        <p:nvSpPr>
          <p:cNvPr id="23" name="TextBox 23"/>
          <p:cNvSpPr txBox="1"/>
          <p:nvPr/>
        </p:nvSpPr>
        <p:spPr>
          <a:xfrm>
            <a:off x="381000" y="2596292"/>
            <a:ext cx="8601075" cy="458881"/>
          </a:xfrm>
          <a:prstGeom prst="rect">
            <a:avLst/>
          </a:prstGeom>
        </p:spPr>
        <p:txBody>
          <a:bodyPr lIns="0" tIns="0" rIns="0" bIns="0" rtlCol="0" anchor="t">
            <a:spAutoFit/>
          </a:bodyPr>
          <a:lstStyle/>
          <a:p>
            <a:pPr algn="l">
              <a:lnSpc>
                <a:spcPts val="3582"/>
              </a:lnSpc>
            </a:pPr>
            <a:r>
              <a:rPr lang="en-US" sz="2558" b="1">
                <a:solidFill>
                  <a:srgbClr val="F4F4F4"/>
                </a:solidFill>
                <a:latin typeface="Poppins Bold"/>
                <a:ea typeface="Poppins Bold"/>
                <a:cs typeface="Poppins Bold"/>
                <a:sym typeface="Poppins Bold"/>
              </a:rPr>
              <a:t>SAMPLE DOCUMENTS AND TEMPLATES INCLUDED</a:t>
            </a:r>
          </a:p>
        </p:txBody>
      </p:sp>
      <p:sp>
        <p:nvSpPr>
          <p:cNvPr id="24" name="TextBox 24"/>
          <p:cNvSpPr txBox="1"/>
          <p:nvPr/>
        </p:nvSpPr>
        <p:spPr>
          <a:xfrm>
            <a:off x="9629775" y="3847480"/>
            <a:ext cx="8421084" cy="458881"/>
          </a:xfrm>
          <a:prstGeom prst="rect">
            <a:avLst/>
          </a:prstGeom>
        </p:spPr>
        <p:txBody>
          <a:bodyPr lIns="0" tIns="0" rIns="0" bIns="0" rtlCol="0" anchor="t">
            <a:spAutoFit/>
          </a:bodyPr>
          <a:lstStyle/>
          <a:p>
            <a:pPr algn="l">
              <a:lnSpc>
                <a:spcPts val="3582"/>
              </a:lnSpc>
            </a:pPr>
            <a:r>
              <a:rPr lang="en-US" sz="2558" b="1">
                <a:solidFill>
                  <a:srgbClr val="F4F4F4"/>
                </a:solidFill>
                <a:latin typeface="Poppins Bold"/>
                <a:ea typeface="Poppins Bold"/>
                <a:cs typeface="Poppins Bold"/>
                <a:sym typeface="Poppins Bold"/>
              </a:rPr>
              <a:t>SCHOOL SAFETY PLANS AND FILING REQUIREMENTS</a:t>
            </a:r>
          </a:p>
        </p:txBody>
      </p:sp>
      <p:sp>
        <p:nvSpPr>
          <p:cNvPr id="25" name="TextBox 25"/>
          <p:cNvSpPr txBox="1"/>
          <p:nvPr/>
        </p:nvSpPr>
        <p:spPr>
          <a:xfrm>
            <a:off x="1028700" y="6793346"/>
            <a:ext cx="3857085" cy="457835"/>
          </a:xfrm>
          <a:prstGeom prst="rect">
            <a:avLst/>
          </a:prstGeom>
        </p:spPr>
        <p:txBody>
          <a:bodyPr lIns="0" tIns="0" rIns="0" bIns="0" rtlCol="0" anchor="t">
            <a:spAutoFit/>
          </a:bodyPr>
          <a:lstStyle/>
          <a:p>
            <a:pPr algn="l">
              <a:lnSpc>
                <a:spcPts val="3639"/>
              </a:lnSpc>
            </a:pPr>
            <a:endParaRPr/>
          </a:p>
        </p:txBody>
      </p:sp>
      <p:sp>
        <p:nvSpPr>
          <p:cNvPr id="26" name="TextBox 26"/>
          <p:cNvSpPr txBox="1"/>
          <p:nvPr/>
        </p:nvSpPr>
        <p:spPr>
          <a:xfrm>
            <a:off x="149751" y="3135428"/>
            <a:ext cx="7667625" cy="6001643"/>
          </a:xfrm>
          <a:prstGeom prst="rect">
            <a:avLst/>
          </a:prstGeom>
        </p:spPr>
        <p:txBody>
          <a:bodyPr lIns="0" tIns="0" rIns="0" bIns="0" rtlCol="0" anchor="t">
            <a:spAutoFit/>
          </a:bodyPr>
          <a:lstStyle/>
          <a:p>
            <a:pPr marL="561337" lvl="1" indent="-280669" algn="l">
              <a:lnSpc>
                <a:spcPts val="3639"/>
              </a:lnSpc>
              <a:buFont typeface="Arial"/>
              <a:buChar char="•"/>
            </a:pPr>
            <a:r>
              <a:rPr lang="en-US" sz="2599" dirty="0">
                <a:solidFill>
                  <a:srgbClr val="F4F4F4">
                    <a:alpha val="80000"/>
                  </a:srgbClr>
                </a:solidFill>
                <a:latin typeface="Poppins"/>
                <a:ea typeface="Poppins"/>
                <a:cs typeface="Poppins"/>
                <a:sym typeface="Poppins"/>
              </a:rPr>
              <a:t>BOE Resolutions </a:t>
            </a:r>
          </a:p>
          <a:p>
            <a:pPr marL="1122675" lvl="2" indent="-374225" algn="l">
              <a:lnSpc>
                <a:spcPts val="3639"/>
              </a:lnSpc>
              <a:buFont typeface="Arial"/>
              <a:buChar char="⚬"/>
            </a:pPr>
            <a:r>
              <a:rPr lang="en-US" sz="2599" dirty="0">
                <a:solidFill>
                  <a:srgbClr val="F4F4F4">
                    <a:alpha val="80000"/>
                  </a:srgbClr>
                </a:solidFill>
                <a:latin typeface="Poppins"/>
                <a:ea typeface="Poppins"/>
                <a:cs typeface="Poppins"/>
                <a:sym typeface="Poppins"/>
              </a:rPr>
              <a:t>District School Safety Program</a:t>
            </a:r>
          </a:p>
          <a:p>
            <a:pPr marL="1122675" lvl="2" indent="-374225" algn="l">
              <a:lnSpc>
                <a:spcPts val="3639"/>
              </a:lnSpc>
              <a:buFont typeface="Arial"/>
              <a:buChar char="⚬"/>
            </a:pPr>
            <a:r>
              <a:rPr lang="en-US" sz="2599" dirty="0">
                <a:solidFill>
                  <a:srgbClr val="F4F4F4">
                    <a:alpha val="80000"/>
                  </a:srgbClr>
                </a:solidFill>
                <a:latin typeface="Poppins"/>
                <a:ea typeface="Poppins"/>
                <a:cs typeface="Poppins"/>
                <a:sym typeface="Poppins"/>
              </a:rPr>
              <a:t>Behavioral Threat Assessment</a:t>
            </a:r>
          </a:p>
          <a:p>
            <a:pPr marL="561337" lvl="1" indent="-280669" algn="l">
              <a:lnSpc>
                <a:spcPts val="3639"/>
              </a:lnSpc>
              <a:buFont typeface="Arial"/>
              <a:buChar char="•"/>
            </a:pPr>
            <a:r>
              <a:rPr lang="en-US" sz="2599" dirty="0">
                <a:solidFill>
                  <a:srgbClr val="F4F4F4">
                    <a:alpha val="80000"/>
                  </a:srgbClr>
                </a:solidFill>
                <a:latin typeface="Poppins"/>
                <a:ea typeface="Poppins"/>
                <a:cs typeface="Poppins"/>
                <a:sym typeface="Poppins"/>
              </a:rPr>
              <a:t>Goals and Objectives Worksheet</a:t>
            </a:r>
          </a:p>
          <a:p>
            <a:pPr marL="561337" lvl="1" indent="-280669" algn="l">
              <a:lnSpc>
                <a:spcPts val="3639"/>
              </a:lnSpc>
              <a:buFont typeface="Arial"/>
              <a:buChar char="•"/>
            </a:pPr>
            <a:r>
              <a:rPr lang="en-US" sz="2599" dirty="0">
                <a:solidFill>
                  <a:srgbClr val="F4F4F4">
                    <a:alpha val="80000"/>
                  </a:srgbClr>
                </a:solidFill>
                <a:latin typeface="Poppins"/>
                <a:ea typeface="Poppins"/>
                <a:cs typeface="Poppins"/>
                <a:sym typeface="Poppins"/>
              </a:rPr>
              <a:t>School District New Initiatives</a:t>
            </a:r>
          </a:p>
          <a:p>
            <a:pPr marL="1122675" lvl="2" indent="-374225" algn="l">
              <a:lnSpc>
                <a:spcPts val="3639"/>
              </a:lnSpc>
              <a:buFont typeface="Arial"/>
              <a:buChar char="⚬"/>
            </a:pPr>
            <a:r>
              <a:rPr lang="en-US" sz="2599" dirty="0">
                <a:solidFill>
                  <a:srgbClr val="F4F4F4">
                    <a:alpha val="80000"/>
                  </a:srgbClr>
                </a:solidFill>
                <a:latin typeface="Poppins"/>
                <a:ea typeface="Poppins"/>
                <a:cs typeface="Poppins"/>
                <a:sym typeface="Poppins"/>
              </a:rPr>
              <a:t>T.O.Y.S in Schools</a:t>
            </a:r>
          </a:p>
          <a:p>
            <a:pPr marL="1122675" lvl="2" indent="-374225" algn="l">
              <a:lnSpc>
                <a:spcPts val="3639"/>
              </a:lnSpc>
              <a:buFont typeface="Arial"/>
              <a:buChar char="⚬"/>
            </a:pPr>
            <a:r>
              <a:rPr lang="en-US" sz="2599" dirty="0">
                <a:solidFill>
                  <a:srgbClr val="F4F4F4">
                    <a:alpha val="80000"/>
                  </a:srgbClr>
                </a:solidFill>
                <a:latin typeface="Poppins"/>
                <a:ea typeface="Poppins"/>
                <a:cs typeface="Poppins"/>
                <a:sym typeface="Poppins"/>
              </a:rPr>
              <a:t>S.A.V.,E. Anti-Vaping Campaign</a:t>
            </a:r>
          </a:p>
          <a:p>
            <a:pPr marL="1122675" lvl="2" indent="-374225" algn="l">
              <a:lnSpc>
                <a:spcPts val="3639"/>
              </a:lnSpc>
              <a:buFont typeface="Arial"/>
              <a:buChar char="⚬"/>
            </a:pPr>
            <a:r>
              <a:rPr lang="en-US" sz="2599" dirty="0">
                <a:solidFill>
                  <a:srgbClr val="F4F4F4">
                    <a:alpha val="80000"/>
                  </a:srgbClr>
                </a:solidFill>
                <a:latin typeface="Poppins"/>
                <a:ea typeface="Poppins"/>
                <a:cs typeface="Poppins"/>
                <a:sym typeface="Poppins"/>
              </a:rPr>
              <a:t>GASROE G.R.I.T.</a:t>
            </a:r>
          </a:p>
          <a:p>
            <a:pPr marL="561337" lvl="1" indent="-280669" algn="l">
              <a:lnSpc>
                <a:spcPts val="3639"/>
              </a:lnSpc>
              <a:buFont typeface="Arial"/>
              <a:buChar char="•"/>
            </a:pPr>
            <a:r>
              <a:rPr lang="en-US" sz="2599" u="none" strike="noStrike" dirty="0">
                <a:solidFill>
                  <a:srgbClr val="F4F4F4">
                    <a:alpha val="80000"/>
                  </a:srgbClr>
                </a:solidFill>
                <a:latin typeface="Poppins"/>
                <a:ea typeface="Poppins"/>
                <a:cs typeface="Poppins"/>
                <a:sym typeface="Poppins"/>
              </a:rPr>
              <a:t>Emergency Drill Reporting Schedule Form</a:t>
            </a:r>
          </a:p>
          <a:p>
            <a:pPr marL="561337" lvl="1" indent="-280669" algn="l">
              <a:lnSpc>
                <a:spcPts val="3639"/>
              </a:lnSpc>
              <a:buFont typeface="Arial"/>
              <a:buChar char="•"/>
            </a:pPr>
            <a:r>
              <a:rPr lang="en-US" sz="2599" u="none" strike="noStrike" dirty="0">
                <a:solidFill>
                  <a:srgbClr val="F4F4F4">
                    <a:alpha val="80000"/>
                  </a:srgbClr>
                </a:solidFill>
                <a:latin typeface="Poppins"/>
                <a:ea typeface="Poppins"/>
                <a:cs typeface="Poppins"/>
                <a:sym typeface="Poppins"/>
              </a:rPr>
              <a:t>Critical Incident Response Team (C.R.I.T.) Assignments </a:t>
            </a:r>
          </a:p>
          <a:p>
            <a:pPr marL="561337" lvl="1" indent="-280669" algn="l">
              <a:lnSpc>
                <a:spcPts val="3639"/>
              </a:lnSpc>
              <a:buFont typeface="Arial"/>
              <a:buChar char="•"/>
            </a:pPr>
            <a:r>
              <a:rPr lang="en-US" sz="2599" u="none" strike="noStrike" dirty="0">
                <a:solidFill>
                  <a:srgbClr val="F4F4F4">
                    <a:alpha val="80000"/>
                  </a:srgbClr>
                </a:solidFill>
                <a:latin typeface="Poppins"/>
                <a:ea typeface="Poppins"/>
                <a:cs typeface="Poppins"/>
                <a:sym typeface="Poppins"/>
              </a:rPr>
              <a:t>Safe School Site Assessment Checklist</a:t>
            </a:r>
          </a:p>
          <a:p>
            <a:pPr algn="l">
              <a:lnSpc>
                <a:spcPts val="3639"/>
              </a:lnSpc>
            </a:pPr>
            <a:endParaRPr lang="en-US" sz="2599" u="none" strike="noStrike" dirty="0">
              <a:solidFill>
                <a:srgbClr val="F4F4F4">
                  <a:alpha val="80000"/>
                </a:srgbClr>
              </a:solidFill>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1FA8A-E073-28FA-7E11-0E5CCB042BD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A00FC38-945B-011C-84EF-AE01901C00D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a:extLst>
              <a:ext uri="{FF2B5EF4-FFF2-40B4-BE49-F238E27FC236}">
                <a16:creationId xmlns:a16="http://schemas.microsoft.com/office/drawing/2014/main" id="{3AC14B92-44E1-89D5-96F6-2F805E5914A3}"/>
              </a:ext>
            </a:extLst>
          </p:cNvPr>
          <p:cNvGrpSpPr/>
          <p:nvPr/>
        </p:nvGrpSpPr>
        <p:grpSpPr>
          <a:xfrm>
            <a:off x="0" y="-137260"/>
            <a:ext cx="17586762" cy="10561520"/>
            <a:chOff x="0" y="0"/>
            <a:chExt cx="4631904" cy="2781635"/>
          </a:xfrm>
        </p:grpSpPr>
        <p:sp>
          <p:nvSpPr>
            <p:cNvPr id="4" name="Freeform 4">
              <a:extLst>
                <a:ext uri="{FF2B5EF4-FFF2-40B4-BE49-F238E27FC236}">
                  <a16:creationId xmlns:a16="http://schemas.microsoft.com/office/drawing/2014/main" id="{587A06CD-C00D-1F23-3BA8-5AC8F5BB95FE}"/>
                </a:ext>
              </a:extLst>
            </p:cNvPr>
            <p:cNvSpPr/>
            <p:nvPr/>
          </p:nvSpPr>
          <p:spPr>
            <a:xfrm>
              <a:off x="0" y="0"/>
              <a:ext cx="4631904" cy="2781635"/>
            </a:xfrm>
            <a:custGeom>
              <a:avLst/>
              <a:gdLst/>
              <a:ahLst/>
              <a:cxnLst/>
              <a:rect l="l" t="t" r="r" b="b"/>
              <a:pathLst>
                <a:path w="4631904" h="2781635">
                  <a:moveTo>
                    <a:pt x="0" y="0"/>
                  </a:moveTo>
                  <a:lnTo>
                    <a:pt x="4631904" y="0"/>
                  </a:lnTo>
                  <a:lnTo>
                    <a:pt x="4631904" y="2781635"/>
                  </a:lnTo>
                  <a:lnTo>
                    <a:pt x="0" y="2781635"/>
                  </a:lnTo>
                  <a:close/>
                </a:path>
              </a:pathLst>
            </a:custGeom>
            <a:solidFill>
              <a:srgbClr val="F4F4F4"/>
            </a:solidFill>
          </p:spPr>
          <p:txBody>
            <a:bodyPr/>
            <a:lstStyle/>
            <a:p>
              <a:endParaRPr lang="en-US"/>
            </a:p>
          </p:txBody>
        </p:sp>
        <p:sp>
          <p:nvSpPr>
            <p:cNvPr id="5" name="TextBox 5">
              <a:extLst>
                <a:ext uri="{FF2B5EF4-FFF2-40B4-BE49-F238E27FC236}">
                  <a16:creationId xmlns:a16="http://schemas.microsoft.com/office/drawing/2014/main" id="{342F606B-6173-6B0C-4AF8-9452877AED36}"/>
                </a:ext>
              </a:extLst>
            </p:cNvPr>
            <p:cNvSpPr txBox="1"/>
            <p:nvPr/>
          </p:nvSpPr>
          <p:spPr>
            <a:xfrm>
              <a:off x="0" y="-66675"/>
              <a:ext cx="4631904" cy="2848310"/>
            </a:xfrm>
            <a:prstGeom prst="rect">
              <a:avLst/>
            </a:prstGeom>
          </p:spPr>
          <p:txBody>
            <a:bodyPr lIns="50800" tIns="50800" rIns="50800" bIns="50800" rtlCol="0" anchor="ctr"/>
            <a:lstStyle/>
            <a:p>
              <a:pPr algn="ctr">
                <a:lnSpc>
                  <a:spcPts val="3129"/>
                </a:lnSpc>
              </a:pPr>
              <a:endParaRPr/>
            </a:p>
          </p:txBody>
        </p:sp>
      </p:grpSp>
      <p:grpSp>
        <p:nvGrpSpPr>
          <p:cNvPr id="6" name="Group 6">
            <a:extLst>
              <a:ext uri="{FF2B5EF4-FFF2-40B4-BE49-F238E27FC236}">
                <a16:creationId xmlns:a16="http://schemas.microsoft.com/office/drawing/2014/main" id="{9504CE23-D78A-050C-5657-1E7B79803CBC}"/>
              </a:ext>
            </a:extLst>
          </p:cNvPr>
          <p:cNvGrpSpPr/>
          <p:nvPr/>
        </p:nvGrpSpPr>
        <p:grpSpPr>
          <a:xfrm>
            <a:off x="1383451" y="8465171"/>
            <a:ext cx="8602082" cy="793129"/>
            <a:chOff x="0" y="0"/>
            <a:chExt cx="2265569" cy="208890"/>
          </a:xfrm>
        </p:grpSpPr>
        <p:sp>
          <p:nvSpPr>
            <p:cNvPr id="7" name="Freeform 7">
              <a:extLst>
                <a:ext uri="{FF2B5EF4-FFF2-40B4-BE49-F238E27FC236}">
                  <a16:creationId xmlns:a16="http://schemas.microsoft.com/office/drawing/2014/main" id="{CD0284D7-E947-CF70-D7E5-E5873E700B0D}"/>
                </a:ext>
              </a:extLst>
            </p:cNvPr>
            <p:cNvSpPr/>
            <p:nvPr/>
          </p:nvSpPr>
          <p:spPr>
            <a:xfrm>
              <a:off x="0" y="0"/>
              <a:ext cx="2265569" cy="208890"/>
            </a:xfrm>
            <a:custGeom>
              <a:avLst/>
              <a:gdLst/>
              <a:ahLst/>
              <a:cxnLst/>
              <a:rect l="l" t="t" r="r" b="b"/>
              <a:pathLst>
                <a:path w="2265569" h="208890">
                  <a:moveTo>
                    <a:pt x="90001" y="0"/>
                  </a:moveTo>
                  <a:lnTo>
                    <a:pt x="2175569" y="0"/>
                  </a:lnTo>
                  <a:cubicBezTo>
                    <a:pt x="2225274" y="0"/>
                    <a:pt x="2265569" y="40295"/>
                    <a:pt x="2265569" y="90001"/>
                  </a:cubicBezTo>
                  <a:lnTo>
                    <a:pt x="2265569" y="118889"/>
                  </a:lnTo>
                  <a:cubicBezTo>
                    <a:pt x="2265569" y="168595"/>
                    <a:pt x="2225274" y="208890"/>
                    <a:pt x="2175569" y="208890"/>
                  </a:cubicBezTo>
                  <a:lnTo>
                    <a:pt x="90001" y="208890"/>
                  </a:lnTo>
                  <a:cubicBezTo>
                    <a:pt x="40295" y="208890"/>
                    <a:pt x="0" y="168595"/>
                    <a:pt x="0" y="118889"/>
                  </a:cubicBezTo>
                  <a:lnTo>
                    <a:pt x="0" y="90001"/>
                  </a:lnTo>
                  <a:cubicBezTo>
                    <a:pt x="0" y="40295"/>
                    <a:pt x="40295" y="0"/>
                    <a:pt x="90001" y="0"/>
                  </a:cubicBezTo>
                  <a:close/>
                </a:path>
              </a:pathLst>
            </a:custGeom>
            <a:solidFill>
              <a:srgbClr val="FD0F0F"/>
            </a:solidFill>
          </p:spPr>
          <p:txBody>
            <a:bodyPr/>
            <a:lstStyle/>
            <a:p>
              <a:endParaRPr lang="en-US"/>
            </a:p>
          </p:txBody>
        </p:sp>
        <p:sp>
          <p:nvSpPr>
            <p:cNvPr id="8" name="TextBox 8">
              <a:extLst>
                <a:ext uri="{FF2B5EF4-FFF2-40B4-BE49-F238E27FC236}">
                  <a16:creationId xmlns:a16="http://schemas.microsoft.com/office/drawing/2014/main" id="{35E98811-F4BB-B46C-244E-216CF4D3EBDB}"/>
                </a:ext>
              </a:extLst>
            </p:cNvPr>
            <p:cNvSpPr txBox="1"/>
            <p:nvPr/>
          </p:nvSpPr>
          <p:spPr>
            <a:xfrm>
              <a:off x="0" y="-38100"/>
              <a:ext cx="2265569" cy="24699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a:extLst>
              <a:ext uri="{FF2B5EF4-FFF2-40B4-BE49-F238E27FC236}">
                <a16:creationId xmlns:a16="http://schemas.microsoft.com/office/drawing/2014/main" id="{B84229CC-F7C5-40B9-0461-3CF79E85B799}"/>
              </a:ext>
            </a:extLst>
          </p:cNvPr>
          <p:cNvGrpSpPr/>
          <p:nvPr/>
        </p:nvGrpSpPr>
        <p:grpSpPr>
          <a:xfrm>
            <a:off x="10585300" y="6667500"/>
            <a:ext cx="9141571" cy="9476197"/>
            <a:chOff x="0" y="0"/>
            <a:chExt cx="812800" cy="812800"/>
          </a:xfrm>
        </p:grpSpPr>
        <p:sp>
          <p:nvSpPr>
            <p:cNvPr id="10" name="Freeform 10">
              <a:extLst>
                <a:ext uri="{FF2B5EF4-FFF2-40B4-BE49-F238E27FC236}">
                  <a16:creationId xmlns:a16="http://schemas.microsoft.com/office/drawing/2014/main" id="{727A96F2-48DA-23BC-47A6-641F73361FC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1DEB"/>
            </a:solidFill>
          </p:spPr>
          <p:txBody>
            <a:bodyPr/>
            <a:lstStyle/>
            <a:p>
              <a:endParaRPr lang="en-US"/>
            </a:p>
          </p:txBody>
        </p:sp>
        <p:sp>
          <p:nvSpPr>
            <p:cNvPr id="11" name="TextBox 11">
              <a:extLst>
                <a:ext uri="{FF2B5EF4-FFF2-40B4-BE49-F238E27FC236}">
                  <a16:creationId xmlns:a16="http://schemas.microsoft.com/office/drawing/2014/main" id="{FD29C50A-4091-AB15-42B4-EE2D40425B5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a:extLst>
              <a:ext uri="{FF2B5EF4-FFF2-40B4-BE49-F238E27FC236}">
                <a16:creationId xmlns:a16="http://schemas.microsoft.com/office/drawing/2014/main" id="{CB2CBEEC-8B1A-A2B5-F64D-F6947F167E5E}"/>
              </a:ext>
            </a:extLst>
          </p:cNvPr>
          <p:cNvGrpSpPr/>
          <p:nvPr/>
        </p:nvGrpSpPr>
        <p:grpSpPr>
          <a:xfrm>
            <a:off x="16904884" y="-663522"/>
            <a:ext cx="1996281" cy="1996281"/>
            <a:chOff x="0" y="0"/>
            <a:chExt cx="812800" cy="812800"/>
          </a:xfrm>
        </p:grpSpPr>
        <p:sp>
          <p:nvSpPr>
            <p:cNvPr id="13" name="Freeform 13">
              <a:extLst>
                <a:ext uri="{FF2B5EF4-FFF2-40B4-BE49-F238E27FC236}">
                  <a16:creationId xmlns:a16="http://schemas.microsoft.com/office/drawing/2014/main" id="{540A913B-7D5E-00E7-4200-79A8B0585C3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BB8B8"/>
            </a:solidFill>
          </p:spPr>
          <p:txBody>
            <a:bodyPr/>
            <a:lstStyle/>
            <a:p>
              <a:endParaRPr lang="en-US"/>
            </a:p>
          </p:txBody>
        </p:sp>
        <p:sp>
          <p:nvSpPr>
            <p:cNvPr id="14" name="TextBox 14">
              <a:extLst>
                <a:ext uri="{FF2B5EF4-FFF2-40B4-BE49-F238E27FC236}">
                  <a16:creationId xmlns:a16="http://schemas.microsoft.com/office/drawing/2014/main" id="{9B9D34A6-95C4-F932-874C-4BD65599992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a:extLst>
              <a:ext uri="{FF2B5EF4-FFF2-40B4-BE49-F238E27FC236}">
                <a16:creationId xmlns:a16="http://schemas.microsoft.com/office/drawing/2014/main" id="{F1979521-EF0C-FB66-9E11-AE43F97F10AF}"/>
              </a:ext>
            </a:extLst>
          </p:cNvPr>
          <p:cNvGrpSpPr/>
          <p:nvPr/>
        </p:nvGrpSpPr>
        <p:grpSpPr>
          <a:xfrm>
            <a:off x="16857398" y="1160036"/>
            <a:ext cx="401902" cy="89809"/>
            <a:chOff x="0" y="0"/>
            <a:chExt cx="183159" cy="40929"/>
          </a:xfrm>
        </p:grpSpPr>
        <p:sp>
          <p:nvSpPr>
            <p:cNvPr id="16" name="Freeform 16">
              <a:extLst>
                <a:ext uri="{FF2B5EF4-FFF2-40B4-BE49-F238E27FC236}">
                  <a16:creationId xmlns:a16="http://schemas.microsoft.com/office/drawing/2014/main" id="{2A5268CA-31D9-FEAC-93D3-83C0E32E3772}"/>
                </a:ext>
              </a:extLst>
            </p:cNvPr>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D0F0F"/>
            </a:solidFill>
          </p:spPr>
          <p:txBody>
            <a:bodyPr/>
            <a:lstStyle/>
            <a:p>
              <a:endParaRPr lang="en-US"/>
            </a:p>
          </p:txBody>
        </p:sp>
        <p:sp>
          <p:nvSpPr>
            <p:cNvPr id="17" name="TextBox 17">
              <a:extLst>
                <a:ext uri="{FF2B5EF4-FFF2-40B4-BE49-F238E27FC236}">
                  <a16:creationId xmlns:a16="http://schemas.microsoft.com/office/drawing/2014/main" id="{72B5F425-4802-1A2F-F9A9-4EE578F45633}"/>
                </a:ext>
              </a:extLst>
            </p:cNvPr>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18" name="Group 18">
            <a:extLst>
              <a:ext uri="{FF2B5EF4-FFF2-40B4-BE49-F238E27FC236}">
                <a16:creationId xmlns:a16="http://schemas.microsoft.com/office/drawing/2014/main" id="{CFCF0785-16FF-5035-3155-73BD0EF3F038}"/>
              </a:ext>
            </a:extLst>
          </p:cNvPr>
          <p:cNvGrpSpPr/>
          <p:nvPr/>
        </p:nvGrpSpPr>
        <p:grpSpPr>
          <a:xfrm>
            <a:off x="16857398" y="1301381"/>
            <a:ext cx="401902" cy="89809"/>
            <a:chOff x="0" y="0"/>
            <a:chExt cx="183159" cy="40929"/>
          </a:xfrm>
        </p:grpSpPr>
        <p:sp>
          <p:nvSpPr>
            <p:cNvPr id="19" name="Freeform 19">
              <a:extLst>
                <a:ext uri="{FF2B5EF4-FFF2-40B4-BE49-F238E27FC236}">
                  <a16:creationId xmlns:a16="http://schemas.microsoft.com/office/drawing/2014/main" id="{D79CDC00-0084-E857-9F09-C9541F79619D}"/>
                </a:ext>
              </a:extLst>
            </p:cNvPr>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D0F0F"/>
            </a:solidFill>
          </p:spPr>
          <p:txBody>
            <a:bodyPr/>
            <a:lstStyle/>
            <a:p>
              <a:endParaRPr lang="en-US"/>
            </a:p>
          </p:txBody>
        </p:sp>
        <p:sp>
          <p:nvSpPr>
            <p:cNvPr id="20" name="TextBox 20">
              <a:extLst>
                <a:ext uri="{FF2B5EF4-FFF2-40B4-BE49-F238E27FC236}">
                  <a16:creationId xmlns:a16="http://schemas.microsoft.com/office/drawing/2014/main" id="{9402EF30-5E58-4867-ED9E-1AC082DA04F9}"/>
                </a:ext>
              </a:extLst>
            </p:cNvPr>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21" name="Group 21">
            <a:extLst>
              <a:ext uri="{FF2B5EF4-FFF2-40B4-BE49-F238E27FC236}">
                <a16:creationId xmlns:a16="http://schemas.microsoft.com/office/drawing/2014/main" id="{15369483-8F6A-056E-C8E5-39097342F675}"/>
              </a:ext>
            </a:extLst>
          </p:cNvPr>
          <p:cNvGrpSpPr/>
          <p:nvPr/>
        </p:nvGrpSpPr>
        <p:grpSpPr>
          <a:xfrm>
            <a:off x="16857398" y="1440732"/>
            <a:ext cx="401902" cy="89809"/>
            <a:chOff x="0" y="0"/>
            <a:chExt cx="183159" cy="40929"/>
          </a:xfrm>
        </p:grpSpPr>
        <p:sp>
          <p:nvSpPr>
            <p:cNvPr id="22" name="Freeform 22">
              <a:extLst>
                <a:ext uri="{FF2B5EF4-FFF2-40B4-BE49-F238E27FC236}">
                  <a16:creationId xmlns:a16="http://schemas.microsoft.com/office/drawing/2014/main" id="{6755902F-4665-222C-5A5B-E326D65732A6}"/>
                </a:ext>
              </a:extLst>
            </p:cNvPr>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D0F0F"/>
            </a:solidFill>
          </p:spPr>
          <p:txBody>
            <a:bodyPr/>
            <a:lstStyle/>
            <a:p>
              <a:endParaRPr lang="en-US"/>
            </a:p>
          </p:txBody>
        </p:sp>
        <p:sp>
          <p:nvSpPr>
            <p:cNvPr id="23" name="TextBox 23">
              <a:extLst>
                <a:ext uri="{FF2B5EF4-FFF2-40B4-BE49-F238E27FC236}">
                  <a16:creationId xmlns:a16="http://schemas.microsoft.com/office/drawing/2014/main" id="{B2761909-46B7-10DF-04A8-899D9938FE1D}"/>
                </a:ext>
              </a:extLst>
            </p:cNvPr>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sp>
        <p:nvSpPr>
          <p:cNvPr id="25" name="TextBox 25">
            <a:extLst>
              <a:ext uri="{FF2B5EF4-FFF2-40B4-BE49-F238E27FC236}">
                <a16:creationId xmlns:a16="http://schemas.microsoft.com/office/drawing/2014/main" id="{8F126BAF-BE3B-BE87-B755-19A63B979508}"/>
              </a:ext>
            </a:extLst>
          </p:cNvPr>
          <p:cNvSpPr txBox="1"/>
          <p:nvPr/>
        </p:nvSpPr>
        <p:spPr>
          <a:xfrm>
            <a:off x="1150055" y="3826889"/>
            <a:ext cx="11998261" cy="891911"/>
          </a:xfrm>
          <a:prstGeom prst="rect">
            <a:avLst/>
          </a:prstGeom>
        </p:spPr>
        <p:txBody>
          <a:bodyPr lIns="0" tIns="0" rIns="0" bIns="0" rtlCol="0" anchor="t">
            <a:spAutoFit/>
          </a:bodyPr>
          <a:lstStyle/>
          <a:p>
            <a:pPr algn="l">
              <a:lnSpc>
                <a:spcPts val="7571"/>
              </a:lnSpc>
            </a:pPr>
            <a:r>
              <a:rPr lang="en-US" sz="4000" b="1" dirty="0">
                <a:solidFill>
                  <a:srgbClr val="1A1919"/>
                </a:solidFill>
                <a:latin typeface="Antonio Bold"/>
                <a:ea typeface="Antonio Bold"/>
                <a:cs typeface="Antonio Bold"/>
                <a:sym typeface="Antonio Bold"/>
              </a:rPr>
              <a:t>Protecting the School Learning Environment </a:t>
            </a:r>
          </a:p>
        </p:txBody>
      </p:sp>
      <p:sp>
        <p:nvSpPr>
          <p:cNvPr id="26" name="TextBox 26">
            <a:extLst>
              <a:ext uri="{FF2B5EF4-FFF2-40B4-BE49-F238E27FC236}">
                <a16:creationId xmlns:a16="http://schemas.microsoft.com/office/drawing/2014/main" id="{EF18EE0A-973E-9AB1-3C22-ABB09BD8FB02}"/>
              </a:ext>
            </a:extLst>
          </p:cNvPr>
          <p:cNvSpPr txBox="1"/>
          <p:nvPr/>
        </p:nvSpPr>
        <p:spPr>
          <a:xfrm>
            <a:off x="1083567" y="3000381"/>
            <a:ext cx="9201849" cy="826508"/>
          </a:xfrm>
          <a:prstGeom prst="rect">
            <a:avLst/>
          </a:prstGeom>
        </p:spPr>
        <p:txBody>
          <a:bodyPr wrap="square" lIns="0" tIns="0" rIns="0" bIns="0" rtlCol="0" anchor="t">
            <a:spAutoFit/>
          </a:bodyPr>
          <a:lstStyle/>
          <a:p>
            <a:pPr algn="l">
              <a:lnSpc>
                <a:spcPts val="7096"/>
              </a:lnSpc>
            </a:pPr>
            <a:r>
              <a:rPr lang="en-US" sz="4000" b="1" dirty="0">
                <a:solidFill>
                  <a:srgbClr val="1A1919"/>
                </a:solidFill>
                <a:latin typeface="Poppins Bold"/>
                <a:ea typeface="Poppins Bold"/>
                <a:cs typeface="Poppins Bold"/>
                <a:sym typeface="Poppins Bold"/>
              </a:rPr>
              <a:t>The GASROE SAFER Assessment </a:t>
            </a:r>
          </a:p>
        </p:txBody>
      </p:sp>
      <p:sp>
        <p:nvSpPr>
          <p:cNvPr id="27" name="TextBox 27">
            <a:extLst>
              <a:ext uri="{FF2B5EF4-FFF2-40B4-BE49-F238E27FC236}">
                <a16:creationId xmlns:a16="http://schemas.microsoft.com/office/drawing/2014/main" id="{D8FCA22A-AB43-314C-3CB8-26E746A02B8F}"/>
              </a:ext>
            </a:extLst>
          </p:cNvPr>
          <p:cNvSpPr txBox="1"/>
          <p:nvPr/>
        </p:nvSpPr>
        <p:spPr>
          <a:xfrm>
            <a:off x="1383451" y="8561928"/>
            <a:ext cx="8690812" cy="486672"/>
          </a:xfrm>
          <a:prstGeom prst="rect">
            <a:avLst/>
          </a:prstGeom>
        </p:spPr>
        <p:txBody>
          <a:bodyPr lIns="0" tIns="0" rIns="0" bIns="0" rtlCol="0" anchor="t">
            <a:spAutoFit/>
          </a:bodyPr>
          <a:lstStyle/>
          <a:p>
            <a:pPr algn="ctr">
              <a:lnSpc>
                <a:spcPts val="3974"/>
              </a:lnSpc>
            </a:pPr>
            <a:r>
              <a:rPr lang="en-US" sz="2839" b="1" dirty="0">
                <a:solidFill>
                  <a:srgbClr val="1A1919"/>
                </a:solidFill>
                <a:latin typeface="Poppins Bold"/>
                <a:ea typeface="Poppins Bold"/>
                <a:cs typeface="Poppins Bold"/>
                <a:sym typeface="Poppins Bold"/>
              </a:rPr>
              <a:t>WWW.GASROE.ORG</a:t>
            </a:r>
          </a:p>
        </p:txBody>
      </p:sp>
      <p:pic>
        <p:nvPicPr>
          <p:cNvPr id="29" name="Picture 28" descr="A group of cell phones&#10;&#10;AI-generated content may be incorrect.">
            <a:extLst>
              <a:ext uri="{FF2B5EF4-FFF2-40B4-BE49-F238E27FC236}">
                <a16:creationId xmlns:a16="http://schemas.microsoft.com/office/drawing/2014/main" id="{B5175692-C0F5-867A-82D2-5324515401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27471" y="8023605"/>
            <a:ext cx="4985361" cy="2182573"/>
          </a:xfrm>
          <a:prstGeom prst="rect">
            <a:avLst/>
          </a:prstGeom>
        </p:spPr>
      </p:pic>
      <p:pic>
        <p:nvPicPr>
          <p:cNvPr id="34" name="Picture 33" descr="A black background with red and blue text&#10;&#10;AI-generated content may be incorrect.">
            <a:extLst>
              <a:ext uri="{FF2B5EF4-FFF2-40B4-BE49-F238E27FC236}">
                <a16:creationId xmlns:a16="http://schemas.microsoft.com/office/drawing/2014/main" id="{B9E0BDDB-6314-651B-A07E-E64AF1F8B3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3620" y="-989774"/>
            <a:ext cx="8216545" cy="8216545"/>
          </a:xfrm>
          <a:prstGeom prst="rect">
            <a:avLst/>
          </a:prstGeom>
        </p:spPr>
      </p:pic>
    </p:spTree>
    <p:extLst>
      <p:ext uri="{BB962C8B-B14F-4D97-AF65-F5344CB8AC3E}">
        <p14:creationId xmlns:p14="http://schemas.microsoft.com/office/powerpoint/2010/main" val="242342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9AA02BA0-541F-0835-6FB2-2EA0F3815E88}"/>
              </a:ext>
            </a:extLst>
          </p:cNvPr>
          <p:cNvSpPr>
            <a:spLocks noGrp="1"/>
          </p:cNvSpPr>
          <p:nvPr>
            <p:ph type="ftr" sz="quarter" idx="11"/>
          </p:nvPr>
        </p:nvSpPr>
        <p:spPr/>
        <p:txBody>
          <a:bodyPr/>
          <a:lstStyle/>
          <a:p>
            <a:pPr defTabSz="1371600"/>
            <a:r>
              <a:rPr lang="en-US" dirty="0">
                <a:solidFill>
                  <a:prstClr val="white"/>
                </a:solidFill>
                <a:latin typeface="Grandview Display"/>
              </a:rPr>
              <a:t>The Georgia Alliance of School Resource Officers and Educators</a:t>
            </a:r>
          </a:p>
        </p:txBody>
      </p:sp>
      <p:sp>
        <p:nvSpPr>
          <p:cNvPr id="9" name="TextBox 8"/>
          <p:cNvSpPr txBox="1"/>
          <p:nvPr/>
        </p:nvSpPr>
        <p:spPr>
          <a:xfrm>
            <a:off x="5704424" y="10875909"/>
            <a:ext cx="184731" cy="507831"/>
          </a:xfrm>
          <a:prstGeom prst="rect">
            <a:avLst/>
          </a:prstGeom>
          <a:noFill/>
        </p:spPr>
        <p:txBody>
          <a:bodyPr wrap="none" rtlCol="0">
            <a:spAutoFit/>
          </a:bodyPr>
          <a:lstStyle/>
          <a:p>
            <a:pPr defTabSz="1371600"/>
            <a:endParaRPr lang="en-US" sz="2700" dirty="0">
              <a:solidFill>
                <a:prstClr val="white"/>
              </a:solidFill>
              <a:latin typeface="Grandview Display"/>
            </a:endParaRP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2" name="Add-in 1" title="Web Video Player"/>
              <p:cNvGraphicFramePr>
                <a:graphicFrameLocks noGrp="1"/>
              </p:cNvGraphicFramePr>
              <p:nvPr>
                <p:extLst>
                  <p:ext uri="{D42A27DB-BD31-4B8C-83A1-F6EECF244321}">
                    <p14:modId xmlns:p14="http://schemas.microsoft.com/office/powerpoint/2010/main" val="302409985"/>
                  </p:ext>
                </p:extLst>
              </p:nvPr>
            </p:nvGraphicFramePr>
            <p:xfrm>
              <a:off x="1143000" y="1943100"/>
              <a:ext cx="14401800" cy="64008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2" name="Add-in 1" title="Web Video Player"/>
              <p:cNvPicPr>
                <a:picLocks noGrp="1" noRot="1" noChangeAspect="1" noMove="1" noResize="1" noEditPoints="1" noAdjustHandles="1" noChangeArrowheads="1" noChangeShapeType="1"/>
              </p:cNvPicPr>
              <p:nvPr/>
            </p:nvPicPr>
            <p:blipFill>
              <a:blip r:embed="rId4"/>
              <a:stretch>
                <a:fillRect/>
              </a:stretch>
            </p:blipFill>
            <p:spPr>
              <a:xfrm>
                <a:off x="1143000" y="1943100"/>
                <a:ext cx="14401800" cy="6400800"/>
              </a:xfrm>
              <a:prstGeom prst="rect">
                <a:avLst/>
              </a:prstGeom>
            </p:spPr>
          </p:pic>
        </mc:Fallback>
      </mc:AlternateContent>
    </p:spTree>
    <p:extLst>
      <p:ext uri="{BB962C8B-B14F-4D97-AF65-F5344CB8AC3E}">
        <p14:creationId xmlns:p14="http://schemas.microsoft.com/office/powerpoint/2010/main" val="817606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pPr defTabSz="1371600"/>
            <a:r>
              <a:rPr lang="en-US">
                <a:solidFill>
                  <a:prstClr val="white"/>
                </a:solidFill>
                <a:latin typeface="Grandview Display"/>
              </a:rPr>
              <a:t>The Georgia Alliance of  School Resource Officers  and Educators</a:t>
            </a:r>
            <a:endParaRPr lang="en-US" dirty="0">
              <a:solidFill>
                <a:prstClr val="white"/>
              </a:solidFill>
              <a:latin typeface="Grandview Display"/>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01275" cy="10287000"/>
          </a:xfrm>
          <a:prstGeom prst="rect">
            <a:avLst/>
          </a:prstGeom>
        </p:spPr>
      </p:pic>
      <p:sp>
        <p:nvSpPr>
          <p:cNvPr id="9" name="TextBox 8"/>
          <p:cNvSpPr txBox="1"/>
          <p:nvPr/>
        </p:nvSpPr>
        <p:spPr>
          <a:xfrm>
            <a:off x="10887075" y="3301853"/>
            <a:ext cx="7050882" cy="2862322"/>
          </a:xfrm>
          <a:prstGeom prst="rect">
            <a:avLst/>
          </a:prstGeom>
          <a:noFill/>
        </p:spPr>
        <p:txBody>
          <a:bodyPr wrap="square" rtlCol="0">
            <a:spAutoFit/>
          </a:bodyPr>
          <a:lstStyle/>
          <a:p>
            <a:pPr defTabSz="1371600"/>
            <a:r>
              <a:rPr lang="en-US" sz="6000" dirty="0">
                <a:solidFill>
                  <a:prstClr val="white"/>
                </a:solidFill>
                <a:latin typeface="DiamondPlate" charset="0"/>
                <a:ea typeface="DiamondPlate" charset="0"/>
                <a:cs typeface="DiamondPlate" charset="0"/>
              </a:rPr>
              <a:t>In many cases,</a:t>
            </a:r>
            <a:r>
              <a:rPr lang="en-US" sz="6000" dirty="0">
                <a:solidFill>
                  <a:srgbClr val="1862C4"/>
                </a:solidFill>
                <a:latin typeface="DiamondPlate" charset="0"/>
                <a:ea typeface="DiamondPlate" charset="0"/>
                <a:cs typeface="DiamondPlate" charset="0"/>
              </a:rPr>
              <a:t> it is MUCH more than just a behavioral issue.</a:t>
            </a:r>
          </a:p>
        </p:txBody>
      </p:sp>
      <p:sp>
        <p:nvSpPr>
          <p:cNvPr id="10" name="Google Shape;181;p27"/>
          <p:cNvSpPr txBox="1">
            <a:spLocks noGrp="1"/>
          </p:cNvSpPr>
          <p:nvPr>
            <p:ph type="title"/>
          </p:nvPr>
        </p:nvSpPr>
        <p:spPr>
          <a:xfrm>
            <a:off x="11680031" y="277026"/>
            <a:ext cx="4952214" cy="859050"/>
          </a:xfrm>
          <a:prstGeom prst="rect">
            <a:avLst/>
          </a:prstGeom>
          <a:noFill/>
          <a:ln>
            <a:noFill/>
          </a:ln>
        </p:spPr>
        <p:txBody>
          <a:bodyPr spcFirstLastPara="1" vert="horz" wrap="square" lIns="137138" tIns="137138" rIns="137138" bIns="137138" rtlCol="0" anchor="t" anchorCtr="0">
            <a:noAutofit/>
          </a:bodyPr>
          <a:lstStyle/>
          <a:p>
            <a:pPr algn="ctr">
              <a:spcBef>
                <a:spcPts val="0"/>
              </a:spcBef>
              <a:buSzPct val="111111"/>
            </a:pPr>
            <a:r>
              <a:rPr lang="en" sz="4200" dirty="0">
                <a:solidFill>
                  <a:schemeClr val="bg1"/>
                </a:solidFill>
                <a:latin typeface="Franklin Gothic Heavy" charset="0"/>
                <a:ea typeface="Franklin Gothic Heavy" charset="0"/>
                <a:cs typeface="Franklin Gothic Heavy" charset="0"/>
              </a:rPr>
              <a:t>Behavioral Threat</a:t>
            </a:r>
            <a:br>
              <a:rPr lang="en-US" sz="4200" dirty="0">
                <a:solidFill>
                  <a:schemeClr val="bg1"/>
                </a:solidFill>
                <a:latin typeface="Franklin Gothic Heavy" charset="0"/>
                <a:ea typeface="Franklin Gothic Heavy" charset="0"/>
                <a:cs typeface="Franklin Gothic Heavy" charset="0"/>
              </a:rPr>
            </a:br>
            <a:r>
              <a:rPr lang="en" sz="4200" dirty="0">
                <a:solidFill>
                  <a:schemeClr val="bg1"/>
                </a:solidFill>
                <a:latin typeface="Franklin Gothic Heavy" charset="0"/>
                <a:ea typeface="Franklin Gothic Heavy" charset="0"/>
                <a:cs typeface="Franklin Gothic Heavy" charset="0"/>
              </a:rPr>
              <a:t>Assessments</a:t>
            </a:r>
            <a:endParaRPr sz="4200" dirty="0">
              <a:solidFill>
                <a:schemeClr val="bg1"/>
              </a:solidFill>
              <a:latin typeface="Franklin Gothic Heavy" charset="0"/>
              <a:ea typeface="Franklin Gothic Heavy" charset="0"/>
              <a:cs typeface="Franklin Gothic Heavy" charset="0"/>
            </a:endParaRPr>
          </a:p>
        </p:txBody>
      </p:sp>
    </p:spTree>
    <p:extLst>
      <p:ext uri="{BB962C8B-B14F-4D97-AF65-F5344CB8AC3E}">
        <p14:creationId xmlns:p14="http://schemas.microsoft.com/office/powerpoint/2010/main" val="730560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6904884" y="-663522"/>
            <a:ext cx="1996281" cy="1996281"/>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0F0F"/>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857398" y="1160036"/>
            <a:ext cx="401902" cy="89809"/>
            <a:chOff x="0" y="0"/>
            <a:chExt cx="183159" cy="40929"/>
          </a:xfrm>
        </p:grpSpPr>
        <p:sp>
          <p:nvSpPr>
            <p:cNvPr id="7" name="Freeform 7"/>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8" name="TextBox 8"/>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9" name="Group 9"/>
          <p:cNvGrpSpPr/>
          <p:nvPr/>
        </p:nvGrpSpPr>
        <p:grpSpPr>
          <a:xfrm>
            <a:off x="16857398" y="1301381"/>
            <a:ext cx="401902" cy="89809"/>
            <a:chOff x="0" y="0"/>
            <a:chExt cx="183159" cy="40929"/>
          </a:xfrm>
        </p:grpSpPr>
        <p:sp>
          <p:nvSpPr>
            <p:cNvPr id="10" name="Freeform 10"/>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11" name="TextBox 11"/>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12" name="Group 12"/>
          <p:cNvGrpSpPr/>
          <p:nvPr/>
        </p:nvGrpSpPr>
        <p:grpSpPr>
          <a:xfrm>
            <a:off x="16857398" y="1440732"/>
            <a:ext cx="401902" cy="89809"/>
            <a:chOff x="0" y="0"/>
            <a:chExt cx="183159" cy="40929"/>
          </a:xfrm>
        </p:grpSpPr>
        <p:sp>
          <p:nvSpPr>
            <p:cNvPr id="13" name="Freeform 13"/>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14" name="TextBox 14"/>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sp>
        <p:nvSpPr>
          <p:cNvPr id="15" name="AutoShape 15"/>
          <p:cNvSpPr/>
          <p:nvPr/>
        </p:nvSpPr>
        <p:spPr>
          <a:xfrm flipV="1">
            <a:off x="9124950" y="4343658"/>
            <a:ext cx="0" cy="5032725"/>
          </a:xfrm>
          <a:prstGeom prst="line">
            <a:avLst/>
          </a:prstGeom>
          <a:ln w="38100" cap="flat">
            <a:solidFill>
              <a:srgbClr val="F4F4F4"/>
            </a:solidFill>
            <a:prstDash val="solid"/>
            <a:headEnd type="none" w="sm" len="sm"/>
            <a:tailEnd type="none" w="sm" len="sm"/>
          </a:ln>
        </p:spPr>
        <p:txBody>
          <a:bodyPr/>
          <a:lstStyle/>
          <a:p>
            <a:endParaRPr lang="en-US"/>
          </a:p>
        </p:txBody>
      </p:sp>
      <p:grpSp>
        <p:nvGrpSpPr>
          <p:cNvPr id="16" name="Group 16"/>
          <p:cNvGrpSpPr/>
          <p:nvPr/>
        </p:nvGrpSpPr>
        <p:grpSpPr>
          <a:xfrm>
            <a:off x="11874820" y="2288152"/>
            <a:ext cx="3086100" cy="2554013"/>
            <a:chOff x="0" y="0"/>
            <a:chExt cx="812800" cy="672662"/>
          </a:xfrm>
        </p:grpSpPr>
        <p:sp>
          <p:nvSpPr>
            <p:cNvPr id="17" name="Freeform 17"/>
            <p:cNvSpPr/>
            <p:nvPr/>
          </p:nvSpPr>
          <p:spPr>
            <a:xfrm>
              <a:off x="0" y="0"/>
              <a:ext cx="812800" cy="672662"/>
            </a:xfrm>
            <a:custGeom>
              <a:avLst/>
              <a:gdLst/>
              <a:ahLst/>
              <a:cxnLst/>
              <a:rect l="l" t="t" r="r" b="b"/>
              <a:pathLst>
                <a:path w="812800" h="672662">
                  <a:moveTo>
                    <a:pt x="127941" y="0"/>
                  </a:moveTo>
                  <a:lnTo>
                    <a:pt x="684859" y="0"/>
                  </a:lnTo>
                  <a:cubicBezTo>
                    <a:pt x="718791" y="0"/>
                    <a:pt x="751333" y="13479"/>
                    <a:pt x="775327" y="37473"/>
                  </a:cubicBezTo>
                  <a:cubicBezTo>
                    <a:pt x="799321" y="61467"/>
                    <a:pt x="812800" y="94009"/>
                    <a:pt x="812800" y="127941"/>
                  </a:cubicBezTo>
                  <a:lnTo>
                    <a:pt x="812800" y="544721"/>
                  </a:lnTo>
                  <a:cubicBezTo>
                    <a:pt x="812800" y="578653"/>
                    <a:pt x="799321" y="611195"/>
                    <a:pt x="775327" y="635189"/>
                  </a:cubicBezTo>
                  <a:cubicBezTo>
                    <a:pt x="751333" y="659182"/>
                    <a:pt x="718791" y="672662"/>
                    <a:pt x="684859" y="672662"/>
                  </a:cubicBezTo>
                  <a:lnTo>
                    <a:pt x="127941" y="672662"/>
                  </a:lnTo>
                  <a:cubicBezTo>
                    <a:pt x="94009" y="672662"/>
                    <a:pt x="61467" y="659182"/>
                    <a:pt x="37473" y="635189"/>
                  </a:cubicBezTo>
                  <a:cubicBezTo>
                    <a:pt x="13479" y="611195"/>
                    <a:pt x="0" y="578653"/>
                    <a:pt x="0" y="544721"/>
                  </a:cubicBezTo>
                  <a:lnTo>
                    <a:pt x="0" y="127941"/>
                  </a:lnTo>
                  <a:cubicBezTo>
                    <a:pt x="0" y="94009"/>
                    <a:pt x="13479" y="61467"/>
                    <a:pt x="37473" y="37473"/>
                  </a:cubicBezTo>
                  <a:cubicBezTo>
                    <a:pt x="61467" y="13479"/>
                    <a:pt x="94009" y="0"/>
                    <a:pt x="127941" y="0"/>
                  </a:cubicBezTo>
                  <a:close/>
                </a:path>
              </a:pathLst>
            </a:custGeom>
            <a:solidFill>
              <a:srgbClr val="F4F4F4"/>
            </a:solidFill>
          </p:spPr>
          <p:txBody>
            <a:bodyPr/>
            <a:lstStyle/>
            <a:p>
              <a:endParaRPr lang="en-US"/>
            </a:p>
          </p:txBody>
        </p:sp>
        <p:sp>
          <p:nvSpPr>
            <p:cNvPr id="18" name="TextBox 18"/>
            <p:cNvSpPr txBox="1"/>
            <p:nvPr/>
          </p:nvSpPr>
          <p:spPr>
            <a:xfrm>
              <a:off x="0" y="-66675"/>
              <a:ext cx="812800" cy="739337"/>
            </a:xfrm>
            <a:prstGeom prst="rect">
              <a:avLst/>
            </a:prstGeom>
          </p:spPr>
          <p:txBody>
            <a:bodyPr lIns="50800" tIns="50800" rIns="50800" bIns="50800" rtlCol="0" anchor="ctr"/>
            <a:lstStyle/>
            <a:p>
              <a:pPr algn="ctr">
                <a:lnSpc>
                  <a:spcPts val="3129"/>
                </a:lnSpc>
              </a:pPr>
              <a:endParaRPr/>
            </a:p>
          </p:txBody>
        </p:sp>
      </p:grpSp>
      <p:sp>
        <p:nvSpPr>
          <p:cNvPr id="19" name="Freeform 19"/>
          <p:cNvSpPr/>
          <p:nvPr/>
        </p:nvSpPr>
        <p:spPr>
          <a:xfrm>
            <a:off x="11956674" y="2288152"/>
            <a:ext cx="2922392" cy="2560859"/>
          </a:xfrm>
          <a:custGeom>
            <a:avLst/>
            <a:gdLst/>
            <a:ahLst/>
            <a:cxnLst/>
            <a:rect l="l" t="t" r="r" b="b"/>
            <a:pathLst>
              <a:path w="2922392" h="2560859">
                <a:moveTo>
                  <a:pt x="0" y="0"/>
                </a:moveTo>
                <a:lnTo>
                  <a:pt x="2922392" y="0"/>
                </a:lnTo>
                <a:lnTo>
                  <a:pt x="2922392" y="2560858"/>
                </a:lnTo>
                <a:lnTo>
                  <a:pt x="0" y="2560858"/>
                </a:lnTo>
                <a:lnTo>
                  <a:pt x="0" y="0"/>
                </a:lnTo>
                <a:close/>
              </a:path>
            </a:pathLst>
          </a:custGeom>
          <a:blipFill>
            <a:blip r:embed="rId3"/>
            <a:stretch>
              <a:fillRect/>
            </a:stretch>
          </a:blipFill>
        </p:spPr>
        <p:txBody>
          <a:bodyPr/>
          <a:lstStyle/>
          <a:p>
            <a:endParaRPr lang="en-US"/>
          </a:p>
        </p:txBody>
      </p:sp>
      <p:sp>
        <p:nvSpPr>
          <p:cNvPr id="20" name="Freeform 20"/>
          <p:cNvSpPr/>
          <p:nvPr/>
        </p:nvSpPr>
        <p:spPr>
          <a:xfrm>
            <a:off x="2389304" y="6427503"/>
            <a:ext cx="4489797" cy="3092348"/>
          </a:xfrm>
          <a:custGeom>
            <a:avLst/>
            <a:gdLst/>
            <a:ahLst/>
            <a:cxnLst/>
            <a:rect l="l" t="t" r="r" b="b"/>
            <a:pathLst>
              <a:path w="4489797" h="3092348">
                <a:moveTo>
                  <a:pt x="0" y="0"/>
                </a:moveTo>
                <a:lnTo>
                  <a:pt x="4489798" y="0"/>
                </a:lnTo>
                <a:lnTo>
                  <a:pt x="4489798" y="3092348"/>
                </a:lnTo>
                <a:lnTo>
                  <a:pt x="0" y="3092348"/>
                </a:lnTo>
                <a:lnTo>
                  <a:pt x="0" y="0"/>
                </a:lnTo>
                <a:close/>
              </a:path>
            </a:pathLst>
          </a:custGeom>
          <a:blipFill>
            <a:blip r:embed="rId4"/>
            <a:stretch>
              <a:fillRect/>
            </a:stretch>
          </a:blipFill>
        </p:spPr>
        <p:txBody>
          <a:bodyPr/>
          <a:lstStyle/>
          <a:p>
            <a:endParaRPr lang="en-US"/>
          </a:p>
        </p:txBody>
      </p:sp>
      <p:sp>
        <p:nvSpPr>
          <p:cNvPr id="21" name="Freeform 21"/>
          <p:cNvSpPr/>
          <p:nvPr/>
        </p:nvSpPr>
        <p:spPr>
          <a:xfrm>
            <a:off x="7941653" y="2288152"/>
            <a:ext cx="2134471" cy="923159"/>
          </a:xfrm>
          <a:custGeom>
            <a:avLst/>
            <a:gdLst/>
            <a:ahLst/>
            <a:cxnLst/>
            <a:rect l="l" t="t" r="r" b="b"/>
            <a:pathLst>
              <a:path w="2134471" h="923159">
                <a:moveTo>
                  <a:pt x="0" y="0"/>
                </a:moveTo>
                <a:lnTo>
                  <a:pt x="2134471" y="0"/>
                </a:lnTo>
                <a:lnTo>
                  <a:pt x="2134471" y="923158"/>
                </a:lnTo>
                <a:lnTo>
                  <a:pt x="0" y="923158"/>
                </a:lnTo>
                <a:lnTo>
                  <a:pt x="0" y="0"/>
                </a:lnTo>
                <a:close/>
              </a:path>
            </a:pathLst>
          </a:custGeom>
          <a:blipFill>
            <a:blip r:embed="rId5"/>
            <a:stretch>
              <a:fillRect/>
            </a:stretch>
          </a:blipFill>
        </p:spPr>
        <p:txBody>
          <a:bodyPr/>
          <a:lstStyle/>
          <a:p>
            <a:endParaRPr lang="en-US"/>
          </a:p>
        </p:txBody>
      </p:sp>
      <p:sp>
        <p:nvSpPr>
          <p:cNvPr id="22" name="TextBox 22"/>
          <p:cNvSpPr txBox="1"/>
          <p:nvPr/>
        </p:nvSpPr>
        <p:spPr>
          <a:xfrm>
            <a:off x="1806663" y="348581"/>
            <a:ext cx="14106903" cy="680119"/>
          </a:xfrm>
          <a:prstGeom prst="rect">
            <a:avLst/>
          </a:prstGeom>
        </p:spPr>
        <p:txBody>
          <a:bodyPr lIns="0" tIns="0" rIns="0" bIns="0" rtlCol="0" anchor="t">
            <a:spAutoFit/>
          </a:bodyPr>
          <a:lstStyle/>
          <a:p>
            <a:pPr algn="ctr">
              <a:lnSpc>
                <a:spcPts val="5412"/>
              </a:lnSpc>
            </a:pPr>
            <a:r>
              <a:rPr lang="en-US" sz="4472" b="1">
                <a:solidFill>
                  <a:srgbClr val="F4F4F4"/>
                </a:solidFill>
                <a:latin typeface="Antonio Bold"/>
                <a:ea typeface="Antonio Bold"/>
                <a:cs typeface="Antonio Bold"/>
                <a:sym typeface="Antonio Bold"/>
              </a:rPr>
              <a:t>GASROE STUDENT ASSESSMENT FOR EDUCATIONAL REINTEGRATION</a:t>
            </a:r>
          </a:p>
        </p:txBody>
      </p:sp>
      <p:sp>
        <p:nvSpPr>
          <p:cNvPr id="23" name="TextBox 23"/>
          <p:cNvSpPr txBox="1"/>
          <p:nvPr/>
        </p:nvSpPr>
        <p:spPr>
          <a:xfrm>
            <a:off x="1944796" y="1225181"/>
            <a:ext cx="13830637" cy="458881"/>
          </a:xfrm>
          <a:prstGeom prst="rect">
            <a:avLst/>
          </a:prstGeom>
        </p:spPr>
        <p:txBody>
          <a:bodyPr lIns="0" tIns="0" rIns="0" bIns="0" rtlCol="0" anchor="t">
            <a:spAutoFit/>
          </a:bodyPr>
          <a:lstStyle/>
          <a:p>
            <a:pPr algn="l">
              <a:lnSpc>
                <a:spcPts val="3582"/>
              </a:lnSpc>
            </a:pPr>
            <a:r>
              <a:rPr lang="en-US" sz="2558" b="1">
                <a:solidFill>
                  <a:srgbClr val="F4F4F4"/>
                </a:solidFill>
                <a:latin typeface="Poppins Bold"/>
                <a:ea typeface="Poppins Bold"/>
                <a:cs typeface="Poppins Bold"/>
                <a:sym typeface="Poppins Bold"/>
              </a:rPr>
              <a:t>SCHOOL SAFETY BEHAVIORAL THREAT ASSESSMENTS - GASROE NEW INITIATIVE 2025</a:t>
            </a:r>
          </a:p>
        </p:txBody>
      </p:sp>
      <p:sp>
        <p:nvSpPr>
          <p:cNvPr id="24" name="TextBox 24"/>
          <p:cNvSpPr txBox="1"/>
          <p:nvPr/>
        </p:nvSpPr>
        <p:spPr>
          <a:xfrm>
            <a:off x="1028700" y="6793346"/>
            <a:ext cx="3857085" cy="457835"/>
          </a:xfrm>
          <a:prstGeom prst="rect">
            <a:avLst/>
          </a:prstGeom>
        </p:spPr>
        <p:txBody>
          <a:bodyPr lIns="0" tIns="0" rIns="0" bIns="0" rtlCol="0" anchor="t">
            <a:spAutoFit/>
          </a:bodyPr>
          <a:lstStyle/>
          <a:p>
            <a:pPr algn="l">
              <a:lnSpc>
                <a:spcPts val="3639"/>
              </a:lnSpc>
            </a:pPr>
            <a:endParaRPr/>
          </a:p>
        </p:txBody>
      </p:sp>
      <p:sp>
        <p:nvSpPr>
          <p:cNvPr id="25" name="TextBox 25"/>
          <p:cNvSpPr txBox="1"/>
          <p:nvPr/>
        </p:nvSpPr>
        <p:spPr>
          <a:xfrm>
            <a:off x="1028700" y="2596397"/>
            <a:ext cx="7543565" cy="2660408"/>
          </a:xfrm>
          <a:prstGeom prst="rect">
            <a:avLst/>
          </a:prstGeom>
        </p:spPr>
        <p:txBody>
          <a:bodyPr lIns="0" tIns="0" rIns="0" bIns="0" rtlCol="0" anchor="t">
            <a:spAutoFit/>
          </a:bodyPr>
          <a:lstStyle/>
          <a:p>
            <a:pPr algn="l">
              <a:lnSpc>
                <a:spcPts val="2959"/>
              </a:lnSpc>
            </a:pPr>
            <a:r>
              <a:rPr lang="en-US" sz="2114" b="1" i="1" dirty="0">
                <a:solidFill>
                  <a:srgbClr val="F4F4F4"/>
                </a:solidFill>
                <a:latin typeface="Canva Sans Bold Italics"/>
                <a:ea typeface="Canva Sans Bold Italics"/>
                <a:cs typeface="Canva Sans Bold Italics"/>
                <a:sym typeface="Canva Sans Bold Italics"/>
              </a:rPr>
              <a:t>ASSESSING STUDENTS OF CONCERN</a:t>
            </a:r>
          </a:p>
          <a:p>
            <a:pPr algn="l">
              <a:lnSpc>
                <a:spcPts val="2959"/>
              </a:lnSpc>
            </a:pPr>
            <a:endParaRPr lang="en-US" sz="2114" b="1" i="1" dirty="0">
              <a:solidFill>
                <a:srgbClr val="F4F4F4"/>
              </a:solidFill>
              <a:latin typeface="Canva Sans Bold Italics"/>
              <a:ea typeface="Canva Sans Bold Italics"/>
              <a:cs typeface="Canva Sans Bold Italics"/>
              <a:sym typeface="Canva Sans Bold Italics"/>
            </a:endParaRPr>
          </a:p>
          <a:p>
            <a:pPr algn="just">
              <a:lnSpc>
                <a:spcPts val="2959"/>
              </a:lnSpc>
            </a:pPr>
            <a:r>
              <a:rPr lang="en-US" sz="2114" dirty="0">
                <a:solidFill>
                  <a:srgbClr val="F4F4F4"/>
                </a:solidFill>
                <a:latin typeface="Canva Sans"/>
                <a:ea typeface="Canva Sans"/>
                <a:cs typeface="Canva Sans"/>
                <a:sym typeface="Canva Sans"/>
              </a:rPr>
              <a:t>Learn effective strategies for identifying and supporting students of concern to ensure they receive the services they need for positive and safe reintegration into the educational environment. This training emphasizes ongoing support to promote a successful and sustained educational experience.</a:t>
            </a:r>
          </a:p>
        </p:txBody>
      </p:sp>
      <p:sp>
        <p:nvSpPr>
          <p:cNvPr id="26" name="TextBox 26"/>
          <p:cNvSpPr txBox="1"/>
          <p:nvPr/>
        </p:nvSpPr>
        <p:spPr>
          <a:xfrm>
            <a:off x="9544050" y="5159592"/>
            <a:ext cx="8152074" cy="4278735"/>
          </a:xfrm>
          <a:prstGeom prst="rect">
            <a:avLst/>
          </a:prstGeom>
        </p:spPr>
        <p:txBody>
          <a:bodyPr lIns="0" tIns="0" rIns="0" bIns="0" rtlCol="0" anchor="t">
            <a:spAutoFit/>
          </a:bodyPr>
          <a:lstStyle/>
          <a:p>
            <a:pPr algn="just">
              <a:lnSpc>
                <a:spcPts val="2778"/>
              </a:lnSpc>
            </a:pPr>
            <a:r>
              <a:rPr lang="en-US" sz="1984" dirty="0">
                <a:solidFill>
                  <a:srgbClr val="F4F4F4"/>
                </a:solidFill>
                <a:latin typeface="Canva Sans"/>
                <a:ea typeface="Canva Sans"/>
                <a:cs typeface="Canva Sans"/>
                <a:sym typeface="Canva Sans"/>
              </a:rPr>
              <a:t>SCHOOL THREATS - EARLY DETECTION AND TEAM INTERVENTION THROUGH THE GASROE SAFER ASSESSMENT MODEL APPROACH:</a:t>
            </a:r>
          </a:p>
          <a:p>
            <a:pPr marL="428478" lvl="1" indent="-214239" algn="l">
              <a:lnSpc>
                <a:spcPts val="2778"/>
              </a:lnSpc>
              <a:buFont typeface="Arial"/>
              <a:buChar char="•"/>
            </a:pPr>
            <a:r>
              <a:rPr lang="en-US" sz="1984" dirty="0">
                <a:solidFill>
                  <a:srgbClr val="F4F4F4"/>
                </a:solidFill>
                <a:latin typeface="Canva Sans"/>
                <a:ea typeface="Canva Sans"/>
                <a:cs typeface="Canva Sans"/>
                <a:sym typeface="Canva Sans"/>
              </a:rPr>
              <a:t>ESTABLISING A TEAM</a:t>
            </a:r>
          </a:p>
          <a:p>
            <a:pPr marL="428478" lvl="1" indent="-214239" algn="l">
              <a:lnSpc>
                <a:spcPts val="2778"/>
              </a:lnSpc>
              <a:buFont typeface="Arial"/>
              <a:buChar char="•"/>
            </a:pPr>
            <a:r>
              <a:rPr lang="en-US" sz="1984" dirty="0">
                <a:solidFill>
                  <a:srgbClr val="F4F4F4"/>
                </a:solidFill>
                <a:latin typeface="Canva Sans"/>
                <a:ea typeface="Canva Sans"/>
                <a:cs typeface="Canva Sans"/>
                <a:sym typeface="Canva Sans"/>
              </a:rPr>
              <a:t>MEETINGS &amp; RESPONSIBILITIES</a:t>
            </a:r>
          </a:p>
          <a:p>
            <a:pPr marL="428478" lvl="1" indent="-214239" algn="l">
              <a:lnSpc>
                <a:spcPts val="2778"/>
              </a:lnSpc>
              <a:buFont typeface="Arial"/>
              <a:buChar char="•"/>
            </a:pPr>
            <a:r>
              <a:rPr lang="en-US" sz="1984" dirty="0">
                <a:solidFill>
                  <a:srgbClr val="F4F4F4"/>
                </a:solidFill>
                <a:latin typeface="Canva Sans"/>
                <a:ea typeface="Canva Sans"/>
                <a:cs typeface="Canva Sans"/>
                <a:sym typeface="Canva Sans"/>
              </a:rPr>
              <a:t>DOCUMENTATION &amp; REPORTING</a:t>
            </a:r>
          </a:p>
          <a:p>
            <a:pPr marL="428478" lvl="1" indent="-214239" algn="l">
              <a:lnSpc>
                <a:spcPts val="2778"/>
              </a:lnSpc>
              <a:buFont typeface="Arial"/>
              <a:buChar char="•"/>
            </a:pPr>
            <a:r>
              <a:rPr lang="en-US" sz="1984" dirty="0">
                <a:solidFill>
                  <a:srgbClr val="F4F4F4"/>
                </a:solidFill>
                <a:latin typeface="Canva Sans"/>
                <a:ea typeface="Canva Sans"/>
                <a:cs typeface="Canva Sans"/>
                <a:sym typeface="Canva Sans"/>
              </a:rPr>
              <a:t>CONDUCTING AN ASSESSMENT</a:t>
            </a:r>
          </a:p>
          <a:p>
            <a:pPr marL="856956" lvl="2" indent="-285652" algn="l">
              <a:lnSpc>
                <a:spcPts val="2778"/>
              </a:lnSpc>
              <a:buFont typeface="Arial"/>
              <a:buChar char="⚬"/>
            </a:pPr>
            <a:r>
              <a:rPr lang="en-US" sz="1984" dirty="0">
                <a:solidFill>
                  <a:srgbClr val="F4F4F4"/>
                </a:solidFill>
                <a:latin typeface="Canva Sans"/>
                <a:ea typeface="Canva Sans"/>
                <a:cs typeface="Canva Sans"/>
                <a:sym typeface="Canva Sans"/>
              </a:rPr>
              <a:t>ACCESS TO WEAPONS</a:t>
            </a:r>
          </a:p>
          <a:p>
            <a:pPr marL="856956" lvl="2" indent="-285652" algn="l">
              <a:lnSpc>
                <a:spcPts val="2778"/>
              </a:lnSpc>
              <a:buFont typeface="Arial"/>
              <a:buChar char="⚬"/>
            </a:pPr>
            <a:r>
              <a:rPr lang="en-US" sz="1984" dirty="0">
                <a:solidFill>
                  <a:srgbClr val="F4F4F4"/>
                </a:solidFill>
                <a:latin typeface="Canva Sans"/>
                <a:ea typeface="Canva Sans"/>
                <a:cs typeface="Canva Sans"/>
                <a:sym typeface="Canva Sans"/>
              </a:rPr>
              <a:t>IEP/504 PLANS</a:t>
            </a:r>
          </a:p>
          <a:p>
            <a:pPr marL="856956" lvl="2" indent="-285652" algn="l">
              <a:lnSpc>
                <a:spcPts val="2778"/>
              </a:lnSpc>
              <a:buFont typeface="Arial"/>
              <a:buChar char="⚬"/>
            </a:pPr>
            <a:r>
              <a:rPr lang="en-US" sz="1984" dirty="0">
                <a:solidFill>
                  <a:srgbClr val="F4F4F4"/>
                </a:solidFill>
                <a:latin typeface="Canva Sans"/>
                <a:ea typeface="Canva Sans"/>
                <a:cs typeface="Canva Sans"/>
                <a:sym typeface="Canva Sans"/>
              </a:rPr>
              <a:t>COUNSELING </a:t>
            </a:r>
          </a:p>
          <a:p>
            <a:pPr marL="856956" lvl="2" indent="-285652" algn="l">
              <a:lnSpc>
                <a:spcPts val="2778"/>
              </a:lnSpc>
              <a:buFont typeface="Arial"/>
              <a:buChar char="⚬"/>
            </a:pPr>
            <a:r>
              <a:rPr lang="en-US" sz="1984" dirty="0">
                <a:solidFill>
                  <a:srgbClr val="F4F4F4"/>
                </a:solidFill>
                <a:latin typeface="Canva Sans"/>
                <a:ea typeface="Canva Sans"/>
                <a:cs typeface="Canva Sans"/>
                <a:sym typeface="Canva Sans"/>
              </a:rPr>
              <a:t>FAMILY SERVICES</a:t>
            </a:r>
          </a:p>
          <a:p>
            <a:pPr marL="856956" lvl="2" indent="-285652" algn="l">
              <a:lnSpc>
                <a:spcPts val="2778"/>
              </a:lnSpc>
              <a:buFont typeface="Arial"/>
              <a:buChar char="⚬"/>
            </a:pPr>
            <a:r>
              <a:rPr lang="en-US" sz="1984" dirty="0">
                <a:solidFill>
                  <a:srgbClr val="F4F4F4"/>
                </a:solidFill>
                <a:latin typeface="Canva Sans"/>
                <a:ea typeface="Canva Sans"/>
                <a:cs typeface="Canva Sans"/>
                <a:sym typeface="Canva Sans"/>
              </a:rPr>
              <a:t>ALTERNATIVE SCHOOL</a:t>
            </a:r>
          </a:p>
          <a:p>
            <a:pPr marL="428478" lvl="1" indent="-214239" algn="l">
              <a:lnSpc>
                <a:spcPts val="2778"/>
              </a:lnSpc>
              <a:buFont typeface="Arial"/>
              <a:buChar char="•"/>
            </a:pPr>
            <a:r>
              <a:rPr lang="en-US" sz="1984" dirty="0">
                <a:solidFill>
                  <a:srgbClr val="F4F4F4"/>
                </a:solidFill>
                <a:latin typeface="Canva Sans"/>
                <a:ea typeface="Canva Sans"/>
                <a:cs typeface="Canva Sans"/>
                <a:sym typeface="Canva Sans"/>
              </a:rPr>
              <a:t>THE SAFETY INTERVENTION PLAN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871012" y="8415988"/>
            <a:ext cx="3742024" cy="3742024"/>
          </a:xfrm>
          <a:custGeom>
            <a:avLst/>
            <a:gdLst/>
            <a:ahLst/>
            <a:cxnLst/>
            <a:rect l="l" t="t" r="r" b="b"/>
            <a:pathLst>
              <a:path w="3742024" h="3742024">
                <a:moveTo>
                  <a:pt x="0" y="0"/>
                </a:moveTo>
                <a:lnTo>
                  <a:pt x="3742024" y="0"/>
                </a:lnTo>
                <a:lnTo>
                  <a:pt x="3742024" y="3742024"/>
                </a:lnTo>
                <a:lnTo>
                  <a:pt x="0" y="37420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6904884" y="-663522"/>
            <a:ext cx="1996281" cy="199628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0F0F"/>
            </a:solidFill>
          </p:spPr>
          <p:txBody>
            <a:bodyPr/>
            <a:lstStyle/>
            <a:p>
              <a:endParaRPr lang="en-US"/>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857398" y="1160036"/>
            <a:ext cx="401902" cy="89809"/>
            <a:chOff x="0" y="0"/>
            <a:chExt cx="183159" cy="40929"/>
          </a:xfrm>
        </p:grpSpPr>
        <p:sp>
          <p:nvSpPr>
            <p:cNvPr id="8" name="Freeform 8"/>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9" name="TextBox 9"/>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10" name="Group 10"/>
          <p:cNvGrpSpPr/>
          <p:nvPr/>
        </p:nvGrpSpPr>
        <p:grpSpPr>
          <a:xfrm>
            <a:off x="16857398" y="1301381"/>
            <a:ext cx="401902" cy="89809"/>
            <a:chOff x="0" y="0"/>
            <a:chExt cx="183159" cy="40929"/>
          </a:xfrm>
        </p:grpSpPr>
        <p:sp>
          <p:nvSpPr>
            <p:cNvPr id="11" name="Freeform 11"/>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12" name="TextBox 12"/>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13" name="Group 13"/>
          <p:cNvGrpSpPr/>
          <p:nvPr/>
        </p:nvGrpSpPr>
        <p:grpSpPr>
          <a:xfrm>
            <a:off x="16857398" y="1440732"/>
            <a:ext cx="401902" cy="89809"/>
            <a:chOff x="0" y="0"/>
            <a:chExt cx="183159" cy="40929"/>
          </a:xfrm>
        </p:grpSpPr>
        <p:sp>
          <p:nvSpPr>
            <p:cNvPr id="14" name="Freeform 14"/>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15" name="TextBox 15"/>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16" name="Group 16"/>
          <p:cNvGrpSpPr/>
          <p:nvPr/>
        </p:nvGrpSpPr>
        <p:grpSpPr>
          <a:xfrm>
            <a:off x="8775186" y="6762630"/>
            <a:ext cx="10394963" cy="1039496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solidFill>
          </p:spPr>
          <p:txBody>
            <a:bodyPr/>
            <a:lstStyle/>
            <a:p>
              <a:endParaRPr lang="en-US"/>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0459423" y="1530541"/>
            <a:ext cx="7026488" cy="8580750"/>
            <a:chOff x="0" y="0"/>
            <a:chExt cx="970327" cy="1184964"/>
          </a:xfrm>
        </p:grpSpPr>
        <p:sp>
          <p:nvSpPr>
            <p:cNvPr id="20" name="Freeform 20"/>
            <p:cNvSpPr/>
            <p:nvPr/>
          </p:nvSpPr>
          <p:spPr>
            <a:xfrm>
              <a:off x="0" y="0"/>
              <a:ext cx="970327" cy="1184964"/>
            </a:xfrm>
            <a:custGeom>
              <a:avLst/>
              <a:gdLst/>
              <a:ahLst/>
              <a:cxnLst/>
              <a:rect l="l" t="t" r="r" b="b"/>
              <a:pathLst>
                <a:path w="970327" h="1184964">
                  <a:moveTo>
                    <a:pt x="67211" y="0"/>
                  </a:moveTo>
                  <a:lnTo>
                    <a:pt x="903116" y="0"/>
                  </a:lnTo>
                  <a:cubicBezTo>
                    <a:pt x="920942" y="0"/>
                    <a:pt x="938037" y="7081"/>
                    <a:pt x="950642" y="19686"/>
                  </a:cubicBezTo>
                  <a:cubicBezTo>
                    <a:pt x="963246" y="32290"/>
                    <a:pt x="970327" y="49386"/>
                    <a:pt x="970327" y="67211"/>
                  </a:cubicBezTo>
                  <a:lnTo>
                    <a:pt x="970327" y="1117753"/>
                  </a:lnTo>
                  <a:cubicBezTo>
                    <a:pt x="970327" y="1135579"/>
                    <a:pt x="963246" y="1152674"/>
                    <a:pt x="950642" y="1165279"/>
                  </a:cubicBezTo>
                  <a:cubicBezTo>
                    <a:pt x="938037" y="1177883"/>
                    <a:pt x="920942" y="1184964"/>
                    <a:pt x="903116" y="1184964"/>
                  </a:cubicBezTo>
                  <a:lnTo>
                    <a:pt x="67211" y="1184964"/>
                  </a:lnTo>
                  <a:cubicBezTo>
                    <a:pt x="49386" y="1184964"/>
                    <a:pt x="32290" y="1177883"/>
                    <a:pt x="19686" y="1165279"/>
                  </a:cubicBezTo>
                  <a:cubicBezTo>
                    <a:pt x="7081" y="1152674"/>
                    <a:pt x="0" y="1135579"/>
                    <a:pt x="0" y="1117753"/>
                  </a:cubicBezTo>
                  <a:lnTo>
                    <a:pt x="0" y="67211"/>
                  </a:lnTo>
                  <a:cubicBezTo>
                    <a:pt x="0" y="49386"/>
                    <a:pt x="7081" y="32290"/>
                    <a:pt x="19686" y="19686"/>
                  </a:cubicBezTo>
                  <a:cubicBezTo>
                    <a:pt x="32290" y="7081"/>
                    <a:pt x="49386" y="0"/>
                    <a:pt x="67211" y="0"/>
                  </a:cubicBezTo>
                  <a:close/>
                </a:path>
              </a:pathLst>
            </a:custGeom>
            <a:blipFill>
              <a:blip r:embed="rId5"/>
              <a:stretch>
                <a:fillRect r="-69906"/>
              </a:stretch>
            </a:blipFill>
            <a:ln w="95250" cap="rnd">
              <a:solidFill>
                <a:srgbClr val="FFFFFF"/>
              </a:solidFill>
              <a:prstDash val="solid"/>
              <a:round/>
            </a:ln>
          </p:spPr>
          <p:txBody>
            <a:bodyPr/>
            <a:lstStyle/>
            <a:p>
              <a:endParaRPr lang="en-US"/>
            </a:p>
          </p:txBody>
        </p:sp>
      </p:grpSp>
      <p:sp>
        <p:nvSpPr>
          <p:cNvPr id="21" name="Freeform 21"/>
          <p:cNvSpPr/>
          <p:nvPr/>
        </p:nvSpPr>
        <p:spPr>
          <a:xfrm>
            <a:off x="-228332" y="-753058"/>
            <a:ext cx="4198687" cy="4198687"/>
          </a:xfrm>
          <a:custGeom>
            <a:avLst/>
            <a:gdLst/>
            <a:ahLst/>
            <a:cxnLst/>
            <a:rect l="l" t="t" r="r" b="b"/>
            <a:pathLst>
              <a:path w="4198687" h="4198687">
                <a:moveTo>
                  <a:pt x="0" y="0"/>
                </a:moveTo>
                <a:lnTo>
                  <a:pt x="4198687" y="0"/>
                </a:lnTo>
                <a:lnTo>
                  <a:pt x="4198687" y="4198687"/>
                </a:lnTo>
                <a:lnTo>
                  <a:pt x="0" y="4198687"/>
                </a:lnTo>
                <a:lnTo>
                  <a:pt x="0" y="0"/>
                </a:lnTo>
                <a:close/>
              </a:path>
            </a:pathLst>
          </a:custGeom>
          <a:blipFill>
            <a:blip r:embed="rId6"/>
            <a:stretch>
              <a:fillRect/>
            </a:stretch>
          </a:blipFill>
        </p:spPr>
        <p:txBody>
          <a:bodyPr/>
          <a:lstStyle/>
          <a:p>
            <a:endParaRPr lang="en-US"/>
          </a:p>
        </p:txBody>
      </p:sp>
      <p:sp>
        <p:nvSpPr>
          <p:cNvPr id="22" name="TextBox 22"/>
          <p:cNvSpPr txBox="1"/>
          <p:nvPr/>
        </p:nvSpPr>
        <p:spPr>
          <a:xfrm>
            <a:off x="1860636" y="2865067"/>
            <a:ext cx="8079891" cy="1423709"/>
          </a:xfrm>
          <a:prstGeom prst="rect">
            <a:avLst/>
          </a:prstGeom>
        </p:spPr>
        <p:txBody>
          <a:bodyPr lIns="0" tIns="0" rIns="0" bIns="0" rtlCol="0" anchor="t">
            <a:spAutoFit/>
          </a:bodyPr>
          <a:lstStyle/>
          <a:p>
            <a:pPr marL="0" lvl="0" indent="0" algn="l">
              <a:lnSpc>
                <a:spcPts val="11340"/>
              </a:lnSpc>
              <a:spcBef>
                <a:spcPct val="0"/>
              </a:spcBef>
            </a:pPr>
            <a:r>
              <a:rPr lang="en-US" sz="9372" b="1" dirty="0">
                <a:solidFill>
                  <a:srgbClr val="F4F4F4"/>
                </a:solidFill>
                <a:latin typeface="Antonio Bold"/>
                <a:ea typeface="Antonio Bold"/>
                <a:cs typeface="Antonio Bold"/>
                <a:sym typeface="Antonio Bold"/>
              </a:rPr>
              <a:t>PRESENTERS:</a:t>
            </a:r>
          </a:p>
        </p:txBody>
      </p:sp>
      <p:sp>
        <p:nvSpPr>
          <p:cNvPr id="24" name="Rectangle 23"/>
          <p:cNvSpPr/>
          <p:nvPr/>
        </p:nvSpPr>
        <p:spPr>
          <a:xfrm>
            <a:off x="1524000" y="4636780"/>
            <a:ext cx="685800" cy="9639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3"/>
          <p:cNvSpPr txBox="1"/>
          <p:nvPr/>
        </p:nvSpPr>
        <p:spPr>
          <a:xfrm>
            <a:off x="1890147" y="4398913"/>
            <a:ext cx="8230488" cy="4575099"/>
          </a:xfrm>
          <a:prstGeom prst="rect">
            <a:avLst/>
          </a:prstGeom>
        </p:spPr>
        <p:txBody>
          <a:bodyPr lIns="0" tIns="0" rIns="0" bIns="0" rtlCol="0" anchor="t">
            <a:spAutoFit/>
          </a:bodyPr>
          <a:lstStyle/>
          <a:p>
            <a:pPr algn="l">
              <a:lnSpc>
                <a:spcPts val="4038"/>
              </a:lnSpc>
            </a:pPr>
            <a:r>
              <a:rPr lang="en-US" sz="3600" b="1" i="1" dirty="0">
                <a:solidFill>
                  <a:srgbClr val="1862C5"/>
                </a:solidFill>
                <a:latin typeface="Poppins Bold"/>
                <a:ea typeface="Poppins Bold"/>
                <a:cs typeface="Poppins Bold"/>
                <a:sym typeface="Poppins Bold"/>
              </a:rPr>
              <a:t>MURRAY KOGOD</a:t>
            </a:r>
          </a:p>
          <a:p>
            <a:pPr algn="l">
              <a:lnSpc>
                <a:spcPts val="4038"/>
              </a:lnSpc>
            </a:pPr>
            <a:r>
              <a:rPr lang="en-US" sz="2884" b="1" dirty="0">
                <a:solidFill>
                  <a:srgbClr val="F4F4F4"/>
                </a:solidFill>
                <a:latin typeface="Poppins Bold"/>
                <a:ea typeface="Poppins Bold"/>
                <a:cs typeface="Poppins Bold"/>
                <a:sym typeface="Poppins Bold"/>
              </a:rPr>
              <a:t>HABERSHAM COUNTY DIRECTOR OF SCHOOL SAFETY/CHIEF OF POLICE &amp; GASROE EXECUTIVE DIRECTOR</a:t>
            </a:r>
          </a:p>
          <a:p>
            <a:pPr algn="l">
              <a:lnSpc>
                <a:spcPts val="4038"/>
              </a:lnSpc>
            </a:pPr>
            <a:endParaRPr lang="en-US" sz="2884" b="1" dirty="0">
              <a:solidFill>
                <a:srgbClr val="F4F4F4"/>
              </a:solidFill>
              <a:latin typeface="Poppins Bold"/>
              <a:ea typeface="Poppins Bold"/>
              <a:cs typeface="Poppins Bold"/>
              <a:sym typeface="Poppins Bold"/>
            </a:endParaRPr>
          </a:p>
          <a:p>
            <a:pPr algn="l">
              <a:lnSpc>
                <a:spcPts val="4038"/>
              </a:lnSpc>
            </a:pPr>
            <a:r>
              <a:rPr lang="en-US" sz="3600" b="1" i="1" dirty="0">
                <a:solidFill>
                  <a:srgbClr val="1862C5"/>
                </a:solidFill>
                <a:latin typeface="Poppins Bold"/>
                <a:ea typeface="Poppins Bold"/>
                <a:cs typeface="Poppins Bold"/>
                <a:sym typeface="Poppins Bold"/>
              </a:rPr>
              <a:t>DANIELLE ROSA</a:t>
            </a:r>
          </a:p>
          <a:p>
            <a:pPr algn="l">
              <a:lnSpc>
                <a:spcPts val="4038"/>
              </a:lnSpc>
            </a:pPr>
            <a:r>
              <a:rPr lang="en-US" sz="2884" b="1" dirty="0">
                <a:solidFill>
                  <a:srgbClr val="F4F4F4"/>
                </a:solidFill>
                <a:latin typeface="Poppins Bold"/>
                <a:ea typeface="Poppins Bold"/>
                <a:cs typeface="Poppins Bold"/>
                <a:sym typeface="Poppins Bold"/>
              </a:rPr>
              <a:t>COWETA COUNTY SCHOOLS </a:t>
            </a:r>
          </a:p>
          <a:p>
            <a:pPr algn="l">
              <a:lnSpc>
                <a:spcPts val="4038"/>
              </a:lnSpc>
            </a:pPr>
            <a:r>
              <a:rPr lang="en-US" sz="2884" b="1" dirty="0">
                <a:solidFill>
                  <a:srgbClr val="F4F4F4"/>
                </a:solidFill>
                <a:latin typeface="Poppins Bold"/>
                <a:ea typeface="Poppins Bold"/>
                <a:cs typeface="Poppins Bold"/>
                <a:sym typeface="Poppins Bold"/>
              </a:rPr>
              <a:t>DIRECTOR OF SAFETY &amp; GASROE PRESIDENT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E26D0-3B88-0A63-8EDA-105CA943CF8C}"/>
            </a:ext>
          </a:extLst>
        </p:cNvPr>
        <p:cNvGrpSpPr/>
        <p:nvPr/>
      </p:nvGrpSpPr>
      <p:grpSpPr>
        <a:xfrm>
          <a:off x="0" y="0"/>
          <a:ext cx="0" cy="0"/>
          <a:chOff x="0" y="0"/>
          <a:chExt cx="0" cy="0"/>
        </a:xfrm>
      </p:grpSpPr>
      <p:sp>
        <p:nvSpPr>
          <p:cNvPr id="7" name="Footer Placeholder 6">
            <a:extLst>
              <a:ext uri="{FF2B5EF4-FFF2-40B4-BE49-F238E27FC236}">
                <a16:creationId xmlns:a16="http://schemas.microsoft.com/office/drawing/2014/main" id="{165F8613-85C7-755A-B23E-6626E0FE1393}"/>
              </a:ext>
            </a:extLst>
          </p:cNvPr>
          <p:cNvSpPr>
            <a:spLocks noGrp="1"/>
          </p:cNvSpPr>
          <p:nvPr>
            <p:ph type="ftr" sz="quarter" idx="11"/>
          </p:nvPr>
        </p:nvSpPr>
        <p:spPr/>
        <p:txBody>
          <a:bodyPr/>
          <a:lstStyle/>
          <a:p>
            <a:pPr defTabSz="1371600"/>
            <a:r>
              <a:rPr lang="en-US" dirty="0">
                <a:solidFill>
                  <a:prstClr val="white"/>
                </a:solidFill>
                <a:latin typeface="Grandview Display"/>
              </a:rPr>
              <a:t>The Georgia Alliance of School Resource Officers and Educators</a:t>
            </a:r>
          </a:p>
        </p:txBody>
      </p:sp>
      <p:sp>
        <p:nvSpPr>
          <p:cNvPr id="14" name="Title 1">
            <a:extLst>
              <a:ext uri="{FF2B5EF4-FFF2-40B4-BE49-F238E27FC236}">
                <a16:creationId xmlns:a16="http://schemas.microsoft.com/office/drawing/2014/main" id="{5008ABBA-0D5D-D739-5FDF-C2145BD67CA2}"/>
              </a:ext>
            </a:extLst>
          </p:cNvPr>
          <p:cNvSpPr txBox="1">
            <a:spLocks/>
          </p:cNvSpPr>
          <p:nvPr/>
        </p:nvSpPr>
        <p:spPr>
          <a:xfrm>
            <a:off x="915149" y="396654"/>
            <a:ext cx="16336394" cy="1645920"/>
          </a:xfrm>
          <a:prstGeom prst="rect">
            <a:avLst/>
          </a:prstGeom>
        </p:spPr>
        <p:txBody>
          <a:bodyPr vert="horz" lIns="137160" tIns="68580" rIns="137160" bIns="68580" rtlCol="0" anchor="t">
            <a:norm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pPr defTabSz="1371600"/>
            <a:r>
              <a:rPr lang="en-US" sz="6000" dirty="0">
                <a:solidFill>
                  <a:prstClr val="white"/>
                </a:solidFill>
                <a:latin typeface="Grandview Display"/>
              </a:rPr>
              <a:t>So Why GASROE Training? </a:t>
            </a:r>
            <a:endParaRPr lang="en-US" sz="6000" dirty="0">
              <a:solidFill>
                <a:srgbClr val="1862C4"/>
              </a:solidFill>
              <a:latin typeface="Grandview Display"/>
            </a:endParaRPr>
          </a:p>
        </p:txBody>
      </p:sp>
      <p:sp>
        <p:nvSpPr>
          <p:cNvPr id="5" name="Google Shape;374;p51">
            <a:extLst>
              <a:ext uri="{FF2B5EF4-FFF2-40B4-BE49-F238E27FC236}">
                <a16:creationId xmlns:a16="http://schemas.microsoft.com/office/drawing/2014/main" id="{8E65BBA5-AF71-ACD3-C728-5B6D0C7D7C37}"/>
              </a:ext>
            </a:extLst>
          </p:cNvPr>
          <p:cNvSpPr txBox="1"/>
          <p:nvPr/>
        </p:nvSpPr>
        <p:spPr>
          <a:xfrm>
            <a:off x="1791552" y="2400300"/>
            <a:ext cx="14704896" cy="6786413"/>
          </a:xfrm>
          <a:prstGeom prst="rect">
            <a:avLst/>
          </a:prstGeom>
          <a:noFill/>
          <a:ln>
            <a:noFill/>
          </a:ln>
        </p:spPr>
        <p:txBody>
          <a:bodyPr spcFirstLastPara="1" wrap="square" lIns="137138" tIns="68550" rIns="137138" bIns="68550" anchor="t" anchorCtr="0">
            <a:spAutoFit/>
          </a:bodyPr>
          <a:lstStyle/>
          <a:p>
            <a:pPr algn="just" defTabSz="1371600"/>
            <a:r>
              <a:rPr lang="en-US" sz="3600" dirty="0">
                <a:solidFill>
                  <a:srgbClr val="FF0000"/>
                </a:solidFill>
                <a:latin typeface="Franklin Gothic Medium" charset="0"/>
                <a:ea typeface="Franklin Gothic Medium" charset="0"/>
                <a:cs typeface="Franklin Gothic Medium" charset="0"/>
                <a:sym typeface="Calibri"/>
              </a:rPr>
              <a:t>GA</a:t>
            </a:r>
            <a:r>
              <a:rPr lang="en-US" sz="3600" dirty="0">
                <a:solidFill>
                  <a:srgbClr val="1873EB"/>
                </a:solidFill>
                <a:latin typeface="Franklin Gothic Medium" charset="0"/>
                <a:ea typeface="Franklin Gothic Medium" charset="0"/>
                <a:cs typeface="Franklin Gothic Medium" charset="0"/>
                <a:sym typeface="Calibri"/>
              </a:rPr>
              <a:t>SROE</a:t>
            </a:r>
            <a:r>
              <a:rPr lang="en-US" sz="3600" dirty="0">
                <a:solidFill>
                  <a:srgbClr val="1873EB"/>
                </a:solidFill>
                <a:latin typeface="Calibri"/>
                <a:ea typeface="Calibri"/>
                <a:cs typeface="Calibri"/>
                <a:sym typeface="Calibri"/>
              </a:rPr>
              <a:t> </a:t>
            </a:r>
            <a:r>
              <a:rPr lang="en-US" sz="3600" dirty="0">
                <a:solidFill>
                  <a:schemeClr val="bg1"/>
                </a:solidFill>
                <a:latin typeface="Calibri"/>
                <a:ea typeface="Calibri"/>
                <a:cs typeface="Calibri"/>
                <a:sym typeface="Calibri"/>
              </a:rPr>
              <a:t>is a network of school safety professionals actively working within the educational environment</a:t>
            </a:r>
            <a:r>
              <a:rPr lang="en-US" sz="3600" dirty="0">
                <a:solidFill>
                  <a:srgbClr val="1873EB"/>
                </a:solidFill>
                <a:latin typeface="Calibri"/>
                <a:ea typeface="Calibri"/>
                <a:cs typeface="Calibri"/>
                <a:sym typeface="Calibri"/>
              </a:rPr>
              <a:t>. Committed to sharing best practices in school safety, we continuously offer updated conferences and training sessions designed to equip all school safety personnel — including SROs, administrators, educators, school safety directors/coordinators, counselors, and coaches — with the knowledge and skills necessary to protect our most valuable asset; OUR YOUTH! </a:t>
            </a:r>
          </a:p>
          <a:p>
            <a:pPr algn="just" defTabSz="1371600"/>
            <a:endParaRPr lang="en-US" sz="3600" dirty="0">
              <a:solidFill>
                <a:srgbClr val="1873EB"/>
              </a:solidFill>
              <a:latin typeface="Calibri"/>
              <a:ea typeface="Calibri"/>
              <a:cs typeface="Calibri"/>
              <a:sym typeface="Calibri"/>
            </a:endParaRPr>
          </a:p>
          <a:p>
            <a:pPr algn="just" defTabSz="1371600"/>
            <a:r>
              <a:rPr lang="en-US" sz="3600" dirty="0">
                <a:solidFill>
                  <a:srgbClr val="1873EB"/>
                </a:solidFill>
                <a:latin typeface="Calibri"/>
                <a:ea typeface="Calibri"/>
                <a:cs typeface="Calibri"/>
                <a:sym typeface="Calibri"/>
              </a:rPr>
              <a:t>Together, we’re creating safer learning environments and shaping a more secure future for our communities.</a:t>
            </a:r>
          </a:p>
          <a:p>
            <a:pPr defTabSz="1371600"/>
            <a:r>
              <a:rPr lang="en-US" sz="3600" dirty="0">
                <a:solidFill>
                  <a:srgbClr val="1873EB"/>
                </a:solidFill>
                <a:latin typeface="Calibri"/>
                <a:ea typeface="Calibri"/>
                <a:cs typeface="Calibri"/>
                <a:sym typeface="Calibri"/>
              </a:rPr>
              <a:t> </a:t>
            </a:r>
          </a:p>
          <a:p>
            <a:pPr defTabSz="1371600"/>
            <a:r>
              <a:rPr lang="en-US" sz="3600" dirty="0">
                <a:solidFill>
                  <a:srgbClr val="1873EB"/>
                </a:solidFill>
                <a:latin typeface="Calibri"/>
                <a:ea typeface="Calibri"/>
                <a:cs typeface="Calibri"/>
                <a:sym typeface="Calibri"/>
              </a:rPr>
              <a:t>#WeAreGASROE</a:t>
            </a:r>
            <a:endParaRPr sz="3600" dirty="0">
              <a:solidFill>
                <a:srgbClr val="1873EB"/>
              </a:solidFill>
              <a:latin typeface="Calibri"/>
              <a:ea typeface="Calibri"/>
              <a:cs typeface="Calibri"/>
              <a:sym typeface="Calibri"/>
            </a:endParaRPr>
          </a:p>
        </p:txBody>
      </p:sp>
    </p:spTree>
    <p:extLst>
      <p:ext uri="{BB962C8B-B14F-4D97-AF65-F5344CB8AC3E}">
        <p14:creationId xmlns:p14="http://schemas.microsoft.com/office/powerpoint/2010/main" val="2496640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6904884" y="-663522"/>
            <a:ext cx="1996281" cy="1996281"/>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0F0F"/>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857398" y="1160036"/>
            <a:ext cx="401902" cy="89809"/>
            <a:chOff x="0" y="0"/>
            <a:chExt cx="183159" cy="40929"/>
          </a:xfrm>
        </p:grpSpPr>
        <p:sp>
          <p:nvSpPr>
            <p:cNvPr id="7" name="Freeform 7"/>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8" name="TextBox 8"/>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9" name="Group 9"/>
          <p:cNvGrpSpPr/>
          <p:nvPr/>
        </p:nvGrpSpPr>
        <p:grpSpPr>
          <a:xfrm>
            <a:off x="16857398" y="1301381"/>
            <a:ext cx="401902" cy="89809"/>
            <a:chOff x="0" y="0"/>
            <a:chExt cx="183159" cy="40929"/>
          </a:xfrm>
        </p:grpSpPr>
        <p:sp>
          <p:nvSpPr>
            <p:cNvPr id="10" name="Freeform 10"/>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11" name="TextBox 11"/>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12" name="Group 12"/>
          <p:cNvGrpSpPr/>
          <p:nvPr/>
        </p:nvGrpSpPr>
        <p:grpSpPr>
          <a:xfrm>
            <a:off x="16857398" y="1440732"/>
            <a:ext cx="401902" cy="89809"/>
            <a:chOff x="0" y="0"/>
            <a:chExt cx="183159" cy="40929"/>
          </a:xfrm>
        </p:grpSpPr>
        <p:sp>
          <p:nvSpPr>
            <p:cNvPr id="13" name="Freeform 13"/>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14" name="TextBox 14"/>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sp>
        <p:nvSpPr>
          <p:cNvPr id="15" name="Freeform 15"/>
          <p:cNvSpPr/>
          <p:nvPr/>
        </p:nvSpPr>
        <p:spPr>
          <a:xfrm>
            <a:off x="7105437" y="-692277"/>
            <a:ext cx="4077125" cy="4077125"/>
          </a:xfrm>
          <a:custGeom>
            <a:avLst/>
            <a:gdLst/>
            <a:ahLst/>
            <a:cxnLst/>
            <a:rect l="l" t="t" r="r" b="b"/>
            <a:pathLst>
              <a:path w="4077125" h="4077125">
                <a:moveTo>
                  <a:pt x="0" y="0"/>
                </a:moveTo>
                <a:lnTo>
                  <a:pt x="4077126" y="0"/>
                </a:lnTo>
                <a:lnTo>
                  <a:pt x="4077126" y="4077125"/>
                </a:lnTo>
                <a:lnTo>
                  <a:pt x="0" y="4077125"/>
                </a:lnTo>
                <a:lnTo>
                  <a:pt x="0" y="0"/>
                </a:lnTo>
                <a:close/>
              </a:path>
            </a:pathLst>
          </a:custGeom>
          <a:blipFill>
            <a:blip r:embed="rId3"/>
            <a:stretch>
              <a:fillRect/>
            </a:stretch>
          </a:blipFill>
        </p:spPr>
        <p:txBody>
          <a:bodyPr/>
          <a:lstStyle/>
          <a:p>
            <a:endParaRPr lang="en-US"/>
          </a:p>
        </p:txBody>
      </p:sp>
      <p:sp>
        <p:nvSpPr>
          <p:cNvPr id="16" name="Freeform 16"/>
          <p:cNvSpPr/>
          <p:nvPr/>
        </p:nvSpPr>
        <p:spPr>
          <a:xfrm>
            <a:off x="1203260" y="4357914"/>
            <a:ext cx="4054113" cy="1571172"/>
          </a:xfrm>
          <a:custGeom>
            <a:avLst/>
            <a:gdLst/>
            <a:ahLst/>
            <a:cxnLst/>
            <a:rect l="l" t="t" r="r" b="b"/>
            <a:pathLst>
              <a:path w="4054113" h="1571172">
                <a:moveTo>
                  <a:pt x="0" y="0"/>
                </a:moveTo>
                <a:lnTo>
                  <a:pt x="4054113" y="0"/>
                </a:lnTo>
                <a:lnTo>
                  <a:pt x="4054113" y="1571172"/>
                </a:lnTo>
                <a:lnTo>
                  <a:pt x="0" y="1571172"/>
                </a:lnTo>
                <a:lnTo>
                  <a:pt x="0" y="0"/>
                </a:lnTo>
                <a:close/>
              </a:path>
            </a:pathLst>
          </a:custGeom>
          <a:blipFill>
            <a:blip r:embed="rId4"/>
            <a:stretch>
              <a:fillRect/>
            </a:stretch>
          </a:blipFill>
        </p:spPr>
        <p:txBody>
          <a:bodyPr/>
          <a:lstStyle/>
          <a:p>
            <a:endParaRPr lang="en-US"/>
          </a:p>
        </p:txBody>
      </p:sp>
      <p:sp>
        <p:nvSpPr>
          <p:cNvPr id="17" name="Freeform 17"/>
          <p:cNvSpPr/>
          <p:nvPr/>
        </p:nvSpPr>
        <p:spPr>
          <a:xfrm>
            <a:off x="11405782" y="5143500"/>
            <a:ext cx="3267333" cy="3576563"/>
          </a:xfrm>
          <a:custGeom>
            <a:avLst/>
            <a:gdLst/>
            <a:ahLst/>
            <a:cxnLst/>
            <a:rect l="l" t="t" r="r" b="b"/>
            <a:pathLst>
              <a:path w="3267333" h="3576563">
                <a:moveTo>
                  <a:pt x="0" y="0"/>
                </a:moveTo>
                <a:lnTo>
                  <a:pt x="3267333" y="0"/>
                </a:lnTo>
                <a:lnTo>
                  <a:pt x="3267333" y="3576563"/>
                </a:lnTo>
                <a:lnTo>
                  <a:pt x="0" y="3576563"/>
                </a:lnTo>
                <a:lnTo>
                  <a:pt x="0" y="0"/>
                </a:lnTo>
                <a:close/>
              </a:path>
            </a:pathLst>
          </a:custGeom>
          <a:blipFill>
            <a:blip r:embed="rId5"/>
            <a:stretch>
              <a:fillRect/>
            </a:stretch>
          </a:blipFill>
        </p:spPr>
        <p:txBody>
          <a:bodyPr/>
          <a:lstStyle/>
          <a:p>
            <a:endParaRPr lang="en-US"/>
          </a:p>
        </p:txBody>
      </p:sp>
      <p:sp>
        <p:nvSpPr>
          <p:cNvPr id="18" name="Freeform 18"/>
          <p:cNvSpPr/>
          <p:nvPr/>
        </p:nvSpPr>
        <p:spPr>
          <a:xfrm>
            <a:off x="14320018" y="5819107"/>
            <a:ext cx="3310861" cy="3995413"/>
          </a:xfrm>
          <a:custGeom>
            <a:avLst/>
            <a:gdLst/>
            <a:ahLst/>
            <a:cxnLst/>
            <a:rect l="l" t="t" r="r" b="b"/>
            <a:pathLst>
              <a:path w="3310861" h="3995413">
                <a:moveTo>
                  <a:pt x="0" y="0"/>
                </a:moveTo>
                <a:lnTo>
                  <a:pt x="3310861" y="0"/>
                </a:lnTo>
                <a:lnTo>
                  <a:pt x="3310861" y="3995413"/>
                </a:lnTo>
                <a:lnTo>
                  <a:pt x="0" y="3995413"/>
                </a:lnTo>
                <a:lnTo>
                  <a:pt x="0" y="0"/>
                </a:lnTo>
                <a:close/>
              </a:path>
            </a:pathLst>
          </a:custGeom>
          <a:blipFill>
            <a:blip r:embed="rId6"/>
            <a:stretch>
              <a:fillRect/>
            </a:stretch>
          </a:blipFill>
        </p:spPr>
        <p:txBody>
          <a:bodyPr/>
          <a:lstStyle/>
          <a:p>
            <a:endParaRPr lang="en-US"/>
          </a:p>
        </p:txBody>
      </p:sp>
      <p:sp>
        <p:nvSpPr>
          <p:cNvPr id="19" name="Freeform 19"/>
          <p:cNvSpPr/>
          <p:nvPr/>
        </p:nvSpPr>
        <p:spPr>
          <a:xfrm>
            <a:off x="7328025" y="7883408"/>
            <a:ext cx="1989133" cy="1997706"/>
          </a:xfrm>
          <a:custGeom>
            <a:avLst/>
            <a:gdLst/>
            <a:ahLst/>
            <a:cxnLst/>
            <a:rect l="l" t="t" r="r" b="b"/>
            <a:pathLst>
              <a:path w="1989133" h="1997706">
                <a:moveTo>
                  <a:pt x="0" y="0"/>
                </a:moveTo>
                <a:lnTo>
                  <a:pt x="1989132" y="0"/>
                </a:lnTo>
                <a:lnTo>
                  <a:pt x="1989132" y="1997706"/>
                </a:lnTo>
                <a:lnTo>
                  <a:pt x="0" y="1997706"/>
                </a:lnTo>
                <a:lnTo>
                  <a:pt x="0" y="0"/>
                </a:lnTo>
                <a:close/>
              </a:path>
            </a:pathLst>
          </a:custGeom>
          <a:blipFill>
            <a:blip r:embed="rId7"/>
            <a:stretch>
              <a:fillRect/>
            </a:stretch>
          </a:blipFill>
        </p:spPr>
        <p:txBody>
          <a:bodyPr/>
          <a:lstStyle/>
          <a:p>
            <a:endParaRPr lang="en-US"/>
          </a:p>
        </p:txBody>
      </p:sp>
      <p:sp>
        <p:nvSpPr>
          <p:cNvPr id="20" name="Freeform 20"/>
          <p:cNvSpPr/>
          <p:nvPr/>
        </p:nvSpPr>
        <p:spPr>
          <a:xfrm>
            <a:off x="8114358" y="4966138"/>
            <a:ext cx="2405599" cy="2393395"/>
          </a:xfrm>
          <a:custGeom>
            <a:avLst/>
            <a:gdLst/>
            <a:ahLst/>
            <a:cxnLst/>
            <a:rect l="l" t="t" r="r" b="b"/>
            <a:pathLst>
              <a:path w="2405599" h="2393395">
                <a:moveTo>
                  <a:pt x="0" y="0"/>
                </a:moveTo>
                <a:lnTo>
                  <a:pt x="2405599" y="0"/>
                </a:lnTo>
                <a:lnTo>
                  <a:pt x="2405599" y="2393395"/>
                </a:lnTo>
                <a:lnTo>
                  <a:pt x="0" y="2393395"/>
                </a:lnTo>
                <a:lnTo>
                  <a:pt x="0" y="0"/>
                </a:lnTo>
                <a:close/>
              </a:path>
            </a:pathLst>
          </a:custGeom>
          <a:blipFill>
            <a:blip r:embed="rId8"/>
            <a:stretch>
              <a:fillRect r="-51818" b="-53442"/>
            </a:stretch>
          </a:blipFill>
        </p:spPr>
        <p:txBody>
          <a:bodyPr/>
          <a:lstStyle/>
          <a:p>
            <a:endParaRPr lang="en-US"/>
          </a:p>
        </p:txBody>
      </p:sp>
      <p:sp>
        <p:nvSpPr>
          <p:cNvPr id="21" name="Freeform 21"/>
          <p:cNvSpPr/>
          <p:nvPr/>
        </p:nvSpPr>
        <p:spPr>
          <a:xfrm>
            <a:off x="4228406" y="6515937"/>
            <a:ext cx="2306242" cy="2918102"/>
          </a:xfrm>
          <a:custGeom>
            <a:avLst/>
            <a:gdLst/>
            <a:ahLst/>
            <a:cxnLst/>
            <a:rect l="l" t="t" r="r" b="b"/>
            <a:pathLst>
              <a:path w="2306242" h="2918102">
                <a:moveTo>
                  <a:pt x="0" y="0"/>
                </a:moveTo>
                <a:lnTo>
                  <a:pt x="2306242" y="0"/>
                </a:lnTo>
                <a:lnTo>
                  <a:pt x="2306242" y="2918102"/>
                </a:lnTo>
                <a:lnTo>
                  <a:pt x="0" y="2918102"/>
                </a:lnTo>
                <a:lnTo>
                  <a:pt x="0" y="0"/>
                </a:lnTo>
                <a:close/>
              </a:path>
            </a:pathLst>
          </a:custGeom>
          <a:blipFill>
            <a:blip r:embed="rId9"/>
            <a:stretch>
              <a:fillRect/>
            </a:stretch>
          </a:blipFill>
        </p:spPr>
        <p:txBody>
          <a:bodyPr/>
          <a:lstStyle/>
          <a:p>
            <a:endParaRPr lang="en-US"/>
          </a:p>
        </p:txBody>
      </p:sp>
      <p:sp>
        <p:nvSpPr>
          <p:cNvPr id="22" name="Freeform 22"/>
          <p:cNvSpPr/>
          <p:nvPr/>
        </p:nvSpPr>
        <p:spPr>
          <a:xfrm>
            <a:off x="1004182" y="6649001"/>
            <a:ext cx="2338399" cy="3165519"/>
          </a:xfrm>
          <a:custGeom>
            <a:avLst/>
            <a:gdLst/>
            <a:ahLst/>
            <a:cxnLst/>
            <a:rect l="l" t="t" r="r" b="b"/>
            <a:pathLst>
              <a:path w="2338399" h="3165519">
                <a:moveTo>
                  <a:pt x="0" y="0"/>
                </a:moveTo>
                <a:lnTo>
                  <a:pt x="2338399" y="0"/>
                </a:lnTo>
                <a:lnTo>
                  <a:pt x="2338399" y="3165519"/>
                </a:lnTo>
                <a:lnTo>
                  <a:pt x="0" y="3165519"/>
                </a:lnTo>
                <a:lnTo>
                  <a:pt x="0" y="0"/>
                </a:lnTo>
                <a:close/>
              </a:path>
            </a:pathLst>
          </a:custGeom>
          <a:blipFill>
            <a:blip r:embed="rId10"/>
            <a:stretch>
              <a:fillRect/>
            </a:stretch>
          </a:blipFill>
        </p:spPr>
        <p:txBody>
          <a:bodyPr/>
          <a:lstStyle/>
          <a:p>
            <a:endParaRPr lang="en-US"/>
          </a:p>
        </p:txBody>
      </p:sp>
      <p:sp>
        <p:nvSpPr>
          <p:cNvPr id="23" name="TextBox 23"/>
          <p:cNvSpPr txBox="1"/>
          <p:nvPr/>
        </p:nvSpPr>
        <p:spPr>
          <a:xfrm>
            <a:off x="0" y="2337476"/>
            <a:ext cx="18288000" cy="1320874"/>
          </a:xfrm>
          <a:prstGeom prst="rect">
            <a:avLst/>
          </a:prstGeom>
        </p:spPr>
        <p:txBody>
          <a:bodyPr wrap="square" lIns="0" tIns="0" rIns="0" bIns="0" rtlCol="0" anchor="t">
            <a:spAutoFit/>
          </a:bodyPr>
          <a:lstStyle/>
          <a:p>
            <a:pPr algn="ctr">
              <a:lnSpc>
                <a:spcPts val="10251"/>
              </a:lnSpc>
            </a:pPr>
            <a:r>
              <a:rPr lang="en-US" sz="6600" b="1" dirty="0">
                <a:solidFill>
                  <a:srgbClr val="F4F4F4"/>
                </a:solidFill>
                <a:latin typeface="Antonio Bold"/>
                <a:ea typeface="Antonio Bold"/>
                <a:cs typeface="Antonio Bold"/>
                <a:sym typeface="Antonio Bold"/>
              </a:rPr>
              <a:t>GASROE SCHOOL SAFETY SERIES </a:t>
            </a:r>
          </a:p>
        </p:txBody>
      </p:sp>
      <p:sp>
        <p:nvSpPr>
          <p:cNvPr id="24" name="TextBox 24"/>
          <p:cNvSpPr txBox="1"/>
          <p:nvPr/>
        </p:nvSpPr>
        <p:spPr>
          <a:xfrm>
            <a:off x="5665307" y="3625949"/>
            <a:ext cx="7303701" cy="458881"/>
          </a:xfrm>
          <a:prstGeom prst="rect">
            <a:avLst/>
          </a:prstGeom>
        </p:spPr>
        <p:txBody>
          <a:bodyPr lIns="0" tIns="0" rIns="0" bIns="0" rtlCol="0" anchor="t">
            <a:spAutoFit/>
          </a:bodyPr>
          <a:lstStyle/>
          <a:p>
            <a:pPr algn="ctr">
              <a:lnSpc>
                <a:spcPts val="3582"/>
              </a:lnSpc>
            </a:pPr>
            <a:r>
              <a:rPr lang="en-US" sz="2558" b="1" dirty="0">
                <a:solidFill>
                  <a:srgbClr val="F4F4F4"/>
                </a:solidFill>
                <a:latin typeface="Poppins Bold"/>
                <a:ea typeface="Poppins Bold"/>
                <a:cs typeface="Poppins Bold"/>
                <a:sym typeface="Poppins Bold"/>
              </a:rPr>
              <a:t>SATISFIES ALL THE GUIDLINES SET FORTH BY...</a:t>
            </a:r>
          </a:p>
        </p:txBody>
      </p:sp>
      <p:sp>
        <p:nvSpPr>
          <p:cNvPr id="25" name="TextBox 25"/>
          <p:cNvSpPr txBox="1"/>
          <p:nvPr/>
        </p:nvSpPr>
        <p:spPr>
          <a:xfrm>
            <a:off x="12066274" y="5200465"/>
            <a:ext cx="1805468" cy="458881"/>
          </a:xfrm>
          <a:prstGeom prst="rect">
            <a:avLst/>
          </a:prstGeom>
        </p:spPr>
        <p:txBody>
          <a:bodyPr lIns="0" tIns="0" rIns="0" bIns="0" rtlCol="0" anchor="t">
            <a:spAutoFit/>
          </a:bodyPr>
          <a:lstStyle/>
          <a:p>
            <a:pPr algn="ctr">
              <a:lnSpc>
                <a:spcPts val="3582"/>
              </a:lnSpc>
            </a:pPr>
            <a:r>
              <a:rPr lang="en-US" sz="2558" b="1">
                <a:solidFill>
                  <a:srgbClr val="1A1919"/>
                </a:solidFill>
                <a:latin typeface="Poppins Bold"/>
                <a:ea typeface="Poppins Bold"/>
                <a:cs typeface="Poppins Bold"/>
                <a:sym typeface="Poppins Bold"/>
              </a:rPr>
              <a:t>HB 147</a:t>
            </a:r>
          </a:p>
        </p:txBody>
      </p:sp>
      <p:sp>
        <p:nvSpPr>
          <p:cNvPr id="26" name="TextBox 26"/>
          <p:cNvSpPr txBox="1"/>
          <p:nvPr/>
        </p:nvSpPr>
        <p:spPr>
          <a:xfrm>
            <a:off x="14980008" y="6419560"/>
            <a:ext cx="1805468" cy="458881"/>
          </a:xfrm>
          <a:prstGeom prst="rect">
            <a:avLst/>
          </a:prstGeom>
        </p:spPr>
        <p:txBody>
          <a:bodyPr lIns="0" tIns="0" rIns="0" bIns="0" rtlCol="0" anchor="t">
            <a:spAutoFit/>
          </a:bodyPr>
          <a:lstStyle/>
          <a:p>
            <a:pPr algn="ctr">
              <a:lnSpc>
                <a:spcPts val="3582"/>
              </a:lnSpc>
            </a:pPr>
            <a:r>
              <a:rPr lang="en-US" sz="2558" b="1">
                <a:solidFill>
                  <a:srgbClr val="1A1919"/>
                </a:solidFill>
                <a:latin typeface="Poppins Bold"/>
                <a:ea typeface="Poppins Bold"/>
                <a:cs typeface="Poppins Bold"/>
                <a:sym typeface="Poppins Bold"/>
              </a:rPr>
              <a:t>HB 268</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6904884" y="-663522"/>
            <a:ext cx="1996281" cy="1996281"/>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0F0F"/>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857398" y="1160036"/>
            <a:ext cx="401902" cy="89809"/>
            <a:chOff x="0" y="0"/>
            <a:chExt cx="183159" cy="40929"/>
          </a:xfrm>
        </p:grpSpPr>
        <p:sp>
          <p:nvSpPr>
            <p:cNvPr id="7" name="Freeform 7"/>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8" name="TextBox 8"/>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9" name="Group 9"/>
          <p:cNvGrpSpPr/>
          <p:nvPr/>
        </p:nvGrpSpPr>
        <p:grpSpPr>
          <a:xfrm>
            <a:off x="16857398" y="1301381"/>
            <a:ext cx="401902" cy="89809"/>
            <a:chOff x="0" y="0"/>
            <a:chExt cx="183159" cy="40929"/>
          </a:xfrm>
        </p:grpSpPr>
        <p:sp>
          <p:nvSpPr>
            <p:cNvPr id="10" name="Freeform 10"/>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11" name="TextBox 11"/>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12" name="Group 12"/>
          <p:cNvGrpSpPr/>
          <p:nvPr/>
        </p:nvGrpSpPr>
        <p:grpSpPr>
          <a:xfrm>
            <a:off x="16857398" y="1440732"/>
            <a:ext cx="401902" cy="89809"/>
            <a:chOff x="0" y="0"/>
            <a:chExt cx="183159" cy="40929"/>
          </a:xfrm>
        </p:grpSpPr>
        <p:sp>
          <p:nvSpPr>
            <p:cNvPr id="13" name="Freeform 13"/>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14" name="TextBox 14"/>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15" name="Group 15"/>
          <p:cNvGrpSpPr/>
          <p:nvPr/>
        </p:nvGrpSpPr>
        <p:grpSpPr>
          <a:xfrm>
            <a:off x="2049036" y="4726892"/>
            <a:ext cx="5686989" cy="2815105"/>
            <a:chOff x="0" y="0"/>
            <a:chExt cx="881063" cy="436133"/>
          </a:xfrm>
        </p:grpSpPr>
        <p:sp>
          <p:nvSpPr>
            <p:cNvPr id="16" name="Freeform 16"/>
            <p:cNvSpPr/>
            <p:nvPr/>
          </p:nvSpPr>
          <p:spPr>
            <a:xfrm>
              <a:off x="0" y="0"/>
              <a:ext cx="881063" cy="436134"/>
            </a:xfrm>
            <a:custGeom>
              <a:avLst/>
              <a:gdLst/>
              <a:ahLst/>
              <a:cxnLst/>
              <a:rect l="l" t="t" r="r" b="b"/>
              <a:pathLst>
                <a:path w="881063" h="436134">
                  <a:moveTo>
                    <a:pt x="31311" y="0"/>
                  </a:moveTo>
                  <a:lnTo>
                    <a:pt x="849753" y="0"/>
                  </a:lnTo>
                  <a:cubicBezTo>
                    <a:pt x="867045" y="0"/>
                    <a:pt x="881063" y="14018"/>
                    <a:pt x="881063" y="31311"/>
                  </a:cubicBezTo>
                  <a:lnTo>
                    <a:pt x="881063" y="404823"/>
                  </a:lnTo>
                  <a:cubicBezTo>
                    <a:pt x="881063" y="422115"/>
                    <a:pt x="867045" y="436134"/>
                    <a:pt x="849753" y="436134"/>
                  </a:cubicBezTo>
                  <a:lnTo>
                    <a:pt x="31311" y="436134"/>
                  </a:lnTo>
                  <a:cubicBezTo>
                    <a:pt x="14018" y="436134"/>
                    <a:pt x="0" y="422115"/>
                    <a:pt x="0" y="404823"/>
                  </a:cubicBezTo>
                  <a:lnTo>
                    <a:pt x="0" y="31311"/>
                  </a:lnTo>
                  <a:cubicBezTo>
                    <a:pt x="0" y="14018"/>
                    <a:pt x="14018" y="0"/>
                    <a:pt x="31311" y="0"/>
                  </a:cubicBezTo>
                  <a:close/>
                </a:path>
              </a:pathLst>
            </a:custGeom>
            <a:blipFill>
              <a:blip r:embed="rId3"/>
              <a:stretch>
                <a:fillRect t="-25660" b="-25660"/>
              </a:stretch>
            </a:blipFill>
            <a:ln w="95250" cap="rnd">
              <a:solidFill>
                <a:srgbClr val="0D1DEB"/>
              </a:solidFill>
              <a:prstDash val="solid"/>
              <a:round/>
            </a:ln>
          </p:spPr>
          <p:txBody>
            <a:bodyPr/>
            <a:lstStyle/>
            <a:p>
              <a:endParaRPr lang="en-US"/>
            </a:p>
          </p:txBody>
        </p:sp>
      </p:grpSp>
      <p:grpSp>
        <p:nvGrpSpPr>
          <p:cNvPr id="17" name="Group 17"/>
          <p:cNvGrpSpPr/>
          <p:nvPr/>
        </p:nvGrpSpPr>
        <p:grpSpPr>
          <a:xfrm>
            <a:off x="10508478" y="4726892"/>
            <a:ext cx="5686989" cy="2815105"/>
            <a:chOff x="0" y="0"/>
            <a:chExt cx="881063" cy="436133"/>
          </a:xfrm>
        </p:grpSpPr>
        <p:sp>
          <p:nvSpPr>
            <p:cNvPr id="18" name="Freeform 18"/>
            <p:cNvSpPr/>
            <p:nvPr/>
          </p:nvSpPr>
          <p:spPr>
            <a:xfrm>
              <a:off x="0" y="0"/>
              <a:ext cx="881063" cy="436134"/>
            </a:xfrm>
            <a:custGeom>
              <a:avLst/>
              <a:gdLst/>
              <a:ahLst/>
              <a:cxnLst/>
              <a:rect l="l" t="t" r="r" b="b"/>
              <a:pathLst>
                <a:path w="881063" h="436134">
                  <a:moveTo>
                    <a:pt x="31311" y="0"/>
                  </a:moveTo>
                  <a:lnTo>
                    <a:pt x="849753" y="0"/>
                  </a:lnTo>
                  <a:cubicBezTo>
                    <a:pt x="867045" y="0"/>
                    <a:pt x="881063" y="14018"/>
                    <a:pt x="881063" y="31311"/>
                  </a:cubicBezTo>
                  <a:lnTo>
                    <a:pt x="881063" y="404823"/>
                  </a:lnTo>
                  <a:cubicBezTo>
                    <a:pt x="881063" y="422115"/>
                    <a:pt x="867045" y="436134"/>
                    <a:pt x="849753" y="436134"/>
                  </a:cubicBezTo>
                  <a:lnTo>
                    <a:pt x="31311" y="436134"/>
                  </a:lnTo>
                  <a:cubicBezTo>
                    <a:pt x="14018" y="436134"/>
                    <a:pt x="0" y="422115"/>
                    <a:pt x="0" y="404823"/>
                  </a:cubicBezTo>
                  <a:lnTo>
                    <a:pt x="0" y="31311"/>
                  </a:lnTo>
                  <a:cubicBezTo>
                    <a:pt x="0" y="14018"/>
                    <a:pt x="14018" y="0"/>
                    <a:pt x="31311" y="0"/>
                  </a:cubicBezTo>
                  <a:close/>
                </a:path>
              </a:pathLst>
            </a:custGeom>
            <a:blipFill>
              <a:blip r:embed="rId4"/>
              <a:stretch>
                <a:fillRect l="-6572" r="-6572"/>
              </a:stretch>
            </a:blipFill>
            <a:ln w="95250" cap="rnd">
              <a:solidFill>
                <a:srgbClr val="FD0F0F"/>
              </a:solidFill>
              <a:prstDash val="solid"/>
              <a:round/>
            </a:ln>
          </p:spPr>
          <p:txBody>
            <a:bodyPr/>
            <a:lstStyle/>
            <a:p>
              <a:endParaRPr lang="en-US"/>
            </a:p>
          </p:txBody>
        </p:sp>
      </p:grpSp>
      <p:sp>
        <p:nvSpPr>
          <p:cNvPr id="19" name="AutoShape 19"/>
          <p:cNvSpPr/>
          <p:nvPr/>
        </p:nvSpPr>
        <p:spPr>
          <a:xfrm flipV="1">
            <a:off x="9185909" y="4839519"/>
            <a:ext cx="0" cy="5032725"/>
          </a:xfrm>
          <a:prstGeom prst="line">
            <a:avLst/>
          </a:prstGeom>
          <a:ln w="38100" cap="flat">
            <a:solidFill>
              <a:srgbClr val="F4F4F4"/>
            </a:solidFill>
            <a:prstDash val="solid"/>
            <a:headEnd type="none" w="sm" len="sm"/>
            <a:tailEnd type="none" w="sm" len="sm"/>
          </a:ln>
        </p:spPr>
        <p:txBody>
          <a:bodyPr/>
          <a:lstStyle/>
          <a:p>
            <a:endParaRPr lang="en-US"/>
          </a:p>
        </p:txBody>
      </p:sp>
      <p:sp>
        <p:nvSpPr>
          <p:cNvPr id="20" name="Freeform 20"/>
          <p:cNvSpPr/>
          <p:nvPr/>
        </p:nvSpPr>
        <p:spPr>
          <a:xfrm>
            <a:off x="7105437" y="-692277"/>
            <a:ext cx="4077125" cy="4077125"/>
          </a:xfrm>
          <a:custGeom>
            <a:avLst/>
            <a:gdLst/>
            <a:ahLst/>
            <a:cxnLst/>
            <a:rect l="l" t="t" r="r" b="b"/>
            <a:pathLst>
              <a:path w="4077125" h="4077125">
                <a:moveTo>
                  <a:pt x="0" y="0"/>
                </a:moveTo>
                <a:lnTo>
                  <a:pt x="4077126" y="0"/>
                </a:lnTo>
                <a:lnTo>
                  <a:pt x="4077126" y="4077125"/>
                </a:lnTo>
                <a:lnTo>
                  <a:pt x="0" y="4077125"/>
                </a:lnTo>
                <a:lnTo>
                  <a:pt x="0" y="0"/>
                </a:lnTo>
                <a:close/>
              </a:path>
            </a:pathLst>
          </a:custGeom>
          <a:blipFill>
            <a:blip r:embed="rId5"/>
            <a:stretch>
              <a:fillRect/>
            </a:stretch>
          </a:blipFill>
        </p:spPr>
        <p:txBody>
          <a:bodyPr/>
          <a:lstStyle/>
          <a:p>
            <a:endParaRPr lang="en-US"/>
          </a:p>
        </p:txBody>
      </p:sp>
      <p:sp>
        <p:nvSpPr>
          <p:cNvPr id="21" name="TextBox 21"/>
          <p:cNvSpPr txBox="1"/>
          <p:nvPr/>
        </p:nvSpPr>
        <p:spPr>
          <a:xfrm>
            <a:off x="1447800" y="2404661"/>
            <a:ext cx="16193364" cy="2215991"/>
          </a:xfrm>
          <a:prstGeom prst="rect">
            <a:avLst/>
          </a:prstGeom>
        </p:spPr>
        <p:txBody>
          <a:bodyPr lIns="0" tIns="0" rIns="0" bIns="0" rtlCol="0" anchor="t">
            <a:spAutoFit/>
          </a:bodyPr>
          <a:lstStyle/>
          <a:p>
            <a:pPr algn="ctr"/>
            <a:r>
              <a:rPr lang="en-US" sz="7200" b="1" dirty="0">
                <a:solidFill>
                  <a:srgbClr val="F4F4F4"/>
                </a:solidFill>
                <a:latin typeface="Antonio Bold"/>
                <a:ea typeface="Antonio Bold"/>
                <a:cs typeface="Antonio Bold"/>
                <a:sym typeface="Antonio Bold"/>
              </a:rPr>
              <a:t>2025 GS3 SCHOOL SAFETY CONFERENCE</a:t>
            </a:r>
          </a:p>
        </p:txBody>
      </p:sp>
      <p:sp>
        <p:nvSpPr>
          <p:cNvPr id="22" name="TextBox 22"/>
          <p:cNvSpPr txBox="1"/>
          <p:nvPr/>
        </p:nvSpPr>
        <p:spPr>
          <a:xfrm>
            <a:off x="10508478" y="7773821"/>
            <a:ext cx="5878009" cy="458881"/>
          </a:xfrm>
          <a:prstGeom prst="rect">
            <a:avLst/>
          </a:prstGeom>
        </p:spPr>
        <p:txBody>
          <a:bodyPr lIns="0" tIns="0" rIns="0" bIns="0" rtlCol="0" anchor="t">
            <a:spAutoFit/>
          </a:bodyPr>
          <a:lstStyle/>
          <a:p>
            <a:pPr algn="ctr">
              <a:lnSpc>
                <a:spcPts val="3582"/>
              </a:lnSpc>
            </a:pPr>
            <a:r>
              <a:rPr lang="en-US" sz="2558" b="1">
                <a:solidFill>
                  <a:srgbClr val="F4F4F4"/>
                </a:solidFill>
                <a:latin typeface="Poppins Bold"/>
                <a:ea typeface="Poppins Bold"/>
                <a:cs typeface="Poppins Bold"/>
                <a:sym typeface="Poppins Bold"/>
              </a:rPr>
              <a:t>DOWNLOAD OUR APP! </a:t>
            </a:r>
          </a:p>
        </p:txBody>
      </p:sp>
      <p:sp>
        <p:nvSpPr>
          <p:cNvPr id="23" name="TextBox 23"/>
          <p:cNvSpPr txBox="1"/>
          <p:nvPr/>
        </p:nvSpPr>
        <p:spPr>
          <a:xfrm>
            <a:off x="10508478" y="8571741"/>
            <a:ext cx="5686989" cy="1372235"/>
          </a:xfrm>
          <a:prstGeom prst="rect">
            <a:avLst/>
          </a:prstGeom>
        </p:spPr>
        <p:txBody>
          <a:bodyPr lIns="0" tIns="0" rIns="0" bIns="0" rtlCol="0" anchor="t">
            <a:spAutoFit/>
          </a:bodyPr>
          <a:lstStyle/>
          <a:p>
            <a:pPr marL="0" lvl="0" indent="0" algn="ctr">
              <a:lnSpc>
                <a:spcPts val="3639"/>
              </a:lnSpc>
              <a:spcBef>
                <a:spcPct val="0"/>
              </a:spcBef>
            </a:pPr>
            <a:r>
              <a:rPr lang="en-US" sz="2599">
                <a:solidFill>
                  <a:srgbClr val="F4F4F4">
                    <a:alpha val="80000"/>
                  </a:srgbClr>
                </a:solidFill>
                <a:latin typeface="Poppins"/>
                <a:ea typeface="Poppins"/>
                <a:cs typeface="Poppins"/>
                <a:sym typeface="Poppins"/>
              </a:rPr>
              <a:t>Stay up to date on our latest training and school safety intel vital for school safety! </a:t>
            </a:r>
          </a:p>
        </p:txBody>
      </p:sp>
      <p:sp>
        <p:nvSpPr>
          <p:cNvPr id="24" name="TextBox 24"/>
          <p:cNvSpPr txBox="1"/>
          <p:nvPr/>
        </p:nvSpPr>
        <p:spPr>
          <a:xfrm>
            <a:off x="2899018" y="7773821"/>
            <a:ext cx="3987025" cy="458881"/>
          </a:xfrm>
          <a:prstGeom prst="rect">
            <a:avLst/>
          </a:prstGeom>
        </p:spPr>
        <p:txBody>
          <a:bodyPr lIns="0" tIns="0" rIns="0" bIns="0" rtlCol="0" anchor="t">
            <a:spAutoFit/>
          </a:bodyPr>
          <a:lstStyle/>
          <a:p>
            <a:pPr algn="ctr">
              <a:lnSpc>
                <a:spcPts val="3582"/>
              </a:lnSpc>
            </a:pPr>
            <a:r>
              <a:rPr lang="en-US" sz="2558" b="1">
                <a:solidFill>
                  <a:srgbClr val="F4F4F4"/>
                </a:solidFill>
                <a:latin typeface="Poppins Bold"/>
                <a:ea typeface="Poppins Bold"/>
                <a:cs typeface="Poppins Bold"/>
                <a:sym typeface="Poppins Bold"/>
              </a:rPr>
              <a:t>JUNE 2ND-5TH, 2025</a:t>
            </a:r>
          </a:p>
        </p:txBody>
      </p:sp>
      <p:sp>
        <p:nvSpPr>
          <p:cNvPr id="25" name="TextBox 25"/>
          <p:cNvSpPr txBox="1"/>
          <p:nvPr/>
        </p:nvSpPr>
        <p:spPr>
          <a:xfrm>
            <a:off x="2133600" y="8323600"/>
            <a:ext cx="5686989" cy="1846659"/>
          </a:xfrm>
          <a:prstGeom prst="rect">
            <a:avLst/>
          </a:prstGeom>
        </p:spPr>
        <p:txBody>
          <a:bodyPr lIns="0" tIns="0" rIns="0" bIns="0" rtlCol="0" anchor="t">
            <a:spAutoFit/>
          </a:bodyPr>
          <a:lstStyle/>
          <a:p>
            <a:pPr marL="0" lvl="0" indent="0" algn="ctr">
              <a:lnSpc>
                <a:spcPts val="3639"/>
              </a:lnSpc>
              <a:spcBef>
                <a:spcPct val="0"/>
              </a:spcBef>
            </a:pPr>
            <a:r>
              <a:rPr lang="en-US" sz="2599" dirty="0">
                <a:solidFill>
                  <a:srgbClr val="F4F4F4">
                    <a:alpha val="80000"/>
                  </a:srgbClr>
                </a:solidFill>
                <a:latin typeface="Poppins"/>
                <a:ea typeface="Poppins"/>
                <a:cs typeface="Poppins"/>
                <a:sym typeface="Poppins"/>
              </a:rPr>
              <a:t>Join us for 3 days of hands-on and in-person school safety training in Columbus, Ga at the Columbus Ga. Convention and Trade Center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0" y="-137260"/>
            <a:ext cx="17586762" cy="10561520"/>
            <a:chOff x="0" y="0"/>
            <a:chExt cx="4631904" cy="2781635"/>
          </a:xfrm>
        </p:grpSpPr>
        <p:sp>
          <p:nvSpPr>
            <p:cNvPr id="4" name="Freeform 4"/>
            <p:cNvSpPr/>
            <p:nvPr/>
          </p:nvSpPr>
          <p:spPr>
            <a:xfrm>
              <a:off x="0" y="0"/>
              <a:ext cx="4631904" cy="2781635"/>
            </a:xfrm>
            <a:custGeom>
              <a:avLst/>
              <a:gdLst/>
              <a:ahLst/>
              <a:cxnLst/>
              <a:rect l="l" t="t" r="r" b="b"/>
              <a:pathLst>
                <a:path w="4631904" h="2781635">
                  <a:moveTo>
                    <a:pt x="0" y="0"/>
                  </a:moveTo>
                  <a:lnTo>
                    <a:pt x="4631904" y="0"/>
                  </a:lnTo>
                  <a:lnTo>
                    <a:pt x="4631904" y="2781635"/>
                  </a:lnTo>
                  <a:lnTo>
                    <a:pt x="0" y="2781635"/>
                  </a:lnTo>
                  <a:close/>
                </a:path>
              </a:pathLst>
            </a:custGeom>
            <a:solidFill>
              <a:srgbClr val="F4F4F4"/>
            </a:solidFill>
          </p:spPr>
          <p:txBody>
            <a:bodyPr/>
            <a:lstStyle/>
            <a:p>
              <a:endParaRPr lang="en-US"/>
            </a:p>
          </p:txBody>
        </p:sp>
        <p:sp>
          <p:nvSpPr>
            <p:cNvPr id="5" name="TextBox 5"/>
            <p:cNvSpPr txBox="1"/>
            <p:nvPr/>
          </p:nvSpPr>
          <p:spPr>
            <a:xfrm>
              <a:off x="0" y="-66675"/>
              <a:ext cx="4631904" cy="2848310"/>
            </a:xfrm>
            <a:prstGeom prst="rect">
              <a:avLst/>
            </a:prstGeom>
          </p:spPr>
          <p:txBody>
            <a:bodyPr lIns="50800" tIns="50800" rIns="50800" bIns="50800" rtlCol="0" anchor="ctr"/>
            <a:lstStyle/>
            <a:p>
              <a:pPr algn="ctr">
                <a:lnSpc>
                  <a:spcPts val="3129"/>
                </a:lnSpc>
              </a:pPr>
              <a:endParaRPr/>
            </a:p>
          </p:txBody>
        </p:sp>
      </p:grpSp>
      <p:grpSp>
        <p:nvGrpSpPr>
          <p:cNvPr id="6" name="Group 6"/>
          <p:cNvGrpSpPr/>
          <p:nvPr/>
        </p:nvGrpSpPr>
        <p:grpSpPr>
          <a:xfrm>
            <a:off x="1383451" y="8465171"/>
            <a:ext cx="8602082" cy="793129"/>
            <a:chOff x="0" y="0"/>
            <a:chExt cx="2265569" cy="208890"/>
          </a:xfrm>
        </p:grpSpPr>
        <p:sp>
          <p:nvSpPr>
            <p:cNvPr id="7" name="Freeform 7"/>
            <p:cNvSpPr/>
            <p:nvPr/>
          </p:nvSpPr>
          <p:spPr>
            <a:xfrm>
              <a:off x="0" y="0"/>
              <a:ext cx="2265569" cy="208890"/>
            </a:xfrm>
            <a:custGeom>
              <a:avLst/>
              <a:gdLst/>
              <a:ahLst/>
              <a:cxnLst/>
              <a:rect l="l" t="t" r="r" b="b"/>
              <a:pathLst>
                <a:path w="2265569" h="208890">
                  <a:moveTo>
                    <a:pt x="90001" y="0"/>
                  </a:moveTo>
                  <a:lnTo>
                    <a:pt x="2175569" y="0"/>
                  </a:lnTo>
                  <a:cubicBezTo>
                    <a:pt x="2225274" y="0"/>
                    <a:pt x="2265569" y="40295"/>
                    <a:pt x="2265569" y="90001"/>
                  </a:cubicBezTo>
                  <a:lnTo>
                    <a:pt x="2265569" y="118889"/>
                  </a:lnTo>
                  <a:cubicBezTo>
                    <a:pt x="2265569" y="168595"/>
                    <a:pt x="2225274" y="208890"/>
                    <a:pt x="2175569" y="208890"/>
                  </a:cubicBezTo>
                  <a:lnTo>
                    <a:pt x="90001" y="208890"/>
                  </a:lnTo>
                  <a:cubicBezTo>
                    <a:pt x="40295" y="208890"/>
                    <a:pt x="0" y="168595"/>
                    <a:pt x="0" y="118889"/>
                  </a:cubicBezTo>
                  <a:lnTo>
                    <a:pt x="0" y="90001"/>
                  </a:lnTo>
                  <a:cubicBezTo>
                    <a:pt x="0" y="40295"/>
                    <a:pt x="40295" y="0"/>
                    <a:pt x="90001" y="0"/>
                  </a:cubicBezTo>
                  <a:close/>
                </a:path>
              </a:pathLst>
            </a:custGeom>
            <a:solidFill>
              <a:srgbClr val="FD0F0F"/>
            </a:solidFill>
          </p:spPr>
          <p:txBody>
            <a:bodyPr/>
            <a:lstStyle/>
            <a:p>
              <a:endParaRPr lang="en-US"/>
            </a:p>
          </p:txBody>
        </p:sp>
        <p:sp>
          <p:nvSpPr>
            <p:cNvPr id="8" name="TextBox 8"/>
            <p:cNvSpPr txBox="1"/>
            <p:nvPr/>
          </p:nvSpPr>
          <p:spPr>
            <a:xfrm>
              <a:off x="0" y="-38100"/>
              <a:ext cx="2265569" cy="24699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1890845" y="8307672"/>
            <a:ext cx="7836025" cy="783602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1DEB"/>
            </a:solidFill>
          </p:spPr>
          <p:txBody>
            <a:bodyPr/>
            <a:lstStyle/>
            <a:p>
              <a:endParaRPr lang="en-US"/>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6904884" y="-663522"/>
            <a:ext cx="1996281" cy="199628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BB8B8"/>
            </a:solidFill>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6857398" y="1160036"/>
            <a:ext cx="401902" cy="89809"/>
            <a:chOff x="0" y="0"/>
            <a:chExt cx="183159" cy="40929"/>
          </a:xfrm>
        </p:grpSpPr>
        <p:sp>
          <p:nvSpPr>
            <p:cNvPr id="16" name="Freeform 16"/>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D0F0F"/>
            </a:solidFill>
          </p:spPr>
          <p:txBody>
            <a:bodyPr/>
            <a:lstStyle/>
            <a:p>
              <a:endParaRPr lang="en-US"/>
            </a:p>
          </p:txBody>
        </p:sp>
        <p:sp>
          <p:nvSpPr>
            <p:cNvPr id="17" name="TextBox 17"/>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18" name="Group 18"/>
          <p:cNvGrpSpPr/>
          <p:nvPr/>
        </p:nvGrpSpPr>
        <p:grpSpPr>
          <a:xfrm>
            <a:off x="16857398" y="1301381"/>
            <a:ext cx="401902" cy="89809"/>
            <a:chOff x="0" y="0"/>
            <a:chExt cx="183159" cy="40929"/>
          </a:xfrm>
        </p:grpSpPr>
        <p:sp>
          <p:nvSpPr>
            <p:cNvPr id="19" name="Freeform 19"/>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D0F0F"/>
            </a:solidFill>
          </p:spPr>
          <p:txBody>
            <a:bodyPr/>
            <a:lstStyle/>
            <a:p>
              <a:endParaRPr lang="en-US"/>
            </a:p>
          </p:txBody>
        </p:sp>
        <p:sp>
          <p:nvSpPr>
            <p:cNvPr id="20" name="TextBox 20"/>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21" name="Group 21"/>
          <p:cNvGrpSpPr/>
          <p:nvPr/>
        </p:nvGrpSpPr>
        <p:grpSpPr>
          <a:xfrm>
            <a:off x="16857398" y="1440732"/>
            <a:ext cx="401902" cy="89809"/>
            <a:chOff x="0" y="0"/>
            <a:chExt cx="183159" cy="40929"/>
          </a:xfrm>
        </p:grpSpPr>
        <p:sp>
          <p:nvSpPr>
            <p:cNvPr id="22" name="Freeform 22"/>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D0F0F"/>
            </a:solidFill>
          </p:spPr>
          <p:txBody>
            <a:bodyPr/>
            <a:lstStyle/>
            <a:p>
              <a:endParaRPr lang="en-US"/>
            </a:p>
          </p:txBody>
        </p:sp>
        <p:sp>
          <p:nvSpPr>
            <p:cNvPr id="23" name="TextBox 23"/>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sp>
        <p:nvSpPr>
          <p:cNvPr id="24" name="Freeform 24"/>
          <p:cNvSpPr/>
          <p:nvPr/>
        </p:nvSpPr>
        <p:spPr>
          <a:xfrm>
            <a:off x="9813926" y="-310316"/>
            <a:ext cx="9141571" cy="9141571"/>
          </a:xfrm>
          <a:custGeom>
            <a:avLst/>
            <a:gdLst/>
            <a:ahLst/>
            <a:cxnLst/>
            <a:rect l="l" t="t" r="r" b="b"/>
            <a:pathLst>
              <a:path w="9141571" h="9141571">
                <a:moveTo>
                  <a:pt x="0" y="0"/>
                </a:moveTo>
                <a:lnTo>
                  <a:pt x="9141571" y="0"/>
                </a:lnTo>
                <a:lnTo>
                  <a:pt x="9141571" y="9141571"/>
                </a:lnTo>
                <a:lnTo>
                  <a:pt x="0" y="9141571"/>
                </a:lnTo>
                <a:lnTo>
                  <a:pt x="0" y="0"/>
                </a:lnTo>
                <a:close/>
              </a:path>
            </a:pathLst>
          </a:custGeom>
          <a:blipFill>
            <a:blip r:embed="rId3"/>
            <a:stretch>
              <a:fillRect/>
            </a:stretch>
          </a:blipFill>
        </p:spPr>
        <p:txBody>
          <a:bodyPr/>
          <a:lstStyle/>
          <a:p>
            <a:endParaRPr lang="en-US"/>
          </a:p>
        </p:txBody>
      </p:sp>
      <p:sp>
        <p:nvSpPr>
          <p:cNvPr id="25" name="TextBox 25"/>
          <p:cNvSpPr txBox="1"/>
          <p:nvPr/>
        </p:nvSpPr>
        <p:spPr>
          <a:xfrm>
            <a:off x="1383451" y="3034953"/>
            <a:ext cx="11998261" cy="2838497"/>
          </a:xfrm>
          <a:prstGeom prst="rect">
            <a:avLst/>
          </a:prstGeom>
        </p:spPr>
        <p:txBody>
          <a:bodyPr lIns="0" tIns="0" rIns="0" bIns="0" rtlCol="0" anchor="t">
            <a:spAutoFit/>
          </a:bodyPr>
          <a:lstStyle/>
          <a:p>
            <a:pPr algn="l">
              <a:lnSpc>
                <a:spcPts val="7571"/>
              </a:lnSpc>
            </a:pPr>
            <a:r>
              <a:rPr lang="en-US" sz="4948" b="1" dirty="0">
                <a:solidFill>
                  <a:srgbClr val="1A1919"/>
                </a:solidFill>
                <a:latin typeface="Antonio Bold"/>
                <a:ea typeface="Antonio Bold"/>
                <a:cs typeface="Antonio Bold"/>
                <a:sym typeface="Antonio Bold"/>
              </a:rPr>
              <a:t>CONTACT INFORMATION </a:t>
            </a:r>
          </a:p>
          <a:p>
            <a:pPr algn="l">
              <a:lnSpc>
                <a:spcPts val="7724"/>
              </a:lnSpc>
            </a:pPr>
            <a:r>
              <a:rPr lang="en-US" sz="5048" b="1" dirty="0">
                <a:solidFill>
                  <a:srgbClr val="1A1919"/>
                </a:solidFill>
                <a:latin typeface="Antonio Bold"/>
                <a:ea typeface="Antonio Bold"/>
                <a:cs typeface="Antonio Bold"/>
                <a:sym typeface="Antonio Bold"/>
              </a:rPr>
              <a:t>DANIELLE ROSA @ (770) 355-0541</a:t>
            </a:r>
          </a:p>
          <a:p>
            <a:pPr marL="0" lvl="0" indent="0" algn="l">
              <a:lnSpc>
                <a:spcPts val="7724"/>
              </a:lnSpc>
            </a:pPr>
            <a:r>
              <a:rPr lang="en-US" sz="5048" b="1" dirty="0">
                <a:solidFill>
                  <a:srgbClr val="1A1919"/>
                </a:solidFill>
                <a:latin typeface="Antonio Bold"/>
                <a:ea typeface="Antonio Bold"/>
                <a:cs typeface="Antonio Bold"/>
                <a:sym typeface="Antonio Bold"/>
              </a:rPr>
              <a:t>MURRAY KOGOD @ (404) 787-2982</a:t>
            </a:r>
          </a:p>
        </p:txBody>
      </p:sp>
      <p:sp>
        <p:nvSpPr>
          <p:cNvPr id="26" name="TextBox 26"/>
          <p:cNvSpPr txBox="1"/>
          <p:nvPr/>
        </p:nvSpPr>
        <p:spPr>
          <a:xfrm>
            <a:off x="1383451" y="2089801"/>
            <a:ext cx="6703721" cy="905770"/>
          </a:xfrm>
          <a:prstGeom prst="rect">
            <a:avLst/>
          </a:prstGeom>
        </p:spPr>
        <p:txBody>
          <a:bodyPr lIns="0" tIns="0" rIns="0" bIns="0" rtlCol="0" anchor="t">
            <a:spAutoFit/>
          </a:bodyPr>
          <a:lstStyle/>
          <a:p>
            <a:pPr algn="l">
              <a:lnSpc>
                <a:spcPts val="7096"/>
              </a:lnSpc>
            </a:pPr>
            <a:r>
              <a:rPr lang="en-US" sz="5068" b="1" dirty="0">
                <a:solidFill>
                  <a:srgbClr val="1A1919"/>
                </a:solidFill>
                <a:latin typeface="Poppins Bold"/>
                <a:ea typeface="Poppins Bold"/>
                <a:cs typeface="Poppins Bold"/>
                <a:sym typeface="Poppins Bold"/>
              </a:rPr>
              <a:t>THANK YOU! </a:t>
            </a:r>
          </a:p>
        </p:txBody>
      </p:sp>
      <p:sp>
        <p:nvSpPr>
          <p:cNvPr id="27" name="TextBox 27"/>
          <p:cNvSpPr txBox="1"/>
          <p:nvPr/>
        </p:nvSpPr>
        <p:spPr>
          <a:xfrm>
            <a:off x="1383451" y="8561928"/>
            <a:ext cx="8690812" cy="513891"/>
          </a:xfrm>
          <a:prstGeom prst="rect">
            <a:avLst/>
          </a:prstGeom>
        </p:spPr>
        <p:txBody>
          <a:bodyPr lIns="0" tIns="0" rIns="0" bIns="0" rtlCol="0" anchor="t">
            <a:spAutoFit/>
          </a:bodyPr>
          <a:lstStyle/>
          <a:p>
            <a:pPr algn="ctr">
              <a:lnSpc>
                <a:spcPts val="3974"/>
              </a:lnSpc>
            </a:pPr>
            <a:r>
              <a:rPr lang="en-US" sz="2839" b="1">
                <a:solidFill>
                  <a:srgbClr val="1A1919"/>
                </a:solidFill>
                <a:latin typeface="Poppins Bold"/>
                <a:ea typeface="Poppins Bold"/>
                <a:cs typeface="Poppins Bold"/>
                <a:sym typeface="Poppins Bold"/>
              </a:rPr>
              <a:t>SEE YOU AT THE SUMMER CONFERENCE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60119" y="1638912"/>
            <a:ext cx="16697739" cy="7225055"/>
          </a:xfrm>
          <a:prstGeom prst="rect">
            <a:avLst/>
          </a:prstGeom>
          <a:noFill/>
        </p:spPr>
        <p:txBody>
          <a:bodyPr wrap="square" rtlCol="0">
            <a:spAutoFit/>
          </a:bodyPr>
          <a:lstStyle/>
          <a:p>
            <a:pPr defTabSz="1371600"/>
            <a:r>
              <a:rPr lang="en-US" sz="3000" b="1" dirty="0">
                <a:solidFill>
                  <a:prstClr val="white"/>
                </a:solidFill>
                <a:latin typeface="Grandview Display"/>
              </a:rPr>
              <a:t>Since its inception, GASROE has developed collaborative relationships that have raised the bar when it comes to school safety efforts in the State of Georgia. Collaborative partners include:</a:t>
            </a:r>
          </a:p>
          <a:p>
            <a:pPr defTabSz="1371600"/>
            <a:br>
              <a:rPr lang="en-US" sz="3600" dirty="0">
                <a:solidFill>
                  <a:prstClr val="white"/>
                </a:solidFill>
                <a:latin typeface="Grandview Display"/>
              </a:rPr>
            </a:br>
            <a:endParaRPr lang="en-US" sz="3600" dirty="0">
              <a:solidFill>
                <a:prstClr val="white"/>
              </a:solidFill>
              <a:latin typeface="Grandview Display"/>
            </a:endParaRPr>
          </a:p>
          <a:p>
            <a:pPr defTabSz="1371600"/>
            <a:endParaRPr lang="en-US" sz="3600" dirty="0">
              <a:solidFill>
                <a:prstClr val="white"/>
              </a:solidFill>
              <a:latin typeface="Grandview Display"/>
            </a:endParaRPr>
          </a:p>
          <a:p>
            <a:pPr defTabSz="1371600"/>
            <a:endParaRPr lang="en-US" sz="3600" dirty="0">
              <a:solidFill>
                <a:prstClr val="white"/>
              </a:solidFill>
              <a:latin typeface="Grandview Display"/>
            </a:endParaRPr>
          </a:p>
          <a:p>
            <a:pPr defTabSz="1371600"/>
            <a:endParaRPr lang="en-US" sz="3600" dirty="0">
              <a:solidFill>
                <a:prstClr val="white"/>
              </a:solidFill>
              <a:latin typeface="Grandview Display"/>
            </a:endParaRPr>
          </a:p>
          <a:p>
            <a:pPr defTabSz="1371600"/>
            <a:endParaRPr lang="en-US" sz="3600" dirty="0">
              <a:solidFill>
                <a:prstClr val="white"/>
              </a:solidFill>
              <a:latin typeface="Grandview Display"/>
            </a:endParaRPr>
          </a:p>
          <a:p>
            <a:pPr defTabSz="1371600"/>
            <a:endParaRPr lang="en-US" sz="3600" dirty="0">
              <a:solidFill>
                <a:prstClr val="white"/>
              </a:solidFill>
              <a:latin typeface="Grandview Display"/>
            </a:endParaRPr>
          </a:p>
          <a:p>
            <a:pPr defTabSz="1371600"/>
            <a:endParaRPr lang="en-US" sz="3600" dirty="0">
              <a:solidFill>
                <a:prstClr val="white"/>
              </a:solidFill>
              <a:latin typeface="Grandview Display"/>
            </a:endParaRPr>
          </a:p>
          <a:p>
            <a:pPr defTabSz="1371600"/>
            <a:endParaRPr lang="en-US" sz="3600" dirty="0">
              <a:solidFill>
                <a:prstClr val="white"/>
              </a:solidFill>
              <a:latin typeface="Grandview Display"/>
            </a:endParaRPr>
          </a:p>
          <a:p>
            <a:pPr defTabSz="1371600"/>
            <a:endParaRPr lang="en-US" sz="750" dirty="0">
              <a:solidFill>
                <a:prstClr val="white"/>
              </a:solidFill>
              <a:latin typeface="Grandview Display"/>
            </a:endParaRPr>
          </a:p>
          <a:p>
            <a:pPr defTabSz="1371600"/>
            <a:endParaRPr lang="en-US" sz="3600" b="1" i="1" dirty="0">
              <a:solidFill>
                <a:prstClr val="white"/>
              </a:solidFill>
              <a:latin typeface="Grandview Display"/>
            </a:endParaRPr>
          </a:p>
          <a:p>
            <a:pPr defTabSz="1371600"/>
            <a:endParaRPr lang="en-US" sz="3600" dirty="0">
              <a:solidFill>
                <a:prstClr val="white"/>
              </a:solidFill>
              <a:latin typeface="Grandview Display"/>
            </a:endParaRPr>
          </a:p>
        </p:txBody>
      </p:sp>
      <p:sp>
        <p:nvSpPr>
          <p:cNvPr id="2" name="Title 1">
            <a:extLst>
              <a:ext uri="{FF2B5EF4-FFF2-40B4-BE49-F238E27FC236}">
                <a16:creationId xmlns:a16="http://schemas.microsoft.com/office/drawing/2014/main" id="{A26B5F57-6C33-213A-B597-BE5C41F6D437}"/>
              </a:ext>
            </a:extLst>
          </p:cNvPr>
          <p:cNvSpPr>
            <a:spLocks noGrp="1"/>
          </p:cNvSpPr>
          <p:nvPr>
            <p:ph type="title"/>
          </p:nvPr>
        </p:nvSpPr>
        <p:spPr>
          <a:xfrm>
            <a:off x="960119" y="452628"/>
            <a:ext cx="16336394" cy="1645920"/>
          </a:xfrm>
        </p:spPr>
        <p:txBody>
          <a:bodyPr/>
          <a:lstStyle/>
          <a:p>
            <a:r>
              <a:rPr lang="en-US" dirty="0">
                <a:solidFill>
                  <a:schemeClr val="bg1"/>
                </a:solidFill>
              </a:rPr>
              <a:t>The History of </a:t>
            </a:r>
            <a:r>
              <a:rPr lang="en-US" dirty="0">
                <a:solidFill>
                  <a:srgbClr val="D51310"/>
                </a:solidFill>
              </a:rPr>
              <a:t>GA</a:t>
            </a:r>
            <a:r>
              <a:rPr lang="en-US" dirty="0">
                <a:solidFill>
                  <a:srgbClr val="1862C4"/>
                </a:solidFill>
              </a:rPr>
              <a:t>SROE</a:t>
            </a:r>
          </a:p>
        </p:txBody>
      </p:sp>
      <p:sp>
        <p:nvSpPr>
          <p:cNvPr id="4" name="Footer Placeholder 3">
            <a:extLst>
              <a:ext uri="{FF2B5EF4-FFF2-40B4-BE49-F238E27FC236}">
                <a16:creationId xmlns:a16="http://schemas.microsoft.com/office/drawing/2014/main" id="{6F52C075-CAC7-4921-A0D6-C2EBF639BE86}"/>
              </a:ext>
            </a:extLst>
          </p:cNvPr>
          <p:cNvSpPr>
            <a:spLocks noGrp="1"/>
          </p:cNvSpPr>
          <p:nvPr>
            <p:ph type="ftr" sz="quarter" idx="11"/>
          </p:nvPr>
        </p:nvSpPr>
        <p:spPr>
          <a:xfrm>
            <a:off x="10177064" y="9299449"/>
            <a:ext cx="6060560" cy="547688"/>
          </a:xfrm>
        </p:spPr>
        <p:txBody>
          <a:bodyPr/>
          <a:lstStyle/>
          <a:p>
            <a:pPr defTabSz="1371600"/>
            <a:r>
              <a:rPr lang="en-US" dirty="0">
                <a:solidFill>
                  <a:prstClr val="white"/>
                </a:solidFill>
                <a:latin typeface="Grandview Display"/>
              </a:rPr>
              <a:t>The Georgia Alliance of School Resource Officers and Educators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5384" y="3190773"/>
            <a:ext cx="1445565" cy="144556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5164" y="3169053"/>
            <a:ext cx="2728854" cy="148900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30546" y="3163459"/>
            <a:ext cx="1510055" cy="151005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87658" y="3170507"/>
            <a:ext cx="1510742" cy="151074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12615" y="3162772"/>
            <a:ext cx="1510742" cy="1510742"/>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4609" y="3190773"/>
            <a:ext cx="1453638" cy="1453638"/>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61268" y="4744214"/>
            <a:ext cx="2936694" cy="2936694"/>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47410" y="4781623"/>
            <a:ext cx="2964716" cy="1568990"/>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23731" y="4744214"/>
            <a:ext cx="4833648" cy="1453640"/>
          </a:xfrm>
          <a:prstGeom prst="rect">
            <a:avLst/>
          </a:prstGeom>
        </p:spPr>
      </p:pic>
      <p:sp>
        <p:nvSpPr>
          <p:cNvPr id="18" name="TextBox 17"/>
          <p:cNvSpPr txBox="1"/>
          <p:nvPr/>
        </p:nvSpPr>
        <p:spPr>
          <a:xfrm>
            <a:off x="1509673" y="6350612"/>
            <a:ext cx="4351409" cy="1107996"/>
          </a:xfrm>
          <a:prstGeom prst="rect">
            <a:avLst/>
          </a:prstGeom>
          <a:noFill/>
        </p:spPr>
        <p:txBody>
          <a:bodyPr wrap="square" rtlCol="0">
            <a:spAutoFit/>
          </a:bodyPr>
          <a:lstStyle/>
          <a:p>
            <a:pPr defTabSz="1371600"/>
            <a:r>
              <a:rPr lang="en-US" sz="6600" b="1" i="1" dirty="0">
                <a:solidFill>
                  <a:prstClr val="white"/>
                </a:solidFill>
                <a:latin typeface="Arial Rounded MT Bold" charset="0"/>
                <a:ea typeface="Arial Rounded MT Bold" charset="0"/>
                <a:cs typeface="Arial Rounded MT Bold" charset="0"/>
              </a:rPr>
              <a:t>PLUS</a:t>
            </a:r>
            <a:r>
              <a:rPr lang="mr-IN" sz="6600" b="1" i="1" dirty="0">
                <a:solidFill>
                  <a:prstClr val="white"/>
                </a:solidFill>
                <a:latin typeface="Arial Rounded MT Bold" charset="0"/>
                <a:ea typeface="Arial Rounded MT Bold" charset="0"/>
                <a:cs typeface="Arial Rounded MT Bold" charset="0"/>
              </a:rPr>
              <a:t>…</a:t>
            </a:r>
            <a:endParaRPr lang="en-US" sz="6600" b="1" i="1" dirty="0">
              <a:solidFill>
                <a:prstClr val="white"/>
              </a:solidFill>
              <a:latin typeface="Arial Rounded MT Bold" charset="0"/>
              <a:ea typeface="Arial Rounded MT Bold" charset="0"/>
              <a:cs typeface="Arial Rounded MT Bold" charset="0"/>
            </a:endParaRPr>
          </a:p>
        </p:txBody>
      </p:sp>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3058" y="6262738"/>
            <a:ext cx="2077464" cy="1717508"/>
          </a:xfrm>
          <a:prstGeom prst="rect">
            <a:avLst/>
          </a:prstGeom>
        </p:spPr>
      </p:pic>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278708" y="6478511"/>
            <a:ext cx="2933420" cy="1126368"/>
          </a:xfrm>
          <a:prstGeom prst="rect">
            <a:avLst/>
          </a:prstGeom>
        </p:spPr>
      </p:pic>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06570" y="3190773"/>
            <a:ext cx="2054511" cy="1811784"/>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23346" y="6322828"/>
            <a:ext cx="1657418" cy="1657418"/>
          </a:xfrm>
          <a:prstGeom prst="rect">
            <a:avLst/>
          </a:prstGeom>
        </p:spPr>
      </p:pic>
      <p:sp>
        <p:nvSpPr>
          <p:cNvPr id="3" name="TextBox 2"/>
          <p:cNvSpPr txBox="1"/>
          <p:nvPr/>
        </p:nvSpPr>
        <p:spPr>
          <a:xfrm>
            <a:off x="1252608" y="8382500"/>
            <a:ext cx="9216945" cy="1938992"/>
          </a:xfrm>
          <a:prstGeom prst="rect">
            <a:avLst/>
          </a:prstGeom>
          <a:noFill/>
        </p:spPr>
        <p:txBody>
          <a:bodyPr wrap="square" rtlCol="0">
            <a:spAutoFit/>
          </a:bodyPr>
          <a:lstStyle/>
          <a:p>
            <a:pPr defTabSz="1371600"/>
            <a:r>
              <a:rPr lang="en-US" sz="3000" b="1" i="1" dirty="0">
                <a:solidFill>
                  <a:prstClr val="white"/>
                </a:solidFill>
                <a:latin typeface="Grandview Display"/>
              </a:rPr>
              <a:t>City Police Departments, Board of Education Police</a:t>
            </a:r>
          </a:p>
          <a:p>
            <a:pPr defTabSz="1371600"/>
            <a:r>
              <a:rPr lang="en-US" sz="3000" b="1" i="1" dirty="0">
                <a:solidFill>
                  <a:prstClr val="white"/>
                </a:solidFill>
                <a:latin typeface="Grandview Display"/>
              </a:rPr>
              <a:t>Departments, Sheriff’s Offices, and School</a:t>
            </a:r>
          </a:p>
          <a:p>
            <a:pPr defTabSz="1371600"/>
            <a:r>
              <a:rPr lang="en-US" sz="3000" b="1" i="1" dirty="0">
                <a:solidFill>
                  <a:prstClr val="white"/>
                </a:solidFill>
                <a:latin typeface="Grandview Display"/>
              </a:rPr>
              <a:t>Districts throughout the state.</a:t>
            </a:r>
          </a:p>
          <a:p>
            <a:pPr defTabSz="1371600"/>
            <a:endParaRPr lang="en-US" sz="3000" dirty="0">
              <a:solidFill>
                <a:prstClr val="black"/>
              </a:solidFill>
              <a:latin typeface="Grandview Display"/>
            </a:endParaRPr>
          </a:p>
        </p:txBody>
      </p:sp>
    </p:spTree>
    <p:extLst>
      <p:ext uri="{BB962C8B-B14F-4D97-AF65-F5344CB8AC3E}">
        <p14:creationId xmlns:p14="http://schemas.microsoft.com/office/powerpoint/2010/main" val="97479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blinds(horizontal)">
                                      <p:cBhvr>
                                        <p:cTn id="61" dur="500"/>
                                        <p:tgtEl>
                                          <p:spTgt spid="3"/>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blinds(horizontal)">
                                      <p:cBhvr>
                                        <p:cTn id="6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6904884" y="-663522"/>
            <a:ext cx="1996281" cy="1996281"/>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0F0F"/>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857398" y="1160036"/>
            <a:ext cx="401902" cy="89809"/>
            <a:chOff x="0" y="0"/>
            <a:chExt cx="183159" cy="40929"/>
          </a:xfrm>
        </p:grpSpPr>
        <p:sp>
          <p:nvSpPr>
            <p:cNvPr id="7" name="Freeform 7"/>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8" name="TextBox 8"/>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9" name="Group 9"/>
          <p:cNvGrpSpPr/>
          <p:nvPr/>
        </p:nvGrpSpPr>
        <p:grpSpPr>
          <a:xfrm>
            <a:off x="16857398" y="1301381"/>
            <a:ext cx="401902" cy="89809"/>
            <a:chOff x="0" y="0"/>
            <a:chExt cx="183159" cy="40929"/>
          </a:xfrm>
        </p:grpSpPr>
        <p:sp>
          <p:nvSpPr>
            <p:cNvPr id="10" name="Freeform 10"/>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11" name="TextBox 11"/>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12" name="Group 12"/>
          <p:cNvGrpSpPr/>
          <p:nvPr/>
        </p:nvGrpSpPr>
        <p:grpSpPr>
          <a:xfrm>
            <a:off x="16857398" y="1440732"/>
            <a:ext cx="401902" cy="89809"/>
            <a:chOff x="0" y="0"/>
            <a:chExt cx="183159" cy="40929"/>
          </a:xfrm>
        </p:grpSpPr>
        <p:sp>
          <p:nvSpPr>
            <p:cNvPr id="13" name="Freeform 13"/>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14" name="TextBox 14"/>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15" name="Group 15"/>
          <p:cNvGrpSpPr/>
          <p:nvPr/>
        </p:nvGrpSpPr>
        <p:grpSpPr>
          <a:xfrm>
            <a:off x="603704" y="7408310"/>
            <a:ext cx="5369334" cy="536933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49750" r="-49750"/>
              </a:stretch>
            </a:blipFill>
            <a:ln w="209550" cap="sq">
              <a:solidFill>
                <a:srgbClr val="FFFFFF"/>
              </a:solidFill>
              <a:prstDash val="solid"/>
              <a:miter/>
            </a:ln>
          </p:spPr>
          <p:txBody>
            <a:bodyPr/>
            <a:lstStyle/>
            <a:p>
              <a:endParaRPr lang="en-US"/>
            </a:p>
          </p:txBody>
        </p:sp>
      </p:grpSp>
      <p:grpSp>
        <p:nvGrpSpPr>
          <p:cNvPr id="17" name="Group 17"/>
          <p:cNvGrpSpPr/>
          <p:nvPr/>
        </p:nvGrpSpPr>
        <p:grpSpPr>
          <a:xfrm>
            <a:off x="6459134" y="7408310"/>
            <a:ext cx="5369334" cy="536933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046" r="-25046"/>
              </a:stretch>
            </a:blipFill>
            <a:ln w="209550" cap="sq">
              <a:solidFill>
                <a:srgbClr val="FFFFFF"/>
              </a:solidFill>
              <a:prstDash val="solid"/>
              <a:miter/>
            </a:ln>
          </p:spPr>
          <p:txBody>
            <a:bodyPr/>
            <a:lstStyle/>
            <a:p>
              <a:endParaRPr lang="en-US"/>
            </a:p>
          </p:txBody>
        </p:sp>
      </p:grpSp>
      <p:grpSp>
        <p:nvGrpSpPr>
          <p:cNvPr id="19" name="Group 19"/>
          <p:cNvGrpSpPr/>
          <p:nvPr/>
        </p:nvGrpSpPr>
        <p:grpSpPr>
          <a:xfrm>
            <a:off x="12314962" y="7408310"/>
            <a:ext cx="5369334" cy="536933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424" r="-2424"/>
              </a:stretch>
            </a:blipFill>
            <a:ln w="209550" cap="sq">
              <a:solidFill>
                <a:srgbClr val="FFFFFF"/>
              </a:solidFill>
              <a:prstDash val="solid"/>
              <a:miter/>
            </a:ln>
          </p:spPr>
          <p:txBody>
            <a:bodyPr/>
            <a:lstStyle/>
            <a:p>
              <a:endParaRPr lang="en-US"/>
            </a:p>
          </p:txBody>
        </p:sp>
      </p:grpSp>
      <p:sp>
        <p:nvSpPr>
          <p:cNvPr id="21" name="TextBox 21"/>
          <p:cNvSpPr txBox="1"/>
          <p:nvPr/>
        </p:nvSpPr>
        <p:spPr>
          <a:xfrm>
            <a:off x="771686" y="2044667"/>
            <a:ext cx="15147174" cy="4962897"/>
          </a:xfrm>
          <a:prstGeom prst="rect">
            <a:avLst/>
          </a:prstGeom>
        </p:spPr>
        <p:txBody>
          <a:bodyPr lIns="0" tIns="0" rIns="0" bIns="0" rtlCol="0" anchor="t">
            <a:spAutoFit/>
          </a:bodyPr>
          <a:lstStyle/>
          <a:p>
            <a:pPr marL="786532" lvl="1" indent="-393266" algn="l">
              <a:lnSpc>
                <a:spcPts val="5100"/>
              </a:lnSpc>
              <a:buFont typeface="Arial"/>
              <a:buChar char="•"/>
            </a:pPr>
            <a:r>
              <a:rPr lang="en-US" sz="3643" dirty="0">
                <a:solidFill>
                  <a:srgbClr val="F4F4F4">
                    <a:alpha val="80000"/>
                  </a:srgbClr>
                </a:solidFill>
                <a:latin typeface="Poppins"/>
                <a:ea typeface="Poppins"/>
                <a:cs typeface="Poppins"/>
                <a:sym typeface="Poppins"/>
              </a:rPr>
              <a:t>GASROE Triad Methodology School-Based Policing Model (Sets the foundation for the SRO and Admin Relationship.)</a:t>
            </a:r>
          </a:p>
          <a:p>
            <a:pPr marL="786532" lvl="1" indent="-393266" algn="l">
              <a:lnSpc>
                <a:spcPts val="5100"/>
              </a:lnSpc>
              <a:buFont typeface="Arial"/>
              <a:buChar char="•"/>
            </a:pPr>
            <a:r>
              <a:rPr lang="en-US" sz="3643" dirty="0">
                <a:solidFill>
                  <a:srgbClr val="F4F4F4">
                    <a:alpha val="80000"/>
                  </a:srgbClr>
                </a:solidFill>
                <a:latin typeface="Poppins"/>
                <a:ea typeface="Poppins"/>
                <a:cs typeface="Poppins"/>
                <a:sym typeface="Poppins"/>
              </a:rPr>
              <a:t>GASROE School Safety Toolkit (UPDATED)</a:t>
            </a:r>
          </a:p>
          <a:p>
            <a:pPr marL="786532" lvl="1" indent="-393266" algn="l">
              <a:lnSpc>
                <a:spcPts val="5100"/>
              </a:lnSpc>
              <a:buFont typeface="Arial"/>
              <a:buChar char="•"/>
            </a:pPr>
            <a:r>
              <a:rPr lang="en-US" sz="3643" dirty="0">
                <a:solidFill>
                  <a:srgbClr val="F4F4F4">
                    <a:alpha val="80000"/>
                  </a:srgbClr>
                </a:solidFill>
                <a:latin typeface="Poppins"/>
                <a:ea typeface="Poppins"/>
                <a:cs typeface="Poppins"/>
                <a:sym typeface="Poppins"/>
              </a:rPr>
              <a:t>GASROE School-Based Policing Starter Kit (NEW)</a:t>
            </a:r>
          </a:p>
          <a:p>
            <a:pPr marL="786532" lvl="1" indent="-393266" algn="l">
              <a:lnSpc>
                <a:spcPts val="5100"/>
              </a:lnSpc>
              <a:buFont typeface="Arial"/>
              <a:buChar char="•"/>
            </a:pPr>
            <a:r>
              <a:rPr lang="en-US" sz="3643" dirty="0">
                <a:solidFill>
                  <a:srgbClr val="F4F4F4">
                    <a:alpha val="80000"/>
                  </a:srgbClr>
                </a:solidFill>
                <a:latin typeface="Poppins"/>
                <a:ea typeface="Poppins"/>
                <a:cs typeface="Poppins"/>
                <a:sym typeface="Poppins"/>
              </a:rPr>
              <a:t>GASROE S.A.F.E.R. Assessment (NEW)</a:t>
            </a:r>
          </a:p>
          <a:p>
            <a:pPr marL="786532" lvl="1" indent="-393266" algn="l">
              <a:lnSpc>
                <a:spcPts val="5100"/>
              </a:lnSpc>
              <a:buFont typeface="Arial"/>
              <a:buChar char="•"/>
            </a:pPr>
            <a:r>
              <a:rPr lang="en-US" sz="3643" dirty="0">
                <a:solidFill>
                  <a:srgbClr val="F4F4F4">
                    <a:alpha val="80000"/>
                  </a:srgbClr>
                </a:solidFill>
                <a:latin typeface="Poppins"/>
                <a:ea typeface="Poppins"/>
                <a:cs typeface="Poppins"/>
                <a:sym typeface="Poppins"/>
              </a:rPr>
              <a:t>GASROE Certifications</a:t>
            </a:r>
          </a:p>
          <a:p>
            <a:pPr marL="786532" lvl="1" indent="-393266" algn="l">
              <a:lnSpc>
                <a:spcPts val="5100"/>
              </a:lnSpc>
              <a:spcBef>
                <a:spcPct val="0"/>
              </a:spcBef>
              <a:buFont typeface="Arial"/>
              <a:buChar char="•"/>
            </a:pPr>
            <a:r>
              <a:rPr lang="en-US" sz="3643" dirty="0">
                <a:solidFill>
                  <a:srgbClr val="F4F4F4">
                    <a:alpha val="80000"/>
                  </a:srgbClr>
                </a:solidFill>
                <a:latin typeface="Poppins"/>
                <a:ea typeface="Poppins"/>
                <a:cs typeface="Poppins"/>
                <a:sym typeface="Poppins"/>
              </a:rPr>
              <a:t>GASROE Regional Trainings </a:t>
            </a:r>
          </a:p>
          <a:p>
            <a:pPr marL="0" lvl="0" indent="0" algn="l">
              <a:lnSpc>
                <a:spcPts val="3000"/>
              </a:lnSpc>
              <a:spcBef>
                <a:spcPct val="0"/>
              </a:spcBef>
            </a:pPr>
            <a:endParaRPr lang="en-US" sz="3643" dirty="0">
              <a:solidFill>
                <a:srgbClr val="F4F4F4">
                  <a:alpha val="80000"/>
                </a:srgbClr>
              </a:solidFill>
              <a:latin typeface="Poppins"/>
              <a:ea typeface="Poppins"/>
              <a:cs typeface="Poppins"/>
              <a:sym typeface="Poppins"/>
            </a:endParaRPr>
          </a:p>
        </p:txBody>
      </p:sp>
      <p:sp>
        <p:nvSpPr>
          <p:cNvPr id="22" name="Freeform 22"/>
          <p:cNvSpPr/>
          <p:nvPr/>
        </p:nvSpPr>
        <p:spPr>
          <a:xfrm>
            <a:off x="13506725" y="3813027"/>
            <a:ext cx="3488715" cy="3488715"/>
          </a:xfrm>
          <a:custGeom>
            <a:avLst/>
            <a:gdLst/>
            <a:ahLst/>
            <a:cxnLst/>
            <a:rect l="l" t="t" r="r" b="b"/>
            <a:pathLst>
              <a:path w="3488715" h="3488715">
                <a:moveTo>
                  <a:pt x="0" y="0"/>
                </a:moveTo>
                <a:lnTo>
                  <a:pt x="3488716" y="0"/>
                </a:lnTo>
                <a:lnTo>
                  <a:pt x="3488716" y="3488715"/>
                </a:lnTo>
                <a:lnTo>
                  <a:pt x="0" y="3488715"/>
                </a:lnTo>
                <a:lnTo>
                  <a:pt x="0" y="0"/>
                </a:lnTo>
                <a:close/>
              </a:path>
            </a:pathLst>
          </a:custGeom>
          <a:blipFill>
            <a:blip r:embed="rId6"/>
            <a:stretch>
              <a:fillRect/>
            </a:stretch>
          </a:blipFill>
        </p:spPr>
        <p:txBody>
          <a:bodyPr/>
          <a:lstStyle/>
          <a:p>
            <a:endParaRPr lang="en-US"/>
          </a:p>
        </p:txBody>
      </p:sp>
      <p:sp>
        <p:nvSpPr>
          <p:cNvPr id="23" name="Freeform 23"/>
          <p:cNvSpPr/>
          <p:nvPr/>
        </p:nvSpPr>
        <p:spPr>
          <a:xfrm>
            <a:off x="13024811" y="2795909"/>
            <a:ext cx="4452545" cy="3973896"/>
          </a:xfrm>
          <a:custGeom>
            <a:avLst/>
            <a:gdLst/>
            <a:ahLst/>
            <a:cxnLst/>
            <a:rect l="l" t="t" r="r" b="b"/>
            <a:pathLst>
              <a:path w="4452545" h="3973896">
                <a:moveTo>
                  <a:pt x="0" y="0"/>
                </a:moveTo>
                <a:lnTo>
                  <a:pt x="4452544" y="0"/>
                </a:lnTo>
                <a:lnTo>
                  <a:pt x="4452544" y="3973896"/>
                </a:lnTo>
                <a:lnTo>
                  <a:pt x="0" y="39738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4" name="TextBox 24"/>
          <p:cNvSpPr txBox="1"/>
          <p:nvPr/>
        </p:nvSpPr>
        <p:spPr>
          <a:xfrm>
            <a:off x="1871012" y="1463866"/>
            <a:ext cx="6203766" cy="409351"/>
          </a:xfrm>
          <a:prstGeom prst="rect">
            <a:avLst/>
          </a:prstGeom>
        </p:spPr>
        <p:txBody>
          <a:bodyPr lIns="0" tIns="0" rIns="0" bIns="0" rtlCol="0" anchor="t">
            <a:spAutoFit/>
          </a:bodyPr>
          <a:lstStyle/>
          <a:p>
            <a:pPr algn="l">
              <a:lnSpc>
                <a:spcPts val="3162"/>
              </a:lnSpc>
            </a:pPr>
            <a:r>
              <a:rPr lang="en-US" sz="2258" b="1">
                <a:solidFill>
                  <a:srgbClr val="F4F4F4"/>
                </a:solidFill>
                <a:latin typeface="Poppins Bold"/>
                <a:ea typeface="Poppins Bold"/>
                <a:cs typeface="Poppins Bold"/>
                <a:sym typeface="Poppins Bold"/>
              </a:rPr>
              <a:t>WHAT’S INCLUDED...</a:t>
            </a:r>
          </a:p>
        </p:txBody>
      </p:sp>
      <p:sp>
        <p:nvSpPr>
          <p:cNvPr id="25" name="TextBox 25"/>
          <p:cNvSpPr txBox="1"/>
          <p:nvPr/>
        </p:nvSpPr>
        <p:spPr>
          <a:xfrm>
            <a:off x="1117675" y="398935"/>
            <a:ext cx="10913248" cy="696476"/>
          </a:xfrm>
          <a:prstGeom prst="rect">
            <a:avLst/>
          </a:prstGeom>
        </p:spPr>
        <p:txBody>
          <a:bodyPr lIns="0" tIns="0" rIns="0" bIns="0" rtlCol="0" anchor="t">
            <a:spAutoFit/>
          </a:bodyPr>
          <a:lstStyle/>
          <a:p>
            <a:pPr algn="l">
              <a:lnSpc>
                <a:spcPts val="5711"/>
              </a:lnSpc>
            </a:pPr>
            <a:r>
              <a:rPr lang="en-US" sz="4079">
                <a:solidFill>
                  <a:srgbClr val="F4F4F4"/>
                </a:solidFill>
                <a:latin typeface="Antonio"/>
                <a:ea typeface="Antonio"/>
                <a:cs typeface="Antonio"/>
                <a:sym typeface="Antonio"/>
              </a:rPr>
              <a:t>GASROE SCHOOL SAFETY SERIES - PRESENT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9AA02BA0-541F-0835-6FB2-2EA0F3815E88}"/>
              </a:ext>
            </a:extLst>
          </p:cNvPr>
          <p:cNvSpPr>
            <a:spLocks noGrp="1"/>
          </p:cNvSpPr>
          <p:nvPr>
            <p:ph type="ftr" sz="quarter" idx="11"/>
          </p:nvPr>
        </p:nvSpPr>
        <p:spPr/>
        <p:txBody>
          <a:bodyPr/>
          <a:lstStyle/>
          <a:p>
            <a:pPr defTabSz="1371600"/>
            <a:r>
              <a:rPr lang="en-US" dirty="0">
                <a:solidFill>
                  <a:prstClr val="white"/>
                </a:solidFill>
                <a:latin typeface="Grandview Display"/>
              </a:rPr>
              <a:t>The Georgia Alliance of School Resource Officers and Educators</a:t>
            </a:r>
          </a:p>
        </p:txBody>
      </p:sp>
      <p:sp>
        <p:nvSpPr>
          <p:cNvPr id="14" name="Title 1">
            <a:extLst>
              <a:ext uri="{FF2B5EF4-FFF2-40B4-BE49-F238E27FC236}">
                <a16:creationId xmlns:a16="http://schemas.microsoft.com/office/drawing/2014/main" id="{A26B5F57-6C33-213A-B597-BE5C41F6D437}"/>
              </a:ext>
            </a:extLst>
          </p:cNvPr>
          <p:cNvSpPr txBox="1">
            <a:spLocks/>
          </p:cNvSpPr>
          <p:nvPr/>
        </p:nvSpPr>
        <p:spPr>
          <a:xfrm>
            <a:off x="960119" y="452628"/>
            <a:ext cx="16336394" cy="1645920"/>
          </a:xfrm>
          <a:prstGeom prst="rect">
            <a:avLst/>
          </a:prstGeom>
        </p:spPr>
        <p:txBody>
          <a:bodyPr vert="horz" lIns="137160" tIns="68580" rIns="137160" bIns="68580" rtlCol="0" anchor="t">
            <a:norm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pPr defTabSz="1371600"/>
            <a:r>
              <a:rPr lang="en-US" sz="6000" dirty="0">
                <a:solidFill>
                  <a:prstClr val="white"/>
                </a:solidFill>
                <a:latin typeface="Grandview Display"/>
              </a:rPr>
              <a:t>The Challenge</a:t>
            </a:r>
            <a:endParaRPr lang="en-US" sz="6000" dirty="0">
              <a:solidFill>
                <a:srgbClr val="1862C4"/>
              </a:solidFill>
              <a:latin typeface="Grandview Display"/>
            </a:endParaRPr>
          </a:p>
        </p:txBody>
      </p:sp>
      <p:sp>
        <p:nvSpPr>
          <p:cNvPr id="8" name="Google Shape;122;p18"/>
          <p:cNvSpPr txBox="1"/>
          <p:nvPr/>
        </p:nvSpPr>
        <p:spPr>
          <a:xfrm>
            <a:off x="1725192" y="3239608"/>
            <a:ext cx="14806245" cy="3093094"/>
          </a:xfrm>
          <a:prstGeom prst="rect">
            <a:avLst/>
          </a:prstGeom>
          <a:noFill/>
          <a:ln>
            <a:noFill/>
          </a:ln>
        </p:spPr>
        <p:txBody>
          <a:bodyPr spcFirstLastPara="1" wrap="square" lIns="137138" tIns="68550" rIns="137138" bIns="68550" anchor="t" anchorCtr="0">
            <a:spAutoFit/>
          </a:bodyPr>
          <a:lstStyle/>
          <a:p>
            <a:pPr algn="just" defTabSz="1371600"/>
            <a:r>
              <a:rPr lang="en-US" sz="4800" b="1" i="1" dirty="0">
                <a:solidFill>
                  <a:srgbClr val="FF0000"/>
                </a:solidFill>
                <a:latin typeface="Calibri"/>
                <a:ea typeface="Calibri"/>
                <a:cs typeface="Calibri"/>
                <a:sym typeface="Calibri"/>
              </a:rPr>
              <a:t>Opponents argue that law enforcement’s presence in the schools, and their inherent training to detect crime and arrest those that commit crimes, heightens the chance of students entering the pipeline to prison.</a:t>
            </a:r>
            <a:endParaRPr sz="2700" dirty="0">
              <a:solidFill>
                <a:prstClr val="black"/>
              </a:solidFill>
              <a:latin typeface="Grandview Display"/>
            </a:endParaRPr>
          </a:p>
        </p:txBody>
      </p:sp>
      <p:sp>
        <p:nvSpPr>
          <p:cNvPr id="9" name="Google Shape;123;p18"/>
          <p:cNvSpPr txBox="1"/>
          <p:nvPr/>
        </p:nvSpPr>
        <p:spPr>
          <a:xfrm>
            <a:off x="0" y="7473761"/>
            <a:ext cx="18123108" cy="969436"/>
          </a:xfrm>
          <a:prstGeom prst="rect">
            <a:avLst/>
          </a:prstGeom>
          <a:noFill/>
          <a:ln>
            <a:noFill/>
          </a:ln>
        </p:spPr>
        <p:txBody>
          <a:bodyPr spcFirstLastPara="1" wrap="square" lIns="137138" tIns="68550" rIns="137138" bIns="68550" anchor="t" anchorCtr="0">
            <a:spAutoFit/>
          </a:bodyPr>
          <a:lstStyle/>
          <a:p>
            <a:pPr algn="ctr" defTabSz="1371600"/>
            <a:r>
              <a:rPr lang="en-US" sz="5400" dirty="0">
                <a:solidFill>
                  <a:prstClr val="white"/>
                </a:solidFill>
                <a:latin typeface="Calibri"/>
                <a:ea typeface="Calibri"/>
                <a:cs typeface="Calibri"/>
                <a:sym typeface="Calibri"/>
              </a:rPr>
              <a:t>In some ways, </a:t>
            </a:r>
            <a:r>
              <a:rPr lang="en-US" sz="5400" i="1" dirty="0">
                <a:solidFill>
                  <a:prstClr val="white"/>
                </a:solidFill>
                <a:latin typeface="Calibri"/>
                <a:ea typeface="Calibri"/>
                <a:cs typeface="Calibri"/>
                <a:sym typeface="Calibri"/>
              </a:rPr>
              <a:t>WE AGREE</a:t>
            </a:r>
            <a:r>
              <a:rPr lang="en-US" sz="5400" dirty="0">
                <a:solidFill>
                  <a:prstClr val="white"/>
                </a:solidFill>
                <a:latin typeface="Calibri"/>
                <a:ea typeface="Calibri"/>
                <a:cs typeface="Calibri"/>
                <a:sym typeface="Calibri"/>
              </a:rPr>
              <a:t>.</a:t>
            </a:r>
            <a:endParaRPr sz="2700" dirty="0">
              <a:solidFill>
                <a:prstClr val="white"/>
              </a:solidFill>
              <a:latin typeface="Grandview Display"/>
            </a:endParaRPr>
          </a:p>
        </p:txBody>
      </p:sp>
    </p:spTree>
    <p:extLst>
      <p:ext uri="{BB962C8B-B14F-4D97-AF65-F5344CB8AC3E}">
        <p14:creationId xmlns:p14="http://schemas.microsoft.com/office/powerpoint/2010/main" val="5572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6904884" y="-663522"/>
            <a:ext cx="1996281" cy="1996281"/>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0F0F"/>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857398" y="1160036"/>
            <a:ext cx="401902" cy="89809"/>
            <a:chOff x="0" y="0"/>
            <a:chExt cx="183159" cy="40929"/>
          </a:xfrm>
        </p:grpSpPr>
        <p:sp>
          <p:nvSpPr>
            <p:cNvPr id="7" name="Freeform 7"/>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8" name="TextBox 8"/>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9" name="Group 9"/>
          <p:cNvGrpSpPr/>
          <p:nvPr/>
        </p:nvGrpSpPr>
        <p:grpSpPr>
          <a:xfrm>
            <a:off x="16857398" y="1301381"/>
            <a:ext cx="401902" cy="89809"/>
            <a:chOff x="0" y="0"/>
            <a:chExt cx="183159" cy="40929"/>
          </a:xfrm>
        </p:grpSpPr>
        <p:sp>
          <p:nvSpPr>
            <p:cNvPr id="10" name="Freeform 10"/>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11" name="TextBox 11"/>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12" name="Group 12"/>
          <p:cNvGrpSpPr/>
          <p:nvPr/>
        </p:nvGrpSpPr>
        <p:grpSpPr>
          <a:xfrm>
            <a:off x="16857398" y="1440732"/>
            <a:ext cx="401902" cy="89809"/>
            <a:chOff x="0" y="0"/>
            <a:chExt cx="183159" cy="40929"/>
          </a:xfrm>
        </p:grpSpPr>
        <p:sp>
          <p:nvSpPr>
            <p:cNvPr id="13" name="Freeform 13"/>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14" name="TextBox 14"/>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15" name="Group 15"/>
          <p:cNvGrpSpPr/>
          <p:nvPr/>
        </p:nvGrpSpPr>
        <p:grpSpPr>
          <a:xfrm>
            <a:off x="-2739947" y="2838878"/>
            <a:ext cx="10403676" cy="1040367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solidFill>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4495125" y="7482292"/>
            <a:ext cx="3874608" cy="629624"/>
          </a:xfrm>
          <a:custGeom>
            <a:avLst/>
            <a:gdLst/>
            <a:ahLst/>
            <a:cxnLst/>
            <a:rect l="l" t="t" r="r" b="b"/>
            <a:pathLst>
              <a:path w="3874608" h="629624">
                <a:moveTo>
                  <a:pt x="0" y="0"/>
                </a:moveTo>
                <a:lnTo>
                  <a:pt x="3874607" y="0"/>
                </a:lnTo>
                <a:lnTo>
                  <a:pt x="3874607" y="629624"/>
                </a:lnTo>
                <a:lnTo>
                  <a:pt x="0" y="629624"/>
                </a:lnTo>
                <a:lnTo>
                  <a:pt x="0" y="0"/>
                </a:lnTo>
                <a:close/>
              </a:path>
            </a:pathLst>
          </a:custGeom>
          <a:blipFill>
            <a:blip r:embed="rId3"/>
            <a:stretch>
              <a:fillRect/>
            </a:stretch>
          </a:blipFill>
        </p:spPr>
        <p:txBody>
          <a:bodyPr/>
          <a:lstStyle/>
          <a:p>
            <a:endParaRPr lang="en-US"/>
          </a:p>
        </p:txBody>
      </p:sp>
      <p:grpSp>
        <p:nvGrpSpPr>
          <p:cNvPr id="19" name="Group 19"/>
          <p:cNvGrpSpPr/>
          <p:nvPr/>
        </p:nvGrpSpPr>
        <p:grpSpPr>
          <a:xfrm>
            <a:off x="15895716" y="9073941"/>
            <a:ext cx="4784569" cy="478456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solidFill>
          </p:spPr>
          <p:txBody>
            <a:bodyPr/>
            <a:lstStyle/>
            <a:p>
              <a:endParaRPr lang="en-US"/>
            </a:p>
          </p:txBody>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3951898" y="1485636"/>
            <a:ext cx="4961060" cy="6058449"/>
            <a:chOff x="0" y="0"/>
            <a:chExt cx="970327" cy="1184964"/>
          </a:xfrm>
        </p:grpSpPr>
        <p:sp>
          <p:nvSpPr>
            <p:cNvPr id="23" name="Freeform 23"/>
            <p:cNvSpPr/>
            <p:nvPr/>
          </p:nvSpPr>
          <p:spPr>
            <a:xfrm>
              <a:off x="0" y="0"/>
              <a:ext cx="970327" cy="1184964"/>
            </a:xfrm>
            <a:custGeom>
              <a:avLst/>
              <a:gdLst/>
              <a:ahLst/>
              <a:cxnLst/>
              <a:rect l="l" t="t" r="r" b="b"/>
              <a:pathLst>
                <a:path w="970327" h="1184964">
                  <a:moveTo>
                    <a:pt x="95193" y="0"/>
                  </a:moveTo>
                  <a:lnTo>
                    <a:pt x="875135" y="0"/>
                  </a:lnTo>
                  <a:cubicBezTo>
                    <a:pt x="927708" y="0"/>
                    <a:pt x="970327" y="42619"/>
                    <a:pt x="970327" y="95193"/>
                  </a:cubicBezTo>
                  <a:lnTo>
                    <a:pt x="970327" y="1089772"/>
                  </a:lnTo>
                  <a:cubicBezTo>
                    <a:pt x="970327" y="1142345"/>
                    <a:pt x="927708" y="1184964"/>
                    <a:pt x="875135" y="1184964"/>
                  </a:cubicBezTo>
                  <a:lnTo>
                    <a:pt x="95193" y="1184964"/>
                  </a:lnTo>
                  <a:cubicBezTo>
                    <a:pt x="42619" y="1184964"/>
                    <a:pt x="0" y="1142345"/>
                    <a:pt x="0" y="1089772"/>
                  </a:cubicBezTo>
                  <a:lnTo>
                    <a:pt x="0" y="95193"/>
                  </a:lnTo>
                  <a:cubicBezTo>
                    <a:pt x="0" y="42619"/>
                    <a:pt x="42619" y="0"/>
                    <a:pt x="95193" y="0"/>
                  </a:cubicBezTo>
                  <a:close/>
                </a:path>
              </a:pathLst>
            </a:custGeom>
            <a:blipFill>
              <a:blip r:embed="rId4"/>
              <a:stretch>
                <a:fillRect l="-41647" r="-41647"/>
              </a:stretch>
            </a:blipFill>
            <a:ln w="95250" cap="rnd">
              <a:solidFill>
                <a:srgbClr val="FFFFFF"/>
              </a:solidFill>
              <a:prstDash val="solid"/>
              <a:round/>
            </a:ln>
          </p:spPr>
          <p:txBody>
            <a:bodyPr/>
            <a:lstStyle/>
            <a:p>
              <a:endParaRPr lang="en-US"/>
            </a:p>
          </p:txBody>
        </p:sp>
      </p:grpSp>
      <p:grpSp>
        <p:nvGrpSpPr>
          <p:cNvPr id="24" name="Group 24"/>
          <p:cNvGrpSpPr/>
          <p:nvPr/>
        </p:nvGrpSpPr>
        <p:grpSpPr>
          <a:xfrm>
            <a:off x="-583777" y="5143500"/>
            <a:ext cx="4961060" cy="6058449"/>
            <a:chOff x="0" y="0"/>
            <a:chExt cx="970327" cy="1184964"/>
          </a:xfrm>
        </p:grpSpPr>
        <p:sp>
          <p:nvSpPr>
            <p:cNvPr id="25" name="Freeform 25"/>
            <p:cNvSpPr/>
            <p:nvPr/>
          </p:nvSpPr>
          <p:spPr>
            <a:xfrm>
              <a:off x="0" y="0"/>
              <a:ext cx="970327" cy="1184964"/>
            </a:xfrm>
            <a:custGeom>
              <a:avLst/>
              <a:gdLst/>
              <a:ahLst/>
              <a:cxnLst/>
              <a:rect l="l" t="t" r="r" b="b"/>
              <a:pathLst>
                <a:path w="970327" h="1184964">
                  <a:moveTo>
                    <a:pt x="95193" y="0"/>
                  </a:moveTo>
                  <a:lnTo>
                    <a:pt x="875135" y="0"/>
                  </a:lnTo>
                  <a:cubicBezTo>
                    <a:pt x="927708" y="0"/>
                    <a:pt x="970327" y="42619"/>
                    <a:pt x="970327" y="95193"/>
                  </a:cubicBezTo>
                  <a:lnTo>
                    <a:pt x="970327" y="1089772"/>
                  </a:lnTo>
                  <a:cubicBezTo>
                    <a:pt x="970327" y="1142345"/>
                    <a:pt x="927708" y="1184964"/>
                    <a:pt x="875135" y="1184964"/>
                  </a:cubicBezTo>
                  <a:lnTo>
                    <a:pt x="95193" y="1184964"/>
                  </a:lnTo>
                  <a:cubicBezTo>
                    <a:pt x="42619" y="1184964"/>
                    <a:pt x="0" y="1142345"/>
                    <a:pt x="0" y="1089772"/>
                  </a:cubicBezTo>
                  <a:lnTo>
                    <a:pt x="0" y="95193"/>
                  </a:lnTo>
                  <a:cubicBezTo>
                    <a:pt x="0" y="42619"/>
                    <a:pt x="42619" y="0"/>
                    <a:pt x="95193" y="0"/>
                  </a:cubicBezTo>
                  <a:close/>
                </a:path>
              </a:pathLst>
            </a:custGeom>
            <a:blipFill>
              <a:blip r:embed="rId5"/>
              <a:stretch>
                <a:fillRect l="-41647" r="-41647"/>
              </a:stretch>
            </a:blipFill>
            <a:ln w="95250" cap="rnd">
              <a:solidFill>
                <a:srgbClr val="FFFFFF"/>
              </a:solidFill>
              <a:prstDash val="solid"/>
              <a:round/>
            </a:ln>
          </p:spPr>
          <p:txBody>
            <a:bodyPr/>
            <a:lstStyle/>
            <a:p>
              <a:endParaRPr lang="en-US"/>
            </a:p>
          </p:txBody>
        </p:sp>
      </p:grpSp>
      <p:sp>
        <p:nvSpPr>
          <p:cNvPr id="26" name="Freeform 26"/>
          <p:cNvSpPr/>
          <p:nvPr/>
        </p:nvSpPr>
        <p:spPr>
          <a:xfrm>
            <a:off x="-577501" y="-823968"/>
            <a:ext cx="4529399" cy="4529399"/>
          </a:xfrm>
          <a:custGeom>
            <a:avLst/>
            <a:gdLst/>
            <a:ahLst/>
            <a:cxnLst/>
            <a:rect l="l" t="t" r="r" b="b"/>
            <a:pathLst>
              <a:path w="4529399" h="4529399">
                <a:moveTo>
                  <a:pt x="0" y="0"/>
                </a:moveTo>
                <a:lnTo>
                  <a:pt x="4529399" y="0"/>
                </a:lnTo>
                <a:lnTo>
                  <a:pt x="4529399" y="4529399"/>
                </a:lnTo>
                <a:lnTo>
                  <a:pt x="0" y="4529399"/>
                </a:lnTo>
                <a:lnTo>
                  <a:pt x="0" y="0"/>
                </a:lnTo>
                <a:close/>
              </a:path>
            </a:pathLst>
          </a:custGeom>
          <a:blipFill>
            <a:blip r:embed="rId6"/>
            <a:stretch>
              <a:fillRect/>
            </a:stretch>
          </a:blipFill>
        </p:spPr>
        <p:txBody>
          <a:bodyPr/>
          <a:lstStyle/>
          <a:p>
            <a:endParaRPr lang="en-US"/>
          </a:p>
        </p:txBody>
      </p:sp>
      <p:sp>
        <p:nvSpPr>
          <p:cNvPr id="27" name="Freeform 27"/>
          <p:cNvSpPr/>
          <p:nvPr/>
        </p:nvSpPr>
        <p:spPr>
          <a:xfrm>
            <a:off x="15458982" y="4273495"/>
            <a:ext cx="2241231" cy="1740011"/>
          </a:xfrm>
          <a:custGeom>
            <a:avLst/>
            <a:gdLst/>
            <a:ahLst/>
            <a:cxnLst/>
            <a:rect l="l" t="t" r="r" b="b"/>
            <a:pathLst>
              <a:path w="2241231" h="1740011">
                <a:moveTo>
                  <a:pt x="0" y="0"/>
                </a:moveTo>
                <a:lnTo>
                  <a:pt x="2241232" y="0"/>
                </a:lnTo>
                <a:lnTo>
                  <a:pt x="2241232" y="1740010"/>
                </a:lnTo>
                <a:lnTo>
                  <a:pt x="0" y="17400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8" name="TextBox 28"/>
          <p:cNvSpPr txBox="1"/>
          <p:nvPr/>
        </p:nvSpPr>
        <p:spPr>
          <a:xfrm>
            <a:off x="9483808" y="432422"/>
            <a:ext cx="7182214" cy="1426372"/>
          </a:xfrm>
          <a:prstGeom prst="rect">
            <a:avLst/>
          </a:prstGeom>
        </p:spPr>
        <p:txBody>
          <a:bodyPr lIns="0" tIns="0" rIns="0" bIns="0" rtlCol="0" anchor="t">
            <a:spAutoFit/>
          </a:bodyPr>
          <a:lstStyle/>
          <a:p>
            <a:pPr algn="l">
              <a:lnSpc>
                <a:spcPts val="11340"/>
              </a:lnSpc>
            </a:pPr>
            <a:r>
              <a:rPr lang="en-US" sz="9372" b="1">
                <a:solidFill>
                  <a:srgbClr val="F4F4F4"/>
                </a:solidFill>
                <a:latin typeface="Antonio Bold"/>
                <a:ea typeface="Antonio Bold"/>
                <a:cs typeface="Antonio Bold"/>
                <a:sym typeface="Antonio Bold"/>
              </a:rPr>
              <a:t>THE TRUTH...</a:t>
            </a:r>
          </a:p>
        </p:txBody>
      </p:sp>
      <p:sp>
        <p:nvSpPr>
          <p:cNvPr id="29" name="TextBox 29"/>
          <p:cNvSpPr txBox="1"/>
          <p:nvPr/>
        </p:nvSpPr>
        <p:spPr>
          <a:xfrm>
            <a:off x="9644245" y="3411531"/>
            <a:ext cx="7090784" cy="6093494"/>
          </a:xfrm>
          <a:prstGeom prst="rect">
            <a:avLst/>
          </a:prstGeom>
        </p:spPr>
        <p:txBody>
          <a:bodyPr lIns="0" tIns="0" rIns="0" bIns="0" rtlCol="0" anchor="t">
            <a:spAutoFit/>
          </a:bodyPr>
          <a:lstStyle/>
          <a:p>
            <a:pPr algn="l">
              <a:lnSpc>
                <a:spcPts val="5388"/>
              </a:lnSpc>
            </a:pPr>
            <a:r>
              <a:rPr lang="en-US" sz="3848" b="1">
                <a:solidFill>
                  <a:srgbClr val="F4F4F4"/>
                </a:solidFill>
                <a:latin typeface="Poppins Bold"/>
                <a:ea typeface="Poppins Bold"/>
                <a:cs typeface="Poppins Bold"/>
                <a:sym typeface="Poppins Bold"/>
              </a:rPr>
              <a:t>THE </a:t>
            </a:r>
            <a:r>
              <a:rPr lang="en-US" sz="3848" b="1">
                <a:solidFill>
                  <a:srgbClr val="FD0F0F"/>
                </a:solidFill>
                <a:latin typeface="Poppins Bold"/>
                <a:ea typeface="Poppins Bold"/>
                <a:cs typeface="Poppins Bold"/>
                <a:sym typeface="Poppins Bold"/>
              </a:rPr>
              <a:t>TRUTH </a:t>
            </a:r>
            <a:r>
              <a:rPr lang="en-US" sz="3848" b="1">
                <a:solidFill>
                  <a:srgbClr val="F4F4F4"/>
                </a:solidFill>
                <a:latin typeface="Poppins Bold"/>
                <a:ea typeface="Poppins Bold"/>
                <a:cs typeface="Poppins Bold"/>
                <a:sym typeface="Poppins Bold"/>
              </a:rPr>
              <a:t>ABOUT SCHOOL IS...IT IS THE TRAINING GROUND FOR LIFE.</a:t>
            </a:r>
          </a:p>
          <a:p>
            <a:pPr algn="l">
              <a:lnSpc>
                <a:spcPts val="5388"/>
              </a:lnSpc>
            </a:pPr>
            <a:endParaRPr lang="en-US" sz="3848" b="1">
              <a:solidFill>
                <a:srgbClr val="F4F4F4"/>
              </a:solidFill>
              <a:latin typeface="Poppins Bold"/>
              <a:ea typeface="Poppins Bold"/>
              <a:cs typeface="Poppins Bold"/>
              <a:sym typeface="Poppins Bold"/>
            </a:endParaRPr>
          </a:p>
          <a:p>
            <a:pPr algn="l">
              <a:lnSpc>
                <a:spcPts val="5388"/>
              </a:lnSpc>
            </a:pPr>
            <a:r>
              <a:rPr lang="en-US" sz="3848" b="1">
                <a:solidFill>
                  <a:srgbClr val="F4F4F4"/>
                </a:solidFill>
                <a:latin typeface="Poppins Bold"/>
                <a:ea typeface="Poppins Bold"/>
                <a:cs typeface="Poppins Bold"/>
                <a:sym typeface="Poppins Bold"/>
              </a:rPr>
              <a:t>THE </a:t>
            </a:r>
            <a:r>
              <a:rPr lang="en-US" sz="3848" b="1">
                <a:solidFill>
                  <a:srgbClr val="FD0F0F"/>
                </a:solidFill>
                <a:latin typeface="Poppins Bold"/>
                <a:ea typeface="Poppins Bold"/>
                <a:cs typeface="Poppins Bold"/>
                <a:sym typeface="Poppins Bold"/>
              </a:rPr>
              <a:t>ULTIMATE GOAL</a:t>
            </a:r>
            <a:r>
              <a:rPr lang="en-US" sz="3848" b="1">
                <a:solidFill>
                  <a:srgbClr val="F4F4F4"/>
                </a:solidFill>
                <a:latin typeface="Poppins Bold"/>
                <a:ea typeface="Poppins Bold"/>
                <a:cs typeface="Poppins Bold"/>
                <a:sym typeface="Poppins Bold"/>
              </a:rPr>
              <a:t> OF A SCHOOL SYSTEM IS TO SEE STUDENTS SUCCEED THROUGH GRADUATION AND BEYOND.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9AA02BA0-541F-0835-6FB2-2EA0F3815E88}"/>
              </a:ext>
            </a:extLst>
          </p:cNvPr>
          <p:cNvSpPr>
            <a:spLocks noGrp="1"/>
          </p:cNvSpPr>
          <p:nvPr>
            <p:ph type="ftr" sz="quarter" idx="11"/>
          </p:nvPr>
        </p:nvSpPr>
        <p:spPr/>
        <p:txBody>
          <a:bodyPr/>
          <a:lstStyle/>
          <a:p>
            <a:pPr defTabSz="1371600"/>
            <a:r>
              <a:rPr lang="en-US" dirty="0">
                <a:solidFill>
                  <a:prstClr val="white"/>
                </a:solidFill>
                <a:latin typeface="Grandview Display"/>
              </a:rPr>
              <a:t>The Georgia Alliance of School Resource Officers and Educators</a:t>
            </a:r>
          </a:p>
        </p:txBody>
      </p:sp>
      <p:sp>
        <p:nvSpPr>
          <p:cNvPr id="14" name="Title 1">
            <a:extLst>
              <a:ext uri="{FF2B5EF4-FFF2-40B4-BE49-F238E27FC236}">
                <a16:creationId xmlns:a16="http://schemas.microsoft.com/office/drawing/2014/main" id="{A26B5F57-6C33-213A-B597-BE5C41F6D437}"/>
              </a:ext>
            </a:extLst>
          </p:cNvPr>
          <p:cNvSpPr txBox="1">
            <a:spLocks/>
          </p:cNvSpPr>
          <p:nvPr/>
        </p:nvSpPr>
        <p:spPr>
          <a:xfrm>
            <a:off x="960119" y="452628"/>
            <a:ext cx="16336394" cy="1645920"/>
          </a:xfrm>
          <a:prstGeom prst="rect">
            <a:avLst/>
          </a:prstGeom>
        </p:spPr>
        <p:txBody>
          <a:bodyPr vert="horz" lIns="137160" tIns="68580" rIns="137160" bIns="68580" rtlCol="0" anchor="t">
            <a:norm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pPr defTabSz="1371600"/>
            <a:r>
              <a:rPr lang="en-US" sz="6000" dirty="0">
                <a:solidFill>
                  <a:prstClr val="white"/>
                </a:solidFill>
                <a:latin typeface="Grandview Display"/>
              </a:rPr>
              <a:t>The Question</a:t>
            </a:r>
            <a:endParaRPr lang="en-US" sz="6000" dirty="0">
              <a:solidFill>
                <a:srgbClr val="1862C4"/>
              </a:solidFill>
              <a:latin typeface="Grandview Display"/>
            </a:endParaRPr>
          </a:p>
        </p:txBody>
      </p:sp>
      <p:sp>
        <p:nvSpPr>
          <p:cNvPr id="16" name="Google Shape;374;p51"/>
          <p:cNvSpPr txBox="1"/>
          <p:nvPr/>
        </p:nvSpPr>
        <p:spPr>
          <a:xfrm>
            <a:off x="1775867" y="2589715"/>
            <a:ext cx="14704896" cy="5678417"/>
          </a:xfrm>
          <a:prstGeom prst="rect">
            <a:avLst/>
          </a:prstGeom>
          <a:noFill/>
          <a:ln>
            <a:noFill/>
          </a:ln>
        </p:spPr>
        <p:txBody>
          <a:bodyPr spcFirstLastPara="1" wrap="square" lIns="137138" tIns="68550" rIns="137138" bIns="68550" anchor="t" anchorCtr="0">
            <a:spAutoFit/>
          </a:bodyPr>
          <a:lstStyle/>
          <a:p>
            <a:pPr algn="ctr" defTabSz="1371600"/>
            <a:r>
              <a:rPr lang="en-US" sz="9000" b="1" dirty="0">
                <a:solidFill>
                  <a:srgbClr val="1873EB"/>
                </a:solidFill>
                <a:latin typeface="Calibri"/>
                <a:ea typeface="Calibri"/>
                <a:cs typeface="Calibri"/>
                <a:sym typeface="Calibri"/>
              </a:rPr>
              <a:t>How do we effectively integrate law enforcement into the academic environment?</a:t>
            </a:r>
            <a:endParaRPr sz="9000" dirty="0">
              <a:solidFill>
                <a:srgbClr val="1873EB"/>
              </a:solidFill>
              <a:latin typeface="Calibri"/>
              <a:ea typeface="Calibri"/>
              <a:cs typeface="Calibri"/>
              <a:sym typeface="Calibri"/>
            </a:endParaRPr>
          </a:p>
        </p:txBody>
      </p:sp>
    </p:spTree>
    <p:extLst>
      <p:ext uri="{BB962C8B-B14F-4D97-AF65-F5344CB8AC3E}">
        <p14:creationId xmlns:p14="http://schemas.microsoft.com/office/powerpoint/2010/main" val="3695674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CA838-69BF-CFF2-AE4A-D92151DC8F5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4CF59DA-C292-459A-B27E-855C3EF48AB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a:extLst>
              <a:ext uri="{FF2B5EF4-FFF2-40B4-BE49-F238E27FC236}">
                <a16:creationId xmlns:a16="http://schemas.microsoft.com/office/drawing/2014/main" id="{3F996ACF-0837-5D29-641F-13CA2D8E45F2}"/>
              </a:ext>
            </a:extLst>
          </p:cNvPr>
          <p:cNvGrpSpPr/>
          <p:nvPr/>
        </p:nvGrpSpPr>
        <p:grpSpPr>
          <a:xfrm>
            <a:off x="0" y="-137260"/>
            <a:ext cx="17586762" cy="10561520"/>
            <a:chOff x="0" y="0"/>
            <a:chExt cx="4631904" cy="2781635"/>
          </a:xfrm>
        </p:grpSpPr>
        <p:sp>
          <p:nvSpPr>
            <p:cNvPr id="4" name="Freeform 4">
              <a:extLst>
                <a:ext uri="{FF2B5EF4-FFF2-40B4-BE49-F238E27FC236}">
                  <a16:creationId xmlns:a16="http://schemas.microsoft.com/office/drawing/2014/main" id="{47941389-4370-B13A-4050-BD705F020F23}"/>
                </a:ext>
              </a:extLst>
            </p:cNvPr>
            <p:cNvSpPr/>
            <p:nvPr/>
          </p:nvSpPr>
          <p:spPr>
            <a:xfrm>
              <a:off x="0" y="0"/>
              <a:ext cx="4631904" cy="2781635"/>
            </a:xfrm>
            <a:custGeom>
              <a:avLst/>
              <a:gdLst/>
              <a:ahLst/>
              <a:cxnLst/>
              <a:rect l="l" t="t" r="r" b="b"/>
              <a:pathLst>
                <a:path w="4631904" h="2781635">
                  <a:moveTo>
                    <a:pt x="0" y="0"/>
                  </a:moveTo>
                  <a:lnTo>
                    <a:pt x="4631904" y="0"/>
                  </a:lnTo>
                  <a:lnTo>
                    <a:pt x="4631904" y="2781635"/>
                  </a:lnTo>
                  <a:lnTo>
                    <a:pt x="0" y="2781635"/>
                  </a:lnTo>
                  <a:close/>
                </a:path>
              </a:pathLst>
            </a:custGeom>
            <a:solidFill>
              <a:srgbClr val="F4F4F4"/>
            </a:solidFill>
          </p:spPr>
          <p:txBody>
            <a:bodyPr/>
            <a:lstStyle/>
            <a:p>
              <a:endParaRPr lang="en-US"/>
            </a:p>
          </p:txBody>
        </p:sp>
        <p:sp>
          <p:nvSpPr>
            <p:cNvPr id="5" name="TextBox 5">
              <a:extLst>
                <a:ext uri="{FF2B5EF4-FFF2-40B4-BE49-F238E27FC236}">
                  <a16:creationId xmlns:a16="http://schemas.microsoft.com/office/drawing/2014/main" id="{17BC7583-C31D-5023-475D-DC9FFEEBA645}"/>
                </a:ext>
              </a:extLst>
            </p:cNvPr>
            <p:cNvSpPr txBox="1"/>
            <p:nvPr/>
          </p:nvSpPr>
          <p:spPr>
            <a:xfrm>
              <a:off x="0" y="-66675"/>
              <a:ext cx="4631904" cy="2848310"/>
            </a:xfrm>
            <a:prstGeom prst="rect">
              <a:avLst/>
            </a:prstGeom>
          </p:spPr>
          <p:txBody>
            <a:bodyPr lIns="50800" tIns="50800" rIns="50800" bIns="50800" rtlCol="0" anchor="ctr"/>
            <a:lstStyle/>
            <a:p>
              <a:pPr algn="ctr">
                <a:lnSpc>
                  <a:spcPts val="3129"/>
                </a:lnSpc>
              </a:pPr>
              <a:endParaRPr/>
            </a:p>
          </p:txBody>
        </p:sp>
      </p:grpSp>
      <p:grpSp>
        <p:nvGrpSpPr>
          <p:cNvPr id="6" name="Group 6">
            <a:extLst>
              <a:ext uri="{FF2B5EF4-FFF2-40B4-BE49-F238E27FC236}">
                <a16:creationId xmlns:a16="http://schemas.microsoft.com/office/drawing/2014/main" id="{B141DC89-E386-C20F-954E-2A2E1F4AF67B}"/>
              </a:ext>
            </a:extLst>
          </p:cNvPr>
          <p:cNvGrpSpPr/>
          <p:nvPr/>
        </p:nvGrpSpPr>
        <p:grpSpPr>
          <a:xfrm>
            <a:off x="1383451" y="8465171"/>
            <a:ext cx="8602082" cy="793129"/>
            <a:chOff x="0" y="0"/>
            <a:chExt cx="2265569" cy="208890"/>
          </a:xfrm>
        </p:grpSpPr>
        <p:sp>
          <p:nvSpPr>
            <p:cNvPr id="7" name="Freeform 7">
              <a:extLst>
                <a:ext uri="{FF2B5EF4-FFF2-40B4-BE49-F238E27FC236}">
                  <a16:creationId xmlns:a16="http://schemas.microsoft.com/office/drawing/2014/main" id="{F666B57C-E582-BF1E-586C-20819486327C}"/>
                </a:ext>
              </a:extLst>
            </p:cNvPr>
            <p:cNvSpPr/>
            <p:nvPr/>
          </p:nvSpPr>
          <p:spPr>
            <a:xfrm>
              <a:off x="0" y="0"/>
              <a:ext cx="2265569" cy="208890"/>
            </a:xfrm>
            <a:custGeom>
              <a:avLst/>
              <a:gdLst/>
              <a:ahLst/>
              <a:cxnLst/>
              <a:rect l="l" t="t" r="r" b="b"/>
              <a:pathLst>
                <a:path w="2265569" h="208890">
                  <a:moveTo>
                    <a:pt x="90001" y="0"/>
                  </a:moveTo>
                  <a:lnTo>
                    <a:pt x="2175569" y="0"/>
                  </a:lnTo>
                  <a:cubicBezTo>
                    <a:pt x="2225274" y="0"/>
                    <a:pt x="2265569" y="40295"/>
                    <a:pt x="2265569" y="90001"/>
                  </a:cubicBezTo>
                  <a:lnTo>
                    <a:pt x="2265569" y="118889"/>
                  </a:lnTo>
                  <a:cubicBezTo>
                    <a:pt x="2265569" y="168595"/>
                    <a:pt x="2225274" y="208890"/>
                    <a:pt x="2175569" y="208890"/>
                  </a:cubicBezTo>
                  <a:lnTo>
                    <a:pt x="90001" y="208890"/>
                  </a:lnTo>
                  <a:cubicBezTo>
                    <a:pt x="40295" y="208890"/>
                    <a:pt x="0" y="168595"/>
                    <a:pt x="0" y="118889"/>
                  </a:cubicBezTo>
                  <a:lnTo>
                    <a:pt x="0" y="90001"/>
                  </a:lnTo>
                  <a:cubicBezTo>
                    <a:pt x="0" y="40295"/>
                    <a:pt x="40295" y="0"/>
                    <a:pt x="90001" y="0"/>
                  </a:cubicBezTo>
                  <a:close/>
                </a:path>
              </a:pathLst>
            </a:custGeom>
            <a:solidFill>
              <a:srgbClr val="FD0F0F"/>
            </a:solidFill>
          </p:spPr>
          <p:txBody>
            <a:bodyPr/>
            <a:lstStyle/>
            <a:p>
              <a:endParaRPr lang="en-US"/>
            </a:p>
          </p:txBody>
        </p:sp>
        <p:sp>
          <p:nvSpPr>
            <p:cNvPr id="8" name="TextBox 8">
              <a:extLst>
                <a:ext uri="{FF2B5EF4-FFF2-40B4-BE49-F238E27FC236}">
                  <a16:creationId xmlns:a16="http://schemas.microsoft.com/office/drawing/2014/main" id="{0C4C192B-8F9E-0E57-FD6C-6551CD230F3D}"/>
                </a:ext>
              </a:extLst>
            </p:cNvPr>
            <p:cNvSpPr txBox="1"/>
            <p:nvPr/>
          </p:nvSpPr>
          <p:spPr>
            <a:xfrm>
              <a:off x="0" y="-38100"/>
              <a:ext cx="2265569" cy="24699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a:extLst>
              <a:ext uri="{FF2B5EF4-FFF2-40B4-BE49-F238E27FC236}">
                <a16:creationId xmlns:a16="http://schemas.microsoft.com/office/drawing/2014/main" id="{CF55D1E0-6A25-D90D-EFBE-45E27229BCE4}"/>
              </a:ext>
            </a:extLst>
          </p:cNvPr>
          <p:cNvGrpSpPr/>
          <p:nvPr/>
        </p:nvGrpSpPr>
        <p:grpSpPr>
          <a:xfrm>
            <a:off x="10585300" y="6667500"/>
            <a:ext cx="9141571" cy="9476197"/>
            <a:chOff x="0" y="0"/>
            <a:chExt cx="812800" cy="812800"/>
          </a:xfrm>
        </p:grpSpPr>
        <p:sp>
          <p:nvSpPr>
            <p:cNvPr id="10" name="Freeform 10">
              <a:extLst>
                <a:ext uri="{FF2B5EF4-FFF2-40B4-BE49-F238E27FC236}">
                  <a16:creationId xmlns:a16="http://schemas.microsoft.com/office/drawing/2014/main" id="{18DC23E6-6791-FF6B-C6F9-6540384DEB2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1DEB"/>
            </a:solidFill>
          </p:spPr>
          <p:txBody>
            <a:bodyPr/>
            <a:lstStyle/>
            <a:p>
              <a:endParaRPr lang="en-US"/>
            </a:p>
          </p:txBody>
        </p:sp>
        <p:sp>
          <p:nvSpPr>
            <p:cNvPr id="11" name="TextBox 11">
              <a:extLst>
                <a:ext uri="{FF2B5EF4-FFF2-40B4-BE49-F238E27FC236}">
                  <a16:creationId xmlns:a16="http://schemas.microsoft.com/office/drawing/2014/main" id="{7C7FD9DC-7059-A55A-9336-F03C07FE23F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a:extLst>
              <a:ext uri="{FF2B5EF4-FFF2-40B4-BE49-F238E27FC236}">
                <a16:creationId xmlns:a16="http://schemas.microsoft.com/office/drawing/2014/main" id="{6C0DA99D-DB64-1D71-383D-86000E4D3653}"/>
              </a:ext>
            </a:extLst>
          </p:cNvPr>
          <p:cNvGrpSpPr/>
          <p:nvPr/>
        </p:nvGrpSpPr>
        <p:grpSpPr>
          <a:xfrm>
            <a:off x="16904884" y="-663522"/>
            <a:ext cx="1996281" cy="1996281"/>
            <a:chOff x="0" y="0"/>
            <a:chExt cx="812800" cy="812800"/>
          </a:xfrm>
        </p:grpSpPr>
        <p:sp>
          <p:nvSpPr>
            <p:cNvPr id="13" name="Freeform 13">
              <a:extLst>
                <a:ext uri="{FF2B5EF4-FFF2-40B4-BE49-F238E27FC236}">
                  <a16:creationId xmlns:a16="http://schemas.microsoft.com/office/drawing/2014/main" id="{4C0D4723-76D6-F553-11C9-575800306CF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BB8B8"/>
            </a:solidFill>
          </p:spPr>
          <p:txBody>
            <a:bodyPr/>
            <a:lstStyle/>
            <a:p>
              <a:endParaRPr lang="en-US"/>
            </a:p>
          </p:txBody>
        </p:sp>
        <p:sp>
          <p:nvSpPr>
            <p:cNvPr id="14" name="TextBox 14">
              <a:extLst>
                <a:ext uri="{FF2B5EF4-FFF2-40B4-BE49-F238E27FC236}">
                  <a16:creationId xmlns:a16="http://schemas.microsoft.com/office/drawing/2014/main" id="{184029AF-31F6-E45F-A943-AAF3E95CB72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a:extLst>
              <a:ext uri="{FF2B5EF4-FFF2-40B4-BE49-F238E27FC236}">
                <a16:creationId xmlns:a16="http://schemas.microsoft.com/office/drawing/2014/main" id="{DE9C4B1D-03ED-8F2A-8BEB-EDEAA358CF6F}"/>
              </a:ext>
            </a:extLst>
          </p:cNvPr>
          <p:cNvGrpSpPr/>
          <p:nvPr/>
        </p:nvGrpSpPr>
        <p:grpSpPr>
          <a:xfrm>
            <a:off x="16857398" y="1160036"/>
            <a:ext cx="401902" cy="89809"/>
            <a:chOff x="0" y="0"/>
            <a:chExt cx="183159" cy="40929"/>
          </a:xfrm>
        </p:grpSpPr>
        <p:sp>
          <p:nvSpPr>
            <p:cNvPr id="16" name="Freeform 16">
              <a:extLst>
                <a:ext uri="{FF2B5EF4-FFF2-40B4-BE49-F238E27FC236}">
                  <a16:creationId xmlns:a16="http://schemas.microsoft.com/office/drawing/2014/main" id="{1EB8A2E2-D305-ACBB-5746-57103B218960}"/>
                </a:ext>
              </a:extLst>
            </p:cNvPr>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D0F0F"/>
            </a:solidFill>
          </p:spPr>
          <p:txBody>
            <a:bodyPr/>
            <a:lstStyle/>
            <a:p>
              <a:endParaRPr lang="en-US"/>
            </a:p>
          </p:txBody>
        </p:sp>
        <p:sp>
          <p:nvSpPr>
            <p:cNvPr id="17" name="TextBox 17">
              <a:extLst>
                <a:ext uri="{FF2B5EF4-FFF2-40B4-BE49-F238E27FC236}">
                  <a16:creationId xmlns:a16="http://schemas.microsoft.com/office/drawing/2014/main" id="{02DAA674-8196-FA08-84B4-A49E9AABE4FD}"/>
                </a:ext>
              </a:extLst>
            </p:cNvPr>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18" name="Group 18">
            <a:extLst>
              <a:ext uri="{FF2B5EF4-FFF2-40B4-BE49-F238E27FC236}">
                <a16:creationId xmlns:a16="http://schemas.microsoft.com/office/drawing/2014/main" id="{B2114055-7287-0FE7-635E-A124AB416A83}"/>
              </a:ext>
            </a:extLst>
          </p:cNvPr>
          <p:cNvGrpSpPr/>
          <p:nvPr/>
        </p:nvGrpSpPr>
        <p:grpSpPr>
          <a:xfrm>
            <a:off x="16857398" y="1301381"/>
            <a:ext cx="401902" cy="89809"/>
            <a:chOff x="0" y="0"/>
            <a:chExt cx="183159" cy="40929"/>
          </a:xfrm>
        </p:grpSpPr>
        <p:sp>
          <p:nvSpPr>
            <p:cNvPr id="19" name="Freeform 19">
              <a:extLst>
                <a:ext uri="{FF2B5EF4-FFF2-40B4-BE49-F238E27FC236}">
                  <a16:creationId xmlns:a16="http://schemas.microsoft.com/office/drawing/2014/main" id="{EE0C615B-3BB4-1A3B-5776-CDB9942A8906}"/>
                </a:ext>
              </a:extLst>
            </p:cNvPr>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D0F0F"/>
            </a:solidFill>
          </p:spPr>
          <p:txBody>
            <a:bodyPr/>
            <a:lstStyle/>
            <a:p>
              <a:endParaRPr lang="en-US"/>
            </a:p>
          </p:txBody>
        </p:sp>
        <p:sp>
          <p:nvSpPr>
            <p:cNvPr id="20" name="TextBox 20">
              <a:extLst>
                <a:ext uri="{FF2B5EF4-FFF2-40B4-BE49-F238E27FC236}">
                  <a16:creationId xmlns:a16="http://schemas.microsoft.com/office/drawing/2014/main" id="{427C97E9-0867-7199-4A1C-D9E48CFC6A49}"/>
                </a:ext>
              </a:extLst>
            </p:cNvPr>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21" name="Group 21">
            <a:extLst>
              <a:ext uri="{FF2B5EF4-FFF2-40B4-BE49-F238E27FC236}">
                <a16:creationId xmlns:a16="http://schemas.microsoft.com/office/drawing/2014/main" id="{991B7B75-6494-4360-77BA-575D7C3F148C}"/>
              </a:ext>
            </a:extLst>
          </p:cNvPr>
          <p:cNvGrpSpPr/>
          <p:nvPr/>
        </p:nvGrpSpPr>
        <p:grpSpPr>
          <a:xfrm>
            <a:off x="16857398" y="1440732"/>
            <a:ext cx="401902" cy="89809"/>
            <a:chOff x="0" y="0"/>
            <a:chExt cx="183159" cy="40929"/>
          </a:xfrm>
        </p:grpSpPr>
        <p:sp>
          <p:nvSpPr>
            <p:cNvPr id="22" name="Freeform 22">
              <a:extLst>
                <a:ext uri="{FF2B5EF4-FFF2-40B4-BE49-F238E27FC236}">
                  <a16:creationId xmlns:a16="http://schemas.microsoft.com/office/drawing/2014/main" id="{818175C7-13B3-EBC9-F488-745506146E2F}"/>
                </a:ext>
              </a:extLst>
            </p:cNvPr>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D0F0F"/>
            </a:solidFill>
          </p:spPr>
          <p:txBody>
            <a:bodyPr/>
            <a:lstStyle/>
            <a:p>
              <a:endParaRPr lang="en-US"/>
            </a:p>
          </p:txBody>
        </p:sp>
        <p:sp>
          <p:nvSpPr>
            <p:cNvPr id="23" name="TextBox 23">
              <a:extLst>
                <a:ext uri="{FF2B5EF4-FFF2-40B4-BE49-F238E27FC236}">
                  <a16:creationId xmlns:a16="http://schemas.microsoft.com/office/drawing/2014/main" id="{475E91C8-91DB-19DE-C836-CCA225D961CF}"/>
                </a:ext>
              </a:extLst>
            </p:cNvPr>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sp>
        <p:nvSpPr>
          <p:cNvPr id="25" name="TextBox 25">
            <a:extLst>
              <a:ext uri="{FF2B5EF4-FFF2-40B4-BE49-F238E27FC236}">
                <a16:creationId xmlns:a16="http://schemas.microsoft.com/office/drawing/2014/main" id="{DEEBFEAB-9302-DBC6-3E73-1387C2DA9A51}"/>
              </a:ext>
            </a:extLst>
          </p:cNvPr>
          <p:cNvSpPr txBox="1"/>
          <p:nvPr/>
        </p:nvSpPr>
        <p:spPr>
          <a:xfrm>
            <a:off x="1383451" y="3034953"/>
            <a:ext cx="11998261" cy="891911"/>
          </a:xfrm>
          <a:prstGeom prst="rect">
            <a:avLst/>
          </a:prstGeom>
        </p:spPr>
        <p:txBody>
          <a:bodyPr lIns="0" tIns="0" rIns="0" bIns="0" rtlCol="0" anchor="t">
            <a:spAutoFit/>
          </a:bodyPr>
          <a:lstStyle/>
          <a:p>
            <a:pPr algn="l">
              <a:lnSpc>
                <a:spcPts val="7571"/>
              </a:lnSpc>
            </a:pPr>
            <a:r>
              <a:rPr lang="en-US" sz="4000" b="1" dirty="0">
                <a:solidFill>
                  <a:srgbClr val="1A1919"/>
                </a:solidFill>
                <a:latin typeface="Antonio Bold"/>
                <a:ea typeface="Antonio Bold"/>
                <a:cs typeface="Antonio Bold"/>
                <a:sym typeface="Antonio Bold"/>
              </a:rPr>
              <a:t>The Foundation of School Safety </a:t>
            </a:r>
          </a:p>
        </p:txBody>
      </p:sp>
      <p:sp>
        <p:nvSpPr>
          <p:cNvPr id="26" name="TextBox 26">
            <a:extLst>
              <a:ext uri="{FF2B5EF4-FFF2-40B4-BE49-F238E27FC236}">
                <a16:creationId xmlns:a16="http://schemas.microsoft.com/office/drawing/2014/main" id="{C71E0F14-DD7C-8CEE-15F2-A61166038970}"/>
              </a:ext>
            </a:extLst>
          </p:cNvPr>
          <p:cNvSpPr txBox="1"/>
          <p:nvPr/>
        </p:nvSpPr>
        <p:spPr>
          <a:xfrm>
            <a:off x="1383451" y="1448352"/>
            <a:ext cx="8690812" cy="864852"/>
          </a:xfrm>
          <a:prstGeom prst="rect">
            <a:avLst/>
          </a:prstGeom>
        </p:spPr>
        <p:txBody>
          <a:bodyPr wrap="square" lIns="0" tIns="0" rIns="0" bIns="0" rtlCol="0" anchor="t">
            <a:spAutoFit/>
          </a:bodyPr>
          <a:lstStyle/>
          <a:p>
            <a:pPr algn="l">
              <a:lnSpc>
                <a:spcPts val="7096"/>
              </a:lnSpc>
            </a:pPr>
            <a:r>
              <a:rPr lang="en-US" sz="5068" b="1" dirty="0">
                <a:solidFill>
                  <a:srgbClr val="1A1919"/>
                </a:solidFill>
                <a:latin typeface="Poppins Bold"/>
                <a:ea typeface="Poppins Bold"/>
                <a:cs typeface="Poppins Bold"/>
                <a:sym typeface="Poppins Bold"/>
              </a:rPr>
              <a:t>The GASROE TRIAD MODEL </a:t>
            </a:r>
          </a:p>
        </p:txBody>
      </p:sp>
      <p:sp>
        <p:nvSpPr>
          <p:cNvPr id="27" name="TextBox 27">
            <a:extLst>
              <a:ext uri="{FF2B5EF4-FFF2-40B4-BE49-F238E27FC236}">
                <a16:creationId xmlns:a16="http://schemas.microsoft.com/office/drawing/2014/main" id="{93E367E9-2601-435C-D95A-6BAD95973B63}"/>
              </a:ext>
            </a:extLst>
          </p:cNvPr>
          <p:cNvSpPr txBox="1"/>
          <p:nvPr/>
        </p:nvSpPr>
        <p:spPr>
          <a:xfrm>
            <a:off x="1383451" y="8561928"/>
            <a:ext cx="8690812" cy="486672"/>
          </a:xfrm>
          <a:prstGeom prst="rect">
            <a:avLst/>
          </a:prstGeom>
        </p:spPr>
        <p:txBody>
          <a:bodyPr lIns="0" tIns="0" rIns="0" bIns="0" rtlCol="0" anchor="t">
            <a:spAutoFit/>
          </a:bodyPr>
          <a:lstStyle/>
          <a:p>
            <a:pPr algn="ctr">
              <a:lnSpc>
                <a:spcPts val="3974"/>
              </a:lnSpc>
            </a:pPr>
            <a:r>
              <a:rPr lang="en-US" sz="2839" b="1" dirty="0">
                <a:solidFill>
                  <a:srgbClr val="1A1919"/>
                </a:solidFill>
                <a:latin typeface="Poppins Bold"/>
                <a:ea typeface="Poppins Bold"/>
                <a:cs typeface="Poppins Bold"/>
                <a:sym typeface="Poppins Bold"/>
              </a:rPr>
              <a:t>WWW.GASROE.ORG</a:t>
            </a:r>
          </a:p>
        </p:txBody>
      </p:sp>
      <p:pic>
        <p:nvPicPr>
          <p:cNvPr id="29" name="Picture 28" descr="A group of cell phones&#10;&#10;AI-generated content may be incorrect.">
            <a:extLst>
              <a:ext uri="{FF2B5EF4-FFF2-40B4-BE49-F238E27FC236}">
                <a16:creationId xmlns:a16="http://schemas.microsoft.com/office/drawing/2014/main" id="{2438373B-78A1-AA08-567C-6EF391911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27471" y="8023605"/>
            <a:ext cx="4985361" cy="2182573"/>
          </a:xfrm>
          <a:prstGeom prst="rect">
            <a:avLst/>
          </a:prstGeom>
        </p:spPr>
      </p:pic>
      <p:pic>
        <p:nvPicPr>
          <p:cNvPr id="31" name="Picture 30" descr="A logo of a triangle&#10;&#10;AI-generated content may be incorrect.">
            <a:extLst>
              <a:ext uri="{FF2B5EF4-FFF2-40B4-BE49-F238E27FC236}">
                <a16:creationId xmlns:a16="http://schemas.microsoft.com/office/drawing/2014/main" id="{DC97FFC0-90C6-09A9-BA23-EF7AEF65D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7730" y="-583958"/>
            <a:ext cx="7810729" cy="7810729"/>
          </a:xfrm>
          <a:prstGeom prst="rect">
            <a:avLst/>
          </a:prstGeom>
        </p:spPr>
      </p:pic>
    </p:spTree>
    <p:extLst>
      <p:ext uri="{BB962C8B-B14F-4D97-AF65-F5344CB8AC3E}">
        <p14:creationId xmlns:p14="http://schemas.microsoft.com/office/powerpoint/2010/main" val="982449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6904884" y="-663522"/>
            <a:ext cx="1996281" cy="1996281"/>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0F0F"/>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857398" y="1160036"/>
            <a:ext cx="401902" cy="89809"/>
            <a:chOff x="0" y="0"/>
            <a:chExt cx="183159" cy="40929"/>
          </a:xfrm>
        </p:grpSpPr>
        <p:sp>
          <p:nvSpPr>
            <p:cNvPr id="7" name="Freeform 7"/>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8" name="TextBox 8"/>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9" name="Group 9"/>
          <p:cNvGrpSpPr/>
          <p:nvPr/>
        </p:nvGrpSpPr>
        <p:grpSpPr>
          <a:xfrm>
            <a:off x="16857398" y="1301381"/>
            <a:ext cx="401902" cy="89809"/>
            <a:chOff x="0" y="0"/>
            <a:chExt cx="183159" cy="40929"/>
          </a:xfrm>
        </p:grpSpPr>
        <p:sp>
          <p:nvSpPr>
            <p:cNvPr id="10" name="Freeform 10"/>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11" name="TextBox 11"/>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12" name="Group 12"/>
          <p:cNvGrpSpPr/>
          <p:nvPr/>
        </p:nvGrpSpPr>
        <p:grpSpPr>
          <a:xfrm>
            <a:off x="16857398" y="1440732"/>
            <a:ext cx="401902" cy="89809"/>
            <a:chOff x="0" y="0"/>
            <a:chExt cx="183159" cy="40929"/>
          </a:xfrm>
        </p:grpSpPr>
        <p:sp>
          <p:nvSpPr>
            <p:cNvPr id="13" name="Freeform 13"/>
            <p:cNvSpPr/>
            <p:nvPr/>
          </p:nvSpPr>
          <p:spPr>
            <a:xfrm>
              <a:off x="0" y="0"/>
              <a:ext cx="183159" cy="40929"/>
            </a:xfrm>
            <a:custGeom>
              <a:avLst/>
              <a:gdLst/>
              <a:ahLst/>
              <a:cxnLst/>
              <a:rect l="l" t="t" r="r" b="b"/>
              <a:pathLst>
                <a:path w="183159" h="40929">
                  <a:moveTo>
                    <a:pt x="20464" y="0"/>
                  </a:moveTo>
                  <a:lnTo>
                    <a:pt x="162695" y="0"/>
                  </a:lnTo>
                  <a:cubicBezTo>
                    <a:pt x="173997" y="0"/>
                    <a:pt x="183159" y="9162"/>
                    <a:pt x="183159" y="20464"/>
                  </a:cubicBezTo>
                  <a:lnTo>
                    <a:pt x="183159" y="20464"/>
                  </a:lnTo>
                  <a:cubicBezTo>
                    <a:pt x="183159" y="31767"/>
                    <a:pt x="173997" y="40929"/>
                    <a:pt x="162695" y="40929"/>
                  </a:cubicBezTo>
                  <a:lnTo>
                    <a:pt x="20464" y="40929"/>
                  </a:lnTo>
                  <a:cubicBezTo>
                    <a:pt x="9162" y="40929"/>
                    <a:pt x="0" y="31767"/>
                    <a:pt x="0" y="20464"/>
                  </a:cubicBezTo>
                  <a:lnTo>
                    <a:pt x="0" y="20464"/>
                  </a:lnTo>
                  <a:cubicBezTo>
                    <a:pt x="0" y="9162"/>
                    <a:pt x="9162" y="0"/>
                    <a:pt x="20464" y="0"/>
                  </a:cubicBezTo>
                  <a:close/>
                </a:path>
              </a:pathLst>
            </a:custGeom>
            <a:solidFill>
              <a:srgbClr val="F4F4F4"/>
            </a:solidFill>
          </p:spPr>
          <p:txBody>
            <a:bodyPr/>
            <a:lstStyle/>
            <a:p>
              <a:endParaRPr lang="en-US"/>
            </a:p>
          </p:txBody>
        </p:sp>
        <p:sp>
          <p:nvSpPr>
            <p:cNvPr id="14" name="TextBox 14"/>
            <p:cNvSpPr txBox="1"/>
            <p:nvPr/>
          </p:nvSpPr>
          <p:spPr>
            <a:xfrm>
              <a:off x="0" y="-66675"/>
              <a:ext cx="183159" cy="107604"/>
            </a:xfrm>
            <a:prstGeom prst="rect">
              <a:avLst/>
            </a:prstGeom>
          </p:spPr>
          <p:txBody>
            <a:bodyPr lIns="50800" tIns="50800" rIns="50800" bIns="50800" rtlCol="0" anchor="ctr"/>
            <a:lstStyle/>
            <a:p>
              <a:pPr algn="ctr">
                <a:lnSpc>
                  <a:spcPts val="3129"/>
                </a:lnSpc>
              </a:pPr>
              <a:endParaRPr/>
            </a:p>
          </p:txBody>
        </p:sp>
      </p:grpSp>
      <p:grpSp>
        <p:nvGrpSpPr>
          <p:cNvPr id="15" name="Group 15"/>
          <p:cNvGrpSpPr/>
          <p:nvPr/>
        </p:nvGrpSpPr>
        <p:grpSpPr>
          <a:xfrm>
            <a:off x="15895716" y="9073941"/>
            <a:ext cx="4784569" cy="4784569"/>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solidFill>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6234949" y="2533524"/>
            <a:ext cx="2720175" cy="2533209"/>
            <a:chOff x="0" y="0"/>
            <a:chExt cx="1039053" cy="967635"/>
          </a:xfrm>
        </p:grpSpPr>
        <p:sp>
          <p:nvSpPr>
            <p:cNvPr id="19" name="Freeform 19"/>
            <p:cNvSpPr/>
            <p:nvPr/>
          </p:nvSpPr>
          <p:spPr>
            <a:xfrm>
              <a:off x="0" y="0"/>
              <a:ext cx="1039053" cy="967635"/>
            </a:xfrm>
            <a:custGeom>
              <a:avLst/>
              <a:gdLst/>
              <a:ahLst/>
              <a:cxnLst/>
              <a:rect l="l" t="t" r="r" b="b"/>
              <a:pathLst>
                <a:path w="1039053" h="967635">
                  <a:moveTo>
                    <a:pt x="65461" y="0"/>
                  </a:moveTo>
                  <a:lnTo>
                    <a:pt x="973592" y="0"/>
                  </a:lnTo>
                  <a:cubicBezTo>
                    <a:pt x="1009745" y="0"/>
                    <a:pt x="1039053" y="29308"/>
                    <a:pt x="1039053" y="65461"/>
                  </a:cubicBezTo>
                  <a:lnTo>
                    <a:pt x="1039053" y="902175"/>
                  </a:lnTo>
                  <a:cubicBezTo>
                    <a:pt x="1039053" y="938328"/>
                    <a:pt x="1009745" y="967635"/>
                    <a:pt x="973592" y="967635"/>
                  </a:cubicBezTo>
                  <a:lnTo>
                    <a:pt x="65461" y="967635"/>
                  </a:lnTo>
                  <a:cubicBezTo>
                    <a:pt x="29308" y="967635"/>
                    <a:pt x="0" y="938328"/>
                    <a:pt x="0" y="902175"/>
                  </a:cubicBezTo>
                  <a:lnTo>
                    <a:pt x="0" y="65461"/>
                  </a:lnTo>
                  <a:cubicBezTo>
                    <a:pt x="0" y="29308"/>
                    <a:pt x="29308" y="0"/>
                    <a:pt x="65461" y="0"/>
                  </a:cubicBezTo>
                  <a:close/>
                </a:path>
              </a:pathLst>
            </a:custGeom>
            <a:blipFill>
              <a:blip r:embed="rId3"/>
              <a:stretch>
                <a:fillRect l="-19888" r="-19888"/>
              </a:stretch>
            </a:blipFill>
            <a:ln w="95250" cap="rnd">
              <a:solidFill>
                <a:srgbClr val="0D1DEB"/>
              </a:solidFill>
              <a:prstDash val="solid"/>
              <a:round/>
            </a:ln>
          </p:spPr>
          <p:txBody>
            <a:bodyPr/>
            <a:lstStyle/>
            <a:p>
              <a:endParaRPr lang="en-US"/>
            </a:p>
          </p:txBody>
        </p:sp>
      </p:grpSp>
      <p:grpSp>
        <p:nvGrpSpPr>
          <p:cNvPr id="20" name="Group 20"/>
          <p:cNvGrpSpPr/>
          <p:nvPr/>
        </p:nvGrpSpPr>
        <p:grpSpPr>
          <a:xfrm>
            <a:off x="10732448" y="2601171"/>
            <a:ext cx="2729968" cy="2542329"/>
            <a:chOff x="0" y="0"/>
            <a:chExt cx="1039053" cy="967635"/>
          </a:xfrm>
        </p:grpSpPr>
        <p:sp>
          <p:nvSpPr>
            <p:cNvPr id="21" name="Freeform 21"/>
            <p:cNvSpPr/>
            <p:nvPr/>
          </p:nvSpPr>
          <p:spPr>
            <a:xfrm>
              <a:off x="0" y="0"/>
              <a:ext cx="1039053" cy="967635"/>
            </a:xfrm>
            <a:custGeom>
              <a:avLst/>
              <a:gdLst/>
              <a:ahLst/>
              <a:cxnLst/>
              <a:rect l="l" t="t" r="r" b="b"/>
              <a:pathLst>
                <a:path w="1039053" h="967635">
                  <a:moveTo>
                    <a:pt x="65226" y="0"/>
                  </a:moveTo>
                  <a:lnTo>
                    <a:pt x="973827" y="0"/>
                  </a:lnTo>
                  <a:cubicBezTo>
                    <a:pt x="991126" y="0"/>
                    <a:pt x="1007716" y="6872"/>
                    <a:pt x="1019949" y="19104"/>
                  </a:cubicBezTo>
                  <a:cubicBezTo>
                    <a:pt x="1032181" y="31336"/>
                    <a:pt x="1039053" y="47927"/>
                    <a:pt x="1039053" y="65226"/>
                  </a:cubicBezTo>
                  <a:lnTo>
                    <a:pt x="1039053" y="902410"/>
                  </a:lnTo>
                  <a:cubicBezTo>
                    <a:pt x="1039053" y="938433"/>
                    <a:pt x="1009850" y="967635"/>
                    <a:pt x="973827" y="967635"/>
                  </a:cubicBezTo>
                  <a:lnTo>
                    <a:pt x="65226" y="967635"/>
                  </a:lnTo>
                  <a:cubicBezTo>
                    <a:pt x="47927" y="967635"/>
                    <a:pt x="31336" y="960763"/>
                    <a:pt x="19104" y="948531"/>
                  </a:cubicBezTo>
                  <a:cubicBezTo>
                    <a:pt x="6872" y="936299"/>
                    <a:pt x="0" y="919709"/>
                    <a:pt x="0" y="902410"/>
                  </a:cubicBezTo>
                  <a:lnTo>
                    <a:pt x="0" y="65226"/>
                  </a:lnTo>
                  <a:cubicBezTo>
                    <a:pt x="0" y="29203"/>
                    <a:pt x="29203" y="0"/>
                    <a:pt x="65226" y="0"/>
                  </a:cubicBezTo>
                  <a:close/>
                </a:path>
              </a:pathLst>
            </a:custGeom>
            <a:blipFill>
              <a:blip r:embed="rId4"/>
              <a:stretch>
                <a:fillRect l="-19888" r="-19888"/>
              </a:stretch>
            </a:blipFill>
            <a:ln w="95250" cap="rnd">
              <a:solidFill>
                <a:srgbClr val="FD0F0F"/>
              </a:solidFill>
              <a:prstDash val="solid"/>
              <a:round/>
            </a:ln>
          </p:spPr>
          <p:txBody>
            <a:bodyPr/>
            <a:lstStyle/>
            <a:p>
              <a:endParaRPr lang="en-US"/>
            </a:p>
          </p:txBody>
        </p:sp>
      </p:grpSp>
      <p:grpSp>
        <p:nvGrpSpPr>
          <p:cNvPr id="22" name="Group 22"/>
          <p:cNvGrpSpPr/>
          <p:nvPr/>
        </p:nvGrpSpPr>
        <p:grpSpPr>
          <a:xfrm>
            <a:off x="1028700" y="2246611"/>
            <a:ext cx="2726750" cy="2959960"/>
            <a:chOff x="0" y="0"/>
            <a:chExt cx="718156" cy="779578"/>
          </a:xfrm>
        </p:grpSpPr>
        <p:sp>
          <p:nvSpPr>
            <p:cNvPr id="23" name="Freeform 23"/>
            <p:cNvSpPr/>
            <p:nvPr/>
          </p:nvSpPr>
          <p:spPr>
            <a:xfrm>
              <a:off x="0" y="0"/>
              <a:ext cx="718156" cy="779578"/>
            </a:xfrm>
            <a:custGeom>
              <a:avLst/>
              <a:gdLst/>
              <a:ahLst/>
              <a:cxnLst/>
              <a:rect l="l" t="t" r="r" b="b"/>
              <a:pathLst>
                <a:path w="718156" h="779578">
                  <a:moveTo>
                    <a:pt x="144802" y="0"/>
                  </a:moveTo>
                  <a:lnTo>
                    <a:pt x="573355" y="0"/>
                  </a:lnTo>
                  <a:cubicBezTo>
                    <a:pt x="653327" y="0"/>
                    <a:pt x="718156" y="64830"/>
                    <a:pt x="718156" y="144802"/>
                  </a:cubicBezTo>
                  <a:lnTo>
                    <a:pt x="718156" y="634776"/>
                  </a:lnTo>
                  <a:cubicBezTo>
                    <a:pt x="718156" y="714748"/>
                    <a:pt x="653327" y="779578"/>
                    <a:pt x="573355" y="779578"/>
                  </a:cubicBezTo>
                  <a:lnTo>
                    <a:pt x="144802" y="779578"/>
                  </a:lnTo>
                  <a:cubicBezTo>
                    <a:pt x="64830" y="779578"/>
                    <a:pt x="0" y="714748"/>
                    <a:pt x="0" y="634776"/>
                  </a:cubicBezTo>
                  <a:lnTo>
                    <a:pt x="0" y="144802"/>
                  </a:lnTo>
                  <a:cubicBezTo>
                    <a:pt x="0" y="64830"/>
                    <a:pt x="64830" y="0"/>
                    <a:pt x="144802" y="0"/>
                  </a:cubicBezTo>
                  <a:close/>
                </a:path>
              </a:pathLst>
            </a:custGeom>
            <a:solidFill>
              <a:srgbClr val="FFFFFF"/>
            </a:solidFill>
          </p:spPr>
          <p:txBody>
            <a:bodyPr/>
            <a:lstStyle/>
            <a:p>
              <a:endParaRPr lang="en-US"/>
            </a:p>
          </p:txBody>
        </p:sp>
        <p:sp>
          <p:nvSpPr>
            <p:cNvPr id="24" name="TextBox 24"/>
            <p:cNvSpPr txBox="1"/>
            <p:nvPr/>
          </p:nvSpPr>
          <p:spPr>
            <a:xfrm>
              <a:off x="0" y="-66675"/>
              <a:ext cx="718156" cy="846253"/>
            </a:xfrm>
            <a:prstGeom prst="rect">
              <a:avLst/>
            </a:prstGeom>
          </p:spPr>
          <p:txBody>
            <a:bodyPr lIns="50800" tIns="50800" rIns="50800" bIns="50800" rtlCol="0" anchor="ctr"/>
            <a:lstStyle/>
            <a:p>
              <a:pPr algn="ctr">
                <a:lnSpc>
                  <a:spcPts val="3129"/>
                </a:lnSpc>
              </a:pPr>
              <a:endParaRPr/>
            </a:p>
          </p:txBody>
        </p:sp>
      </p:grpSp>
      <p:sp>
        <p:nvSpPr>
          <p:cNvPr id="25" name="Freeform 25"/>
          <p:cNvSpPr/>
          <p:nvPr/>
        </p:nvSpPr>
        <p:spPr>
          <a:xfrm>
            <a:off x="526467" y="1860982"/>
            <a:ext cx="3731216" cy="3731216"/>
          </a:xfrm>
          <a:custGeom>
            <a:avLst/>
            <a:gdLst/>
            <a:ahLst/>
            <a:cxnLst/>
            <a:rect l="l" t="t" r="r" b="b"/>
            <a:pathLst>
              <a:path w="3731216" h="3731216">
                <a:moveTo>
                  <a:pt x="0" y="0"/>
                </a:moveTo>
                <a:lnTo>
                  <a:pt x="3731216" y="0"/>
                </a:lnTo>
                <a:lnTo>
                  <a:pt x="3731216" y="3731216"/>
                </a:lnTo>
                <a:lnTo>
                  <a:pt x="0" y="3731216"/>
                </a:lnTo>
                <a:lnTo>
                  <a:pt x="0" y="0"/>
                </a:lnTo>
                <a:close/>
              </a:path>
            </a:pathLst>
          </a:custGeom>
          <a:blipFill>
            <a:blip r:embed="rId5"/>
            <a:stretch>
              <a:fillRect/>
            </a:stretch>
          </a:blipFill>
        </p:spPr>
        <p:txBody>
          <a:bodyPr/>
          <a:lstStyle/>
          <a:p>
            <a:endParaRPr lang="en-US"/>
          </a:p>
        </p:txBody>
      </p:sp>
      <p:sp>
        <p:nvSpPr>
          <p:cNvPr id="26" name="Freeform 26"/>
          <p:cNvSpPr/>
          <p:nvPr/>
        </p:nvSpPr>
        <p:spPr>
          <a:xfrm>
            <a:off x="4068423" y="3495356"/>
            <a:ext cx="1592373" cy="857891"/>
          </a:xfrm>
          <a:custGeom>
            <a:avLst/>
            <a:gdLst/>
            <a:ahLst/>
            <a:cxnLst/>
            <a:rect l="l" t="t" r="r" b="b"/>
            <a:pathLst>
              <a:path w="1592373" h="857891">
                <a:moveTo>
                  <a:pt x="0" y="0"/>
                </a:moveTo>
                <a:lnTo>
                  <a:pt x="1592373" y="0"/>
                </a:lnTo>
                <a:lnTo>
                  <a:pt x="1592373" y="857891"/>
                </a:lnTo>
                <a:lnTo>
                  <a:pt x="0" y="8578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27"/>
          <p:cNvSpPr/>
          <p:nvPr/>
        </p:nvSpPr>
        <p:spPr>
          <a:xfrm>
            <a:off x="9393085" y="3495356"/>
            <a:ext cx="838202" cy="838202"/>
          </a:xfrm>
          <a:custGeom>
            <a:avLst/>
            <a:gdLst/>
            <a:ahLst/>
            <a:cxnLst/>
            <a:rect l="l" t="t" r="r" b="b"/>
            <a:pathLst>
              <a:path w="838202" h="838202">
                <a:moveTo>
                  <a:pt x="0" y="0"/>
                </a:moveTo>
                <a:lnTo>
                  <a:pt x="838202" y="0"/>
                </a:lnTo>
                <a:lnTo>
                  <a:pt x="838202" y="838202"/>
                </a:lnTo>
                <a:lnTo>
                  <a:pt x="0" y="838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8" name="Freeform 28"/>
          <p:cNvSpPr/>
          <p:nvPr/>
        </p:nvSpPr>
        <p:spPr>
          <a:xfrm>
            <a:off x="13776741" y="3664594"/>
            <a:ext cx="1003701" cy="519415"/>
          </a:xfrm>
          <a:custGeom>
            <a:avLst/>
            <a:gdLst/>
            <a:ahLst/>
            <a:cxnLst/>
            <a:rect l="l" t="t" r="r" b="b"/>
            <a:pathLst>
              <a:path w="1003701" h="519415">
                <a:moveTo>
                  <a:pt x="0" y="0"/>
                </a:moveTo>
                <a:lnTo>
                  <a:pt x="1003701" y="0"/>
                </a:lnTo>
                <a:lnTo>
                  <a:pt x="1003701" y="519415"/>
                </a:lnTo>
                <a:lnTo>
                  <a:pt x="0" y="5194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9" name="Freeform 29"/>
          <p:cNvSpPr/>
          <p:nvPr/>
        </p:nvSpPr>
        <p:spPr>
          <a:xfrm>
            <a:off x="14988298" y="3036945"/>
            <a:ext cx="2785753" cy="1755024"/>
          </a:xfrm>
          <a:custGeom>
            <a:avLst/>
            <a:gdLst/>
            <a:ahLst/>
            <a:cxnLst/>
            <a:rect l="l" t="t" r="r" b="b"/>
            <a:pathLst>
              <a:path w="2785753" h="1755024">
                <a:moveTo>
                  <a:pt x="0" y="0"/>
                </a:moveTo>
                <a:lnTo>
                  <a:pt x="2785753" y="0"/>
                </a:lnTo>
                <a:lnTo>
                  <a:pt x="2785753" y="1755024"/>
                </a:lnTo>
                <a:lnTo>
                  <a:pt x="0" y="17550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1" name="TextBox 31"/>
          <p:cNvSpPr txBox="1"/>
          <p:nvPr/>
        </p:nvSpPr>
        <p:spPr>
          <a:xfrm>
            <a:off x="1036320" y="-49226"/>
            <a:ext cx="16737731" cy="1285224"/>
          </a:xfrm>
          <a:prstGeom prst="rect">
            <a:avLst/>
          </a:prstGeom>
        </p:spPr>
        <p:txBody>
          <a:bodyPr wrap="square" lIns="0" tIns="0" rIns="0" bIns="0" rtlCol="0" anchor="t">
            <a:spAutoFit/>
          </a:bodyPr>
          <a:lstStyle/>
          <a:p>
            <a:pPr algn="l">
              <a:lnSpc>
                <a:spcPts val="11340"/>
              </a:lnSpc>
            </a:pPr>
            <a:r>
              <a:rPr lang="en-US" sz="6600" b="1" dirty="0">
                <a:solidFill>
                  <a:srgbClr val="F4F4F4"/>
                </a:solidFill>
                <a:latin typeface="Antonio Bold"/>
                <a:ea typeface="Antonio Bold"/>
                <a:cs typeface="Antonio Bold"/>
                <a:sym typeface="Antonio Bold"/>
              </a:rPr>
              <a:t>IT STARTS WITH THE RELATIONSHIP</a:t>
            </a:r>
          </a:p>
        </p:txBody>
      </p:sp>
      <p:sp>
        <p:nvSpPr>
          <p:cNvPr id="32" name="TextBox 32"/>
          <p:cNvSpPr txBox="1"/>
          <p:nvPr/>
        </p:nvSpPr>
        <p:spPr>
          <a:xfrm>
            <a:off x="1028700" y="5684594"/>
            <a:ext cx="9148903" cy="508411"/>
          </a:xfrm>
          <a:prstGeom prst="rect">
            <a:avLst/>
          </a:prstGeom>
        </p:spPr>
        <p:txBody>
          <a:bodyPr lIns="0" tIns="0" rIns="0" bIns="0" rtlCol="0" anchor="t">
            <a:spAutoFit/>
          </a:bodyPr>
          <a:lstStyle/>
          <a:p>
            <a:pPr algn="l">
              <a:lnSpc>
                <a:spcPts val="4002"/>
              </a:lnSpc>
            </a:pPr>
            <a:r>
              <a:rPr lang="en-US" sz="2858" b="1">
                <a:solidFill>
                  <a:srgbClr val="F4F4F4"/>
                </a:solidFill>
                <a:latin typeface="Poppins Bold"/>
                <a:ea typeface="Poppins Bold"/>
                <a:cs typeface="Poppins Bold"/>
                <a:sym typeface="Poppins Bold"/>
              </a:rPr>
              <a:t>THE TRIAD SCHOOL-BASED POLICING MODEL</a:t>
            </a:r>
          </a:p>
        </p:txBody>
      </p:sp>
      <p:sp>
        <p:nvSpPr>
          <p:cNvPr id="33" name="TextBox 33"/>
          <p:cNvSpPr txBox="1"/>
          <p:nvPr/>
        </p:nvSpPr>
        <p:spPr>
          <a:xfrm>
            <a:off x="1028700" y="6471823"/>
            <a:ext cx="12586401" cy="3309367"/>
          </a:xfrm>
          <a:prstGeom prst="rect">
            <a:avLst/>
          </a:prstGeom>
        </p:spPr>
        <p:txBody>
          <a:bodyPr lIns="0" tIns="0" rIns="0" bIns="0" rtlCol="0" anchor="t">
            <a:spAutoFit/>
          </a:bodyPr>
          <a:lstStyle/>
          <a:p>
            <a:pPr algn="just">
              <a:lnSpc>
                <a:spcPts val="4366"/>
              </a:lnSpc>
            </a:pPr>
            <a:r>
              <a:rPr lang="en-US" sz="3118" dirty="0">
                <a:solidFill>
                  <a:srgbClr val="F4F4F4">
                    <a:alpha val="80000"/>
                  </a:srgbClr>
                </a:solidFill>
                <a:latin typeface="Poppins"/>
                <a:ea typeface="Poppins"/>
                <a:cs typeface="Poppins"/>
                <a:sym typeface="Poppins"/>
              </a:rPr>
              <a:t>A Peace Officer who is more than just a prevention mechanism via their presence at the school.</a:t>
            </a:r>
          </a:p>
          <a:p>
            <a:pPr algn="just">
              <a:lnSpc>
                <a:spcPts val="4366"/>
              </a:lnSpc>
            </a:pPr>
            <a:endParaRPr lang="en-US" sz="3118" dirty="0">
              <a:solidFill>
                <a:srgbClr val="F4F4F4">
                  <a:alpha val="80000"/>
                </a:srgbClr>
              </a:solidFill>
              <a:latin typeface="Poppins"/>
              <a:ea typeface="Poppins"/>
              <a:cs typeface="Poppins"/>
              <a:sym typeface="Poppins"/>
            </a:endParaRPr>
          </a:p>
          <a:p>
            <a:pPr algn="just">
              <a:lnSpc>
                <a:spcPts val="4366"/>
              </a:lnSpc>
            </a:pPr>
            <a:r>
              <a:rPr lang="en-US" sz="3118" dirty="0">
                <a:solidFill>
                  <a:srgbClr val="F4F4F4">
                    <a:alpha val="80000"/>
                  </a:srgbClr>
                </a:solidFill>
                <a:latin typeface="Poppins"/>
                <a:ea typeface="Poppins"/>
                <a:cs typeface="Poppins"/>
                <a:sym typeface="Poppins"/>
              </a:rPr>
              <a:t>A Peace Officer who understands the attitude, mission and goals of the school administration and works with them to see students succeed. </a:t>
            </a:r>
          </a:p>
          <a:p>
            <a:pPr marL="0" lvl="0" indent="0" algn="l">
              <a:lnSpc>
                <a:spcPts val="4086"/>
              </a:lnSpc>
              <a:spcBef>
                <a:spcPct val="0"/>
              </a:spcBef>
            </a:pPr>
            <a:endParaRPr lang="en-US" sz="3118" dirty="0">
              <a:solidFill>
                <a:srgbClr val="F4F4F4">
                  <a:alpha val="80000"/>
                </a:srgbClr>
              </a:solidFill>
              <a:latin typeface="Poppins"/>
              <a:ea typeface="Poppins"/>
              <a:cs typeface="Poppins"/>
              <a:sym typeface="Poppins"/>
            </a:endParaRPr>
          </a:p>
        </p:txBody>
      </p:sp>
      <p:pic>
        <p:nvPicPr>
          <p:cNvPr id="35" name="Google Shape;389;p53"/>
          <p:cNvPicPr preferRelativeResize="0"/>
          <p:nvPr/>
        </p:nvPicPr>
        <p:blipFill rotWithShape="1">
          <a:blip r:embed="rId14">
            <a:alphaModFix/>
          </a:blip>
          <a:srcRect/>
          <a:stretch/>
        </p:blipFill>
        <p:spPr>
          <a:xfrm>
            <a:off x="14523821" y="5814134"/>
            <a:ext cx="3764179" cy="1729986"/>
          </a:xfrm>
          <a:prstGeom prst="rect">
            <a:avLst/>
          </a:prstGeom>
          <a:noFill/>
          <a:ln>
            <a:noFill/>
          </a:ln>
        </p:spPr>
      </p:pic>
      <p:pic>
        <p:nvPicPr>
          <p:cNvPr id="34" name="Google Shape;387;p53"/>
          <p:cNvPicPr preferRelativeResize="0"/>
          <p:nvPr/>
        </p:nvPicPr>
        <p:blipFill rotWithShape="1">
          <a:blip r:embed="rId15">
            <a:alphaModFix/>
          </a:blip>
          <a:srcRect/>
          <a:stretch/>
        </p:blipFill>
        <p:spPr>
          <a:xfrm>
            <a:off x="14493935" y="7637832"/>
            <a:ext cx="3794065" cy="2638784"/>
          </a:xfrm>
          <a:prstGeom prst="rect">
            <a:avLst/>
          </a:prstGeom>
          <a:noFill/>
          <a:ln>
            <a:noFill/>
          </a:ln>
        </p:spPr>
      </p:pic>
      <p:sp>
        <p:nvSpPr>
          <p:cNvPr id="36" name="Rounded Rectangle 35"/>
          <p:cNvSpPr/>
          <p:nvPr/>
        </p:nvSpPr>
        <p:spPr>
          <a:xfrm>
            <a:off x="14706600" y="9105900"/>
            <a:ext cx="3505200" cy="381000"/>
          </a:xfrm>
          <a:prstGeom prst="round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60.png"/></Relationships>
</file>

<file path=ppt/webextensions/webextension1.xml><?xml version="1.0" encoding="utf-8"?>
<we:webextension xmlns:we="http://schemas.microsoft.com/office/webextensions/webextension/2010/11" id="{FD647D13-0C26-B040-ADA4-8AE00117BDC8}">
  <we:reference id="wa104221182" version="3.3.0.0" store="en-US" storeType="OMEX"/>
  <we:alternateReferences>
    <we:reference id="wa104221182" version="3.3.0.0" store="wa104221182" storeType="OMEX"/>
  </we:alternateReferences>
  <we:properties>
    <we:property name="autoplay" value="0"/>
    <we:property name="endtime" value="0"/>
    <we:property name="slideId" value="293"/>
    <we:property name="starttime" value="0"/>
    <we:property name="vid" value="&quot;https://youtu.be/g0qM5Cp7sTQ?si=4xrRflFuRm5eIi9F&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162</TotalTime>
  <Words>1182</Words>
  <Application>Microsoft Office PowerPoint</Application>
  <PresentationFormat>Custom</PresentationFormat>
  <Paragraphs>175</Paragraphs>
  <Slides>23</Slides>
  <Notes>1</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23</vt:i4>
      </vt:variant>
    </vt:vector>
  </HeadingPairs>
  <TitlesOfParts>
    <vt:vector size="41" baseType="lpstr">
      <vt:lpstr>Antonio</vt:lpstr>
      <vt:lpstr>Antonio Bold</vt:lpstr>
      <vt:lpstr>Aptos</vt:lpstr>
      <vt:lpstr>Arial</vt:lpstr>
      <vt:lpstr>Arial Rounded MT Bold</vt:lpstr>
      <vt:lpstr>Calibri</vt:lpstr>
      <vt:lpstr>Canva Sans</vt:lpstr>
      <vt:lpstr>Canva Sans Bold Italics</vt:lpstr>
      <vt:lpstr>DiamondPlate</vt:lpstr>
      <vt:lpstr>Franklin Gothic Heavy</vt:lpstr>
      <vt:lpstr>Franklin Gothic Medium</vt:lpstr>
      <vt:lpstr>Grandview Display</vt:lpstr>
      <vt:lpstr>Poppins</vt:lpstr>
      <vt:lpstr>Poppins Bold</vt:lpstr>
      <vt:lpstr>Poppins Bold Italics</vt:lpstr>
      <vt:lpstr>Poppins Italics</vt:lpstr>
      <vt:lpstr>Office Theme</vt:lpstr>
      <vt:lpstr>DashVTI</vt:lpstr>
      <vt:lpstr>PowerPoint Presentation</vt:lpstr>
      <vt:lpstr>PowerPoint Presentation</vt:lpstr>
      <vt:lpstr>The History of GASROE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Behavioral Threat Assessments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GSSA Bootstraps 2025</dc:title>
  <dc:creator>Danielle Rosa</dc:creator>
  <cp:lastModifiedBy>Danielle Rosa</cp:lastModifiedBy>
  <cp:revision>14</cp:revision>
  <cp:lastPrinted>2025-04-14T13:57:45Z</cp:lastPrinted>
  <dcterms:created xsi:type="dcterms:W3CDTF">2006-08-16T00:00:00Z</dcterms:created>
  <dcterms:modified xsi:type="dcterms:W3CDTF">2025-04-16T14:37:24Z</dcterms:modified>
  <dc:identifier>DAGjORRpGWs</dc:identifier>
</cp:coreProperties>
</file>