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2.jpg" ContentType="image/jpg"/>
  <Override PartName="/ppt/notesSlides/notesSlide11.xml" ContentType="application/vnd.openxmlformats-officedocument.presentationml.notesSlide+xml"/>
  <Override PartName="/ppt/media/image16.jpg" ContentType="image/jp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media/image19.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notesMasterIdLst>
    <p:notesMasterId r:id="rId51"/>
  </p:notesMasterIdLst>
  <p:sldIdLst>
    <p:sldId id="256" r:id="rId2"/>
    <p:sldId id="9630" r:id="rId3"/>
    <p:sldId id="329" r:id="rId4"/>
    <p:sldId id="330" r:id="rId5"/>
    <p:sldId id="331" r:id="rId6"/>
    <p:sldId id="332" r:id="rId7"/>
    <p:sldId id="9682" r:id="rId8"/>
    <p:sldId id="334" r:id="rId9"/>
    <p:sldId id="9688" r:id="rId10"/>
    <p:sldId id="312" r:id="rId11"/>
    <p:sldId id="9751" r:id="rId12"/>
    <p:sldId id="9752" r:id="rId13"/>
    <p:sldId id="9679" r:id="rId14"/>
    <p:sldId id="9686" r:id="rId15"/>
    <p:sldId id="9687" r:id="rId16"/>
    <p:sldId id="9684" r:id="rId17"/>
    <p:sldId id="9685" r:id="rId18"/>
    <p:sldId id="9664" r:id="rId19"/>
    <p:sldId id="9674" r:id="rId20"/>
    <p:sldId id="9659" r:id="rId21"/>
    <p:sldId id="9655" r:id="rId22"/>
    <p:sldId id="9662" r:id="rId23"/>
    <p:sldId id="9661" r:id="rId24"/>
    <p:sldId id="9665" r:id="rId25"/>
    <p:sldId id="9666" r:id="rId26"/>
    <p:sldId id="9653" r:id="rId27"/>
    <p:sldId id="9654" r:id="rId28"/>
    <p:sldId id="9660" r:id="rId29"/>
    <p:sldId id="9667" r:id="rId30"/>
    <p:sldId id="9668" r:id="rId31"/>
    <p:sldId id="9680" r:id="rId32"/>
    <p:sldId id="9670" r:id="rId33"/>
    <p:sldId id="9671" r:id="rId34"/>
    <p:sldId id="9672" r:id="rId35"/>
    <p:sldId id="9753" r:id="rId36"/>
    <p:sldId id="9673" r:id="rId37"/>
    <p:sldId id="304" r:id="rId38"/>
    <p:sldId id="368" r:id="rId39"/>
    <p:sldId id="9663" r:id="rId40"/>
    <p:sldId id="305" r:id="rId41"/>
    <p:sldId id="3187" r:id="rId42"/>
    <p:sldId id="310" r:id="rId43"/>
    <p:sldId id="3195" r:id="rId44"/>
    <p:sldId id="3176" r:id="rId45"/>
    <p:sldId id="307" r:id="rId46"/>
    <p:sldId id="3213" r:id="rId47"/>
    <p:sldId id="3214" r:id="rId48"/>
    <p:sldId id="3210" r:id="rId49"/>
    <p:sldId id="9650" r:id="rId5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3447" autoAdjust="0"/>
  </p:normalViewPr>
  <p:slideViewPr>
    <p:cSldViewPr snapToGrid="0">
      <p:cViewPr varScale="1">
        <p:scale>
          <a:sx n="79" d="100"/>
          <a:sy n="79" d="100"/>
        </p:scale>
        <p:origin x="85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475BA8-3B9D-42F2-BE6A-029BD8CA8C2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6D8EDC5-E061-40B1-80A8-439962C0AFDE}">
      <dgm:prSet/>
      <dgm:spPr/>
      <dgm:t>
        <a:bodyPr/>
        <a:lstStyle/>
        <a:p>
          <a:r>
            <a:rPr lang="en-US" dirty="0"/>
            <a:t>NO directory information to candidates and related organizations</a:t>
          </a:r>
        </a:p>
      </dgm:t>
    </dgm:pt>
    <dgm:pt modelId="{684D6746-0B72-489D-9D24-E4F022F2B164}" type="parTrans" cxnId="{1C8F2D96-20A0-418A-9FB3-D302F7565061}">
      <dgm:prSet/>
      <dgm:spPr/>
      <dgm:t>
        <a:bodyPr/>
        <a:lstStyle/>
        <a:p>
          <a:endParaRPr lang="en-US"/>
        </a:p>
      </dgm:t>
    </dgm:pt>
    <dgm:pt modelId="{0D99A8E9-ED8C-40EE-AB9A-362F0DE854FF}" type="sibTrans" cxnId="{1C8F2D96-20A0-418A-9FB3-D302F7565061}">
      <dgm:prSet/>
      <dgm:spPr/>
      <dgm:t>
        <a:bodyPr/>
        <a:lstStyle/>
        <a:p>
          <a:endParaRPr lang="en-US"/>
        </a:p>
      </dgm:t>
    </dgm:pt>
    <dgm:pt modelId="{24BC6838-A407-4210-92A2-B7A5F9345DB5}">
      <dgm:prSet/>
      <dgm:spPr/>
      <dgm:t>
        <a:bodyPr/>
        <a:lstStyle/>
        <a:p>
          <a:r>
            <a:rPr lang="en-US" dirty="0"/>
            <a:t>NO candidate, etc. shall solicit under 18-year-old to organize an event on school property designed to influence election</a:t>
          </a:r>
        </a:p>
      </dgm:t>
    </dgm:pt>
    <dgm:pt modelId="{4181532F-E66E-477E-96FB-94207BCEEA59}" type="parTrans" cxnId="{3FEF60DA-F188-444E-BC92-17D10013F352}">
      <dgm:prSet/>
      <dgm:spPr/>
      <dgm:t>
        <a:bodyPr/>
        <a:lstStyle/>
        <a:p>
          <a:endParaRPr lang="en-US"/>
        </a:p>
      </dgm:t>
    </dgm:pt>
    <dgm:pt modelId="{4A06EB3F-A449-4623-9F0C-0357CC859925}" type="sibTrans" cxnId="{3FEF60DA-F188-444E-BC92-17D10013F352}">
      <dgm:prSet/>
      <dgm:spPr/>
      <dgm:t>
        <a:bodyPr/>
        <a:lstStyle/>
        <a:p>
          <a:endParaRPr lang="en-US"/>
        </a:p>
      </dgm:t>
    </dgm:pt>
    <dgm:pt modelId="{C39B3B8A-285A-4465-B060-95948F3C7395}">
      <dgm:prSet/>
      <dgm:spPr/>
      <dgm:t>
        <a:bodyPr/>
        <a:lstStyle/>
        <a:p>
          <a:r>
            <a:rPr lang="en-US" dirty="0"/>
            <a:t>Violations could be felonies</a:t>
          </a:r>
        </a:p>
      </dgm:t>
    </dgm:pt>
    <dgm:pt modelId="{8BE271E4-80CB-40F1-B993-3D20B4D321E4}" type="parTrans" cxnId="{98AF94C4-5A38-4D25-97C7-357FC9D6827E}">
      <dgm:prSet/>
      <dgm:spPr/>
      <dgm:t>
        <a:bodyPr/>
        <a:lstStyle/>
        <a:p>
          <a:endParaRPr lang="en-US"/>
        </a:p>
      </dgm:t>
    </dgm:pt>
    <dgm:pt modelId="{47712047-6949-4949-9D94-651DCA146D84}" type="sibTrans" cxnId="{98AF94C4-5A38-4D25-97C7-357FC9D6827E}">
      <dgm:prSet/>
      <dgm:spPr/>
      <dgm:t>
        <a:bodyPr/>
        <a:lstStyle/>
        <a:p>
          <a:endParaRPr lang="en-US"/>
        </a:p>
      </dgm:t>
    </dgm:pt>
    <dgm:pt modelId="{118FDEC5-C1A7-4054-B979-09EE4E1C2EFE}" type="pres">
      <dgm:prSet presAssocID="{35475BA8-3B9D-42F2-BE6A-029BD8CA8C29}" presName="hierChild1" presStyleCnt="0">
        <dgm:presLayoutVars>
          <dgm:chPref val="1"/>
          <dgm:dir/>
          <dgm:animOne val="branch"/>
          <dgm:animLvl val="lvl"/>
          <dgm:resizeHandles/>
        </dgm:presLayoutVars>
      </dgm:prSet>
      <dgm:spPr/>
    </dgm:pt>
    <dgm:pt modelId="{598B1439-00B1-4746-B843-6BD28561338B}" type="pres">
      <dgm:prSet presAssocID="{06D8EDC5-E061-40B1-80A8-439962C0AFDE}" presName="hierRoot1" presStyleCnt="0"/>
      <dgm:spPr/>
    </dgm:pt>
    <dgm:pt modelId="{3EAF99A7-D2BB-4B89-B8D5-A1AD64FDAAA0}" type="pres">
      <dgm:prSet presAssocID="{06D8EDC5-E061-40B1-80A8-439962C0AFDE}" presName="composite" presStyleCnt="0"/>
      <dgm:spPr/>
    </dgm:pt>
    <dgm:pt modelId="{E530B7D5-D1E9-4518-9BAE-D2A82DFAA985}" type="pres">
      <dgm:prSet presAssocID="{06D8EDC5-E061-40B1-80A8-439962C0AFDE}" presName="background" presStyleLbl="node0" presStyleIdx="0" presStyleCnt="3"/>
      <dgm:spPr/>
    </dgm:pt>
    <dgm:pt modelId="{2709C4F3-BC44-4099-BA2B-9D02635A3EC9}" type="pres">
      <dgm:prSet presAssocID="{06D8EDC5-E061-40B1-80A8-439962C0AFDE}" presName="text" presStyleLbl="fgAcc0" presStyleIdx="0" presStyleCnt="3">
        <dgm:presLayoutVars>
          <dgm:chPref val="3"/>
        </dgm:presLayoutVars>
      </dgm:prSet>
      <dgm:spPr/>
    </dgm:pt>
    <dgm:pt modelId="{7B1B4ADC-136B-4ECD-A970-713C2D6F2051}" type="pres">
      <dgm:prSet presAssocID="{06D8EDC5-E061-40B1-80A8-439962C0AFDE}" presName="hierChild2" presStyleCnt="0"/>
      <dgm:spPr/>
    </dgm:pt>
    <dgm:pt modelId="{DBFFE8D7-5858-44E7-9439-FA244A93FC5F}" type="pres">
      <dgm:prSet presAssocID="{24BC6838-A407-4210-92A2-B7A5F9345DB5}" presName="hierRoot1" presStyleCnt="0"/>
      <dgm:spPr/>
    </dgm:pt>
    <dgm:pt modelId="{99A10707-9ABA-466B-B88F-392AE3BAF883}" type="pres">
      <dgm:prSet presAssocID="{24BC6838-A407-4210-92A2-B7A5F9345DB5}" presName="composite" presStyleCnt="0"/>
      <dgm:spPr/>
    </dgm:pt>
    <dgm:pt modelId="{2A825475-69DE-466F-AEAC-4A6CAC7582B7}" type="pres">
      <dgm:prSet presAssocID="{24BC6838-A407-4210-92A2-B7A5F9345DB5}" presName="background" presStyleLbl="node0" presStyleIdx="1" presStyleCnt="3"/>
      <dgm:spPr/>
    </dgm:pt>
    <dgm:pt modelId="{79157793-F8CE-40C9-A487-57EE9C909379}" type="pres">
      <dgm:prSet presAssocID="{24BC6838-A407-4210-92A2-B7A5F9345DB5}" presName="text" presStyleLbl="fgAcc0" presStyleIdx="1" presStyleCnt="3">
        <dgm:presLayoutVars>
          <dgm:chPref val="3"/>
        </dgm:presLayoutVars>
      </dgm:prSet>
      <dgm:spPr/>
    </dgm:pt>
    <dgm:pt modelId="{C1ED74FC-D823-444F-95C5-5C35DB1F1DE7}" type="pres">
      <dgm:prSet presAssocID="{24BC6838-A407-4210-92A2-B7A5F9345DB5}" presName="hierChild2" presStyleCnt="0"/>
      <dgm:spPr/>
    </dgm:pt>
    <dgm:pt modelId="{46CAF4B4-2D61-4B57-8749-D28CF224F435}" type="pres">
      <dgm:prSet presAssocID="{C39B3B8A-285A-4465-B060-95948F3C7395}" presName="hierRoot1" presStyleCnt="0"/>
      <dgm:spPr/>
    </dgm:pt>
    <dgm:pt modelId="{03FC96FE-0720-4725-8F44-119809778C65}" type="pres">
      <dgm:prSet presAssocID="{C39B3B8A-285A-4465-B060-95948F3C7395}" presName="composite" presStyleCnt="0"/>
      <dgm:spPr/>
    </dgm:pt>
    <dgm:pt modelId="{BFA83D61-AE68-4B0B-9903-B494E8177F69}" type="pres">
      <dgm:prSet presAssocID="{C39B3B8A-285A-4465-B060-95948F3C7395}" presName="background" presStyleLbl="node0" presStyleIdx="2" presStyleCnt="3"/>
      <dgm:spPr/>
    </dgm:pt>
    <dgm:pt modelId="{00B4BD8A-8C2D-4E39-8B9C-47D5742731B7}" type="pres">
      <dgm:prSet presAssocID="{C39B3B8A-285A-4465-B060-95948F3C7395}" presName="text" presStyleLbl="fgAcc0" presStyleIdx="2" presStyleCnt="3">
        <dgm:presLayoutVars>
          <dgm:chPref val="3"/>
        </dgm:presLayoutVars>
      </dgm:prSet>
      <dgm:spPr/>
    </dgm:pt>
    <dgm:pt modelId="{7F992166-23AD-48AF-9D55-A0A6FF1C8028}" type="pres">
      <dgm:prSet presAssocID="{C39B3B8A-285A-4465-B060-95948F3C7395}" presName="hierChild2" presStyleCnt="0"/>
      <dgm:spPr/>
    </dgm:pt>
  </dgm:ptLst>
  <dgm:cxnLst>
    <dgm:cxn modelId="{1CAF005C-059B-4A6D-9515-C7697714EBB9}" type="presOf" srcId="{35475BA8-3B9D-42F2-BE6A-029BD8CA8C29}" destId="{118FDEC5-C1A7-4054-B979-09EE4E1C2EFE}" srcOrd="0" destOrd="0" presId="urn:microsoft.com/office/officeart/2005/8/layout/hierarchy1"/>
    <dgm:cxn modelId="{428FCB54-C228-47DA-B85A-D01B3A70E99A}" type="presOf" srcId="{24BC6838-A407-4210-92A2-B7A5F9345DB5}" destId="{79157793-F8CE-40C9-A487-57EE9C909379}" srcOrd="0" destOrd="0" presId="urn:microsoft.com/office/officeart/2005/8/layout/hierarchy1"/>
    <dgm:cxn modelId="{1C8F2D96-20A0-418A-9FB3-D302F7565061}" srcId="{35475BA8-3B9D-42F2-BE6A-029BD8CA8C29}" destId="{06D8EDC5-E061-40B1-80A8-439962C0AFDE}" srcOrd="0" destOrd="0" parTransId="{684D6746-0B72-489D-9D24-E4F022F2B164}" sibTransId="{0D99A8E9-ED8C-40EE-AB9A-362F0DE854FF}"/>
    <dgm:cxn modelId="{02786BBA-FB25-4B5E-9DC6-DAE2C7ED52C0}" type="presOf" srcId="{C39B3B8A-285A-4465-B060-95948F3C7395}" destId="{00B4BD8A-8C2D-4E39-8B9C-47D5742731B7}" srcOrd="0" destOrd="0" presId="urn:microsoft.com/office/officeart/2005/8/layout/hierarchy1"/>
    <dgm:cxn modelId="{98AF94C4-5A38-4D25-97C7-357FC9D6827E}" srcId="{35475BA8-3B9D-42F2-BE6A-029BD8CA8C29}" destId="{C39B3B8A-285A-4465-B060-95948F3C7395}" srcOrd="2" destOrd="0" parTransId="{8BE271E4-80CB-40F1-B993-3D20B4D321E4}" sibTransId="{47712047-6949-4949-9D94-651DCA146D84}"/>
    <dgm:cxn modelId="{14BD05D3-CA56-4FA0-AF6A-CB75087DB473}" type="presOf" srcId="{06D8EDC5-E061-40B1-80A8-439962C0AFDE}" destId="{2709C4F3-BC44-4099-BA2B-9D02635A3EC9}" srcOrd="0" destOrd="0" presId="urn:microsoft.com/office/officeart/2005/8/layout/hierarchy1"/>
    <dgm:cxn modelId="{3FEF60DA-F188-444E-BC92-17D10013F352}" srcId="{35475BA8-3B9D-42F2-BE6A-029BD8CA8C29}" destId="{24BC6838-A407-4210-92A2-B7A5F9345DB5}" srcOrd="1" destOrd="0" parTransId="{4181532F-E66E-477E-96FB-94207BCEEA59}" sibTransId="{4A06EB3F-A449-4623-9F0C-0357CC859925}"/>
    <dgm:cxn modelId="{3A403F35-90F3-40BE-9807-26783C3FD15E}" type="presParOf" srcId="{118FDEC5-C1A7-4054-B979-09EE4E1C2EFE}" destId="{598B1439-00B1-4746-B843-6BD28561338B}" srcOrd="0" destOrd="0" presId="urn:microsoft.com/office/officeart/2005/8/layout/hierarchy1"/>
    <dgm:cxn modelId="{1E24D1B4-953A-42F4-A7D1-F9C21891EF8E}" type="presParOf" srcId="{598B1439-00B1-4746-B843-6BD28561338B}" destId="{3EAF99A7-D2BB-4B89-B8D5-A1AD64FDAAA0}" srcOrd="0" destOrd="0" presId="urn:microsoft.com/office/officeart/2005/8/layout/hierarchy1"/>
    <dgm:cxn modelId="{770952ED-FD3D-4EA6-9B01-B8080A859C79}" type="presParOf" srcId="{3EAF99A7-D2BB-4B89-B8D5-A1AD64FDAAA0}" destId="{E530B7D5-D1E9-4518-9BAE-D2A82DFAA985}" srcOrd="0" destOrd="0" presId="urn:microsoft.com/office/officeart/2005/8/layout/hierarchy1"/>
    <dgm:cxn modelId="{0F5CD6A6-0FFD-456C-AA1B-DEB2AB904C7A}" type="presParOf" srcId="{3EAF99A7-D2BB-4B89-B8D5-A1AD64FDAAA0}" destId="{2709C4F3-BC44-4099-BA2B-9D02635A3EC9}" srcOrd="1" destOrd="0" presId="urn:microsoft.com/office/officeart/2005/8/layout/hierarchy1"/>
    <dgm:cxn modelId="{21C8D6DF-B277-412D-9141-95DF8E2E78D6}" type="presParOf" srcId="{598B1439-00B1-4746-B843-6BD28561338B}" destId="{7B1B4ADC-136B-4ECD-A970-713C2D6F2051}" srcOrd="1" destOrd="0" presId="urn:microsoft.com/office/officeart/2005/8/layout/hierarchy1"/>
    <dgm:cxn modelId="{7B1A7FBA-51B9-4D91-B8B1-547C9E0A799B}" type="presParOf" srcId="{118FDEC5-C1A7-4054-B979-09EE4E1C2EFE}" destId="{DBFFE8D7-5858-44E7-9439-FA244A93FC5F}" srcOrd="1" destOrd="0" presId="urn:microsoft.com/office/officeart/2005/8/layout/hierarchy1"/>
    <dgm:cxn modelId="{F11919E5-7A90-4947-84D4-FFB3B947AE9E}" type="presParOf" srcId="{DBFFE8D7-5858-44E7-9439-FA244A93FC5F}" destId="{99A10707-9ABA-466B-B88F-392AE3BAF883}" srcOrd="0" destOrd="0" presId="urn:microsoft.com/office/officeart/2005/8/layout/hierarchy1"/>
    <dgm:cxn modelId="{6B1090A7-52CD-49D9-8B1C-3CA2CC97E010}" type="presParOf" srcId="{99A10707-9ABA-466B-B88F-392AE3BAF883}" destId="{2A825475-69DE-466F-AEAC-4A6CAC7582B7}" srcOrd="0" destOrd="0" presId="urn:microsoft.com/office/officeart/2005/8/layout/hierarchy1"/>
    <dgm:cxn modelId="{B0A5BB91-DC0B-46AC-88D9-FCD1CAA58B2E}" type="presParOf" srcId="{99A10707-9ABA-466B-B88F-392AE3BAF883}" destId="{79157793-F8CE-40C9-A487-57EE9C909379}" srcOrd="1" destOrd="0" presId="urn:microsoft.com/office/officeart/2005/8/layout/hierarchy1"/>
    <dgm:cxn modelId="{BC10248E-5985-4F10-AC58-AEEF97858A8D}" type="presParOf" srcId="{DBFFE8D7-5858-44E7-9439-FA244A93FC5F}" destId="{C1ED74FC-D823-444F-95C5-5C35DB1F1DE7}" srcOrd="1" destOrd="0" presId="urn:microsoft.com/office/officeart/2005/8/layout/hierarchy1"/>
    <dgm:cxn modelId="{B9514F7A-77CA-46A6-85F3-14A432830694}" type="presParOf" srcId="{118FDEC5-C1A7-4054-B979-09EE4E1C2EFE}" destId="{46CAF4B4-2D61-4B57-8749-D28CF224F435}" srcOrd="2" destOrd="0" presId="urn:microsoft.com/office/officeart/2005/8/layout/hierarchy1"/>
    <dgm:cxn modelId="{71DD7F3C-6D88-4ACC-B23D-C96AAEA22D00}" type="presParOf" srcId="{46CAF4B4-2D61-4B57-8749-D28CF224F435}" destId="{03FC96FE-0720-4725-8F44-119809778C65}" srcOrd="0" destOrd="0" presId="urn:microsoft.com/office/officeart/2005/8/layout/hierarchy1"/>
    <dgm:cxn modelId="{E36CF5BA-FDE4-47EE-A9F1-8073285ADCA3}" type="presParOf" srcId="{03FC96FE-0720-4725-8F44-119809778C65}" destId="{BFA83D61-AE68-4B0B-9903-B494E8177F69}" srcOrd="0" destOrd="0" presId="urn:microsoft.com/office/officeart/2005/8/layout/hierarchy1"/>
    <dgm:cxn modelId="{22E0372B-6A79-4A7D-920F-C43A7D001041}" type="presParOf" srcId="{03FC96FE-0720-4725-8F44-119809778C65}" destId="{00B4BD8A-8C2D-4E39-8B9C-47D5742731B7}" srcOrd="1" destOrd="0" presId="urn:microsoft.com/office/officeart/2005/8/layout/hierarchy1"/>
    <dgm:cxn modelId="{C2A46367-A442-4877-945E-FF72736DC8C5}" type="presParOf" srcId="{46CAF4B4-2D61-4B57-8749-D28CF224F435}" destId="{7F992166-23AD-48AF-9D55-A0A6FF1C802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A42402-6783-4393-95FA-9E37C2F85FE6}"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5BB5E3A6-91AF-4526-A3F6-636D9BADDD50}">
      <dgm:prSet/>
      <dgm:spPr/>
      <dgm:t>
        <a:bodyPr/>
        <a:lstStyle/>
        <a:p>
          <a:r>
            <a:rPr lang="en-US" i="1"/>
            <a:t>U.S. v. Skrmetti</a:t>
          </a:r>
          <a:r>
            <a:rPr lang="en-US"/>
            <a:t>, No. 23-477</a:t>
          </a:r>
        </a:p>
      </dgm:t>
    </dgm:pt>
    <dgm:pt modelId="{AA57C09E-BBAA-4C90-98A7-D822C82D5CF7}" type="parTrans" cxnId="{F70B4893-ACD4-486A-92C6-26569E00E80F}">
      <dgm:prSet/>
      <dgm:spPr/>
      <dgm:t>
        <a:bodyPr/>
        <a:lstStyle/>
        <a:p>
          <a:endParaRPr lang="en-US"/>
        </a:p>
      </dgm:t>
    </dgm:pt>
    <dgm:pt modelId="{217AB8CE-38D5-4BE0-BE55-DF164C7D52E3}" type="sibTrans" cxnId="{F70B4893-ACD4-486A-92C6-26569E00E80F}">
      <dgm:prSet/>
      <dgm:spPr/>
      <dgm:t>
        <a:bodyPr/>
        <a:lstStyle/>
        <a:p>
          <a:endParaRPr lang="en-US"/>
        </a:p>
      </dgm:t>
    </dgm:pt>
    <dgm:pt modelId="{F114926F-0E9F-426A-BB02-8F9C69C4E18A}">
      <dgm:prSet/>
      <dgm:spPr/>
      <dgm:t>
        <a:bodyPr/>
        <a:lstStyle/>
        <a:p>
          <a:r>
            <a:rPr lang="en-US"/>
            <a:t>Issue(s): Whether Tennessee Senate Bill 1, which prohibits all medical treatments intended to allow “a minor to identify with, or live as, a purported identity inconsistent with the minor’s sex” or to treat “purported discomfort or distress from a discordance between the minor’s sex and asserted identity,” violates the equal protection clause of the 14th Amendment.</a:t>
          </a:r>
        </a:p>
      </dgm:t>
    </dgm:pt>
    <dgm:pt modelId="{990D354A-4C79-4A61-A08D-DD885EA500CE}" type="parTrans" cxnId="{7E2AF82A-AAD4-4EC0-AA04-8C9B07042CA0}">
      <dgm:prSet/>
      <dgm:spPr/>
      <dgm:t>
        <a:bodyPr/>
        <a:lstStyle/>
        <a:p>
          <a:endParaRPr lang="en-US"/>
        </a:p>
      </dgm:t>
    </dgm:pt>
    <dgm:pt modelId="{5A056DA4-C01D-4741-BD35-7D4DE4CABF32}" type="sibTrans" cxnId="{7E2AF82A-AAD4-4EC0-AA04-8C9B07042CA0}">
      <dgm:prSet/>
      <dgm:spPr/>
      <dgm:t>
        <a:bodyPr/>
        <a:lstStyle/>
        <a:p>
          <a:endParaRPr lang="en-US"/>
        </a:p>
      </dgm:t>
    </dgm:pt>
    <dgm:pt modelId="{990160A4-8413-4E83-B906-CABFAF14E716}" type="pres">
      <dgm:prSet presAssocID="{55A42402-6783-4393-95FA-9E37C2F85FE6}" presName="Name0" presStyleCnt="0">
        <dgm:presLayoutVars>
          <dgm:dir/>
          <dgm:animLvl val="lvl"/>
          <dgm:resizeHandles val="exact"/>
        </dgm:presLayoutVars>
      </dgm:prSet>
      <dgm:spPr/>
    </dgm:pt>
    <dgm:pt modelId="{03D551FF-B279-4801-8AED-9DCF649617F7}" type="pres">
      <dgm:prSet presAssocID="{F114926F-0E9F-426A-BB02-8F9C69C4E18A}" presName="boxAndChildren" presStyleCnt="0"/>
      <dgm:spPr/>
    </dgm:pt>
    <dgm:pt modelId="{DFB7AC6E-24E0-4FDA-AD58-BB92A633FBC5}" type="pres">
      <dgm:prSet presAssocID="{F114926F-0E9F-426A-BB02-8F9C69C4E18A}" presName="parentTextBox" presStyleLbl="node1" presStyleIdx="0" presStyleCnt="2"/>
      <dgm:spPr/>
    </dgm:pt>
    <dgm:pt modelId="{7ED5F899-0254-414C-BCAC-F76F6E594D56}" type="pres">
      <dgm:prSet presAssocID="{217AB8CE-38D5-4BE0-BE55-DF164C7D52E3}" presName="sp" presStyleCnt="0"/>
      <dgm:spPr/>
    </dgm:pt>
    <dgm:pt modelId="{EB3777A6-97B6-48B1-A484-D1E733000CB3}" type="pres">
      <dgm:prSet presAssocID="{5BB5E3A6-91AF-4526-A3F6-636D9BADDD50}" presName="arrowAndChildren" presStyleCnt="0"/>
      <dgm:spPr/>
    </dgm:pt>
    <dgm:pt modelId="{294624B7-5876-439F-B7F5-28B113210AD0}" type="pres">
      <dgm:prSet presAssocID="{5BB5E3A6-91AF-4526-A3F6-636D9BADDD50}" presName="parentTextArrow" presStyleLbl="node1" presStyleIdx="1" presStyleCnt="2"/>
      <dgm:spPr/>
    </dgm:pt>
  </dgm:ptLst>
  <dgm:cxnLst>
    <dgm:cxn modelId="{7AF6FF1B-16BC-45BF-B71C-2583148894EB}" type="presOf" srcId="{F114926F-0E9F-426A-BB02-8F9C69C4E18A}" destId="{DFB7AC6E-24E0-4FDA-AD58-BB92A633FBC5}" srcOrd="0" destOrd="0" presId="urn:microsoft.com/office/officeart/2005/8/layout/process4"/>
    <dgm:cxn modelId="{9549FB26-8385-4304-9679-5DF533D767CA}" type="presOf" srcId="{5BB5E3A6-91AF-4526-A3F6-636D9BADDD50}" destId="{294624B7-5876-439F-B7F5-28B113210AD0}" srcOrd="0" destOrd="0" presId="urn:microsoft.com/office/officeart/2005/8/layout/process4"/>
    <dgm:cxn modelId="{7E2AF82A-AAD4-4EC0-AA04-8C9B07042CA0}" srcId="{55A42402-6783-4393-95FA-9E37C2F85FE6}" destId="{F114926F-0E9F-426A-BB02-8F9C69C4E18A}" srcOrd="1" destOrd="0" parTransId="{990D354A-4C79-4A61-A08D-DD885EA500CE}" sibTransId="{5A056DA4-C01D-4741-BD35-7D4DE4CABF32}"/>
    <dgm:cxn modelId="{F70B4893-ACD4-486A-92C6-26569E00E80F}" srcId="{55A42402-6783-4393-95FA-9E37C2F85FE6}" destId="{5BB5E3A6-91AF-4526-A3F6-636D9BADDD50}" srcOrd="0" destOrd="0" parTransId="{AA57C09E-BBAA-4C90-98A7-D822C82D5CF7}" sibTransId="{217AB8CE-38D5-4BE0-BE55-DF164C7D52E3}"/>
    <dgm:cxn modelId="{ED2F6C9D-0672-4C6E-8658-26FF8932839E}" type="presOf" srcId="{55A42402-6783-4393-95FA-9E37C2F85FE6}" destId="{990160A4-8413-4E83-B906-CABFAF14E716}" srcOrd="0" destOrd="0" presId="urn:microsoft.com/office/officeart/2005/8/layout/process4"/>
    <dgm:cxn modelId="{13DB35DA-6BCE-44A6-ADA4-89288D1B9278}" type="presParOf" srcId="{990160A4-8413-4E83-B906-CABFAF14E716}" destId="{03D551FF-B279-4801-8AED-9DCF649617F7}" srcOrd="0" destOrd="0" presId="urn:microsoft.com/office/officeart/2005/8/layout/process4"/>
    <dgm:cxn modelId="{E6B326F7-6C77-4A48-AB16-DAE1D85A3A77}" type="presParOf" srcId="{03D551FF-B279-4801-8AED-9DCF649617F7}" destId="{DFB7AC6E-24E0-4FDA-AD58-BB92A633FBC5}" srcOrd="0" destOrd="0" presId="urn:microsoft.com/office/officeart/2005/8/layout/process4"/>
    <dgm:cxn modelId="{8A09AEDF-1679-49A2-A2FE-0E1874F10728}" type="presParOf" srcId="{990160A4-8413-4E83-B906-CABFAF14E716}" destId="{7ED5F899-0254-414C-BCAC-F76F6E594D56}" srcOrd="1" destOrd="0" presId="urn:microsoft.com/office/officeart/2005/8/layout/process4"/>
    <dgm:cxn modelId="{B85F39F4-BD47-442F-BE51-A06F18FBE7DB}" type="presParOf" srcId="{990160A4-8413-4E83-B906-CABFAF14E716}" destId="{EB3777A6-97B6-48B1-A484-D1E733000CB3}" srcOrd="2" destOrd="0" presId="urn:microsoft.com/office/officeart/2005/8/layout/process4"/>
    <dgm:cxn modelId="{6D04CD56-009E-4A67-91C0-ED8D7847368D}" type="presParOf" srcId="{EB3777A6-97B6-48B1-A484-D1E733000CB3}" destId="{294624B7-5876-439F-B7F5-28B113210AD0}"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0B7D5-D1E9-4518-9BAE-D2A82DFAA985}">
      <dsp:nvSpPr>
        <dsp:cNvPr id="0" name=""/>
        <dsp:cNvSpPr/>
      </dsp:nvSpPr>
      <dsp:spPr>
        <a:xfrm>
          <a:off x="0" y="1057628"/>
          <a:ext cx="3094983" cy="19653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09C4F3-BC44-4099-BA2B-9D02635A3EC9}">
      <dsp:nvSpPr>
        <dsp:cNvPr id="0" name=""/>
        <dsp:cNvSpPr/>
      </dsp:nvSpPr>
      <dsp:spPr>
        <a:xfrm>
          <a:off x="343887" y="1384321"/>
          <a:ext cx="3094983" cy="19653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NO directory information to candidates and related organizations</a:t>
          </a:r>
        </a:p>
      </dsp:txBody>
      <dsp:txXfrm>
        <a:off x="401449" y="1441883"/>
        <a:ext cx="2979859" cy="1850190"/>
      </dsp:txXfrm>
    </dsp:sp>
    <dsp:sp modelId="{2A825475-69DE-466F-AEAC-4A6CAC7582B7}">
      <dsp:nvSpPr>
        <dsp:cNvPr id="0" name=""/>
        <dsp:cNvSpPr/>
      </dsp:nvSpPr>
      <dsp:spPr>
        <a:xfrm>
          <a:off x="3782757" y="1057628"/>
          <a:ext cx="3094983" cy="19653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57793-F8CE-40C9-A487-57EE9C909379}">
      <dsp:nvSpPr>
        <dsp:cNvPr id="0" name=""/>
        <dsp:cNvSpPr/>
      </dsp:nvSpPr>
      <dsp:spPr>
        <a:xfrm>
          <a:off x="4126644" y="1384321"/>
          <a:ext cx="3094983" cy="19653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NO candidate, etc. shall solicit under 18-year-old to organize an event on school property designed to influence election</a:t>
          </a:r>
        </a:p>
      </dsp:txBody>
      <dsp:txXfrm>
        <a:off x="4184206" y="1441883"/>
        <a:ext cx="2979859" cy="1850190"/>
      </dsp:txXfrm>
    </dsp:sp>
    <dsp:sp modelId="{BFA83D61-AE68-4B0B-9903-B494E8177F69}">
      <dsp:nvSpPr>
        <dsp:cNvPr id="0" name=""/>
        <dsp:cNvSpPr/>
      </dsp:nvSpPr>
      <dsp:spPr>
        <a:xfrm>
          <a:off x="7565514" y="1057628"/>
          <a:ext cx="3094983" cy="19653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B4BD8A-8C2D-4E39-8B9C-47D5742731B7}">
      <dsp:nvSpPr>
        <dsp:cNvPr id="0" name=""/>
        <dsp:cNvSpPr/>
      </dsp:nvSpPr>
      <dsp:spPr>
        <a:xfrm>
          <a:off x="7909401" y="1384321"/>
          <a:ext cx="3094983" cy="19653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Violations could be felonies</a:t>
          </a:r>
        </a:p>
      </dsp:txBody>
      <dsp:txXfrm>
        <a:off x="7966963" y="1441883"/>
        <a:ext cx="2979859" cy="18501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7AC6E-24E0-4FDA-AD58-BB92A633FBC5}">
      <dsp:nvSpPr>
        <dsp:cNvPr id="0" name=""/>
        <dsp:cNvSpPr/>
      </dsp:nvSpPr>
      <dsp:spPr>
        <a:xfrm>
          <a:off x="0" y="3022848"/>
          <a:ext cx="5871988" cy="19833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Issue(s): Whether Tennessee Senate Bill 1, which prohibits all medical treatments intended to allow “a minor to identify with, or live as, a purported identity inconsistent with the minor’s sex” or to treat “purported discomfort or distress from a discordance between the minor’s sex and asserted identity,” violates the equal protection clause of the 14th Amendment.</a:t>
          </a:r>
        </a:p>
      </dsp:txBody>
      <dsp:txXfrm>
        <a:off x="0" y="3022848"/>
        <a:ext cx="5871988" cy="1983315"/>
      </dsp:txXfrm>
    </dsp:sp>
    <dsp:sp modelId="{294624B7-5876-439F-B7F5-28B113210AD0}">
      <dsp:nvSpPr>
        <dsp:cNvPr id="0" name=""/>
        <dsp:cNvSpPr/>
      </dsp:nvSpPr>
      <dsp:spPr>
        <a:xfrm rot="10800000">
          <a:off x="0" y="2258"/>
          <a:ext cx="5871988" cy="3050339"/>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i="1" kern="1200"/>
            <a:t>U.S. v. Skrmetti</a:t>
          </a:r>
          <a:r>
            <a:rPr lang="en-US" sz="1700" kern="1200"/>
            <a:t>, No. 23-477</a:t>
          </a:r>
        </a:p>
      </dsp:txBody>
      <dsp:txXfrm rot="10800000">
        <a:off x="0" y="2258"/>
        <a:ext cx="5871988" cy="198201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72DAFEF-80C4-4C18-B23A-CD11C47A37BE}" type="datetimeFigureOut">
              <a:rPr lang="en-US" smtClean="0"/>
              <a:t>4/14/2025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3C510E8-C576-4757-B210-8F5B2321895E}" type="slidenum">
              <a:rPr lang="en-US" smtClean="0"/>
              <a:t>‹#›</a:t>
            </a:fld>
            <a:endParaRPr lang="en-US" dirty="0"/>
          </a:p>
        </p:txBody>
      </p:sp>
    </p:spTree>
    <p:extLst>
      <p:ext uri="{BB962C8B-B14F-4D97-AF65-F5344CB8AC3E}">
        <p14:creationId xmlns:p14="http://schemas.microsoft.com/office/powerpoint/2010/main" val="276677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EDDC5-F933-27CC-0F88-05175ED55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1A83C-13F9-9874-8E20-635691914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F26DA7-D586-AD4E-2466-205AED234D50}"/>
              </a:ext>
            </a:extLst>
          </p:cNvPr>
          <p:cNvSpPr>
            <a:spLocks noGrp="1"/>
          </p:cNvSpPr>
          <p:nvPr>
            <p:ph type="body" idx="1"/>
          </p:nvPr>
        </p:nvSpPr>
        <p:spPr/>
        <p:txBody>
          <a:bodyPr/>
          <a:lstStyle/>
          <a:p>
            <a:pPr defTabSz="943048">
              <a:defRPr/>
            </a:pPr>
            <a:endParaRPr lang="en-US" dirty="0"/>
          </a:p>
        </p:txBody>
      </p:sp>
      <p:sp>
        <p:nvSpPr>
          <p:cNvPr id="4" name="Slide Number Placeholder 3">
            <a:extLst>
              <a:ext uri="{FF2B5EF4-FFF2-40B4-BE49-F238E27FC236}">
                <a16:creationId xmlns:a16="http://schemas.microsoft.com/office/drawing/2014/main" id="{5159797C-13FB-C30B-F37E-7788B62EE481}"/>
              </a:ext>
            </a:extLst>
          </p:cNvPr>
          <p:cNvSpPr>
            <a:spLocks noGrp="1"/>
          </p:cNvSpPr>
          <p:nvPr>
            <p:ph type="sldNum" sz="quarter" idx="5"/>
          </p:nvPr>
        </p:nvSpPr>
        <p:spPr/>
        <p:txBody>
          <a:bodyPr/>
          <a:lstStyle/>
          <a:p>
            <a:pPr defTabSz="943048"/>
            <a:fld id="{F07F282E-55F5-4803-B60F-09BA4600E538}" type="slidenum">
              <a:rPr lang="en-US">
                <a:solidFill>
                  <a:prstClr val="black"/>
                </a:solidFill>
                <a:latin typeface="Calibri" panose="020F0502020204030204"/>
              </a:rPr>
              <a:pPr defTabSz="943048"/>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49512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351184-8ADC-4961-AE37-2DBC057446DD}" type="slidenum">
              <a:rPr lang="en-US" smtClean="0"/>
              <a:t>28</a:t>
            </a:fld>
            <a:endParaRPr lang="en-US" dirty="0"/>
          </a:p>
        </p:txBody>
      </p:sp>
    </p:spTree>
    <p:extLst>
      <p:ext uri="{BB962C8B-B14F-4D97-AF65-F5344CB8AC3E}">
        <p14:creationId xmlns:p14="http://schemas.microsoft.com/office/powerpoint/2010/main" val="1607653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000000"/>
                </a:solidFill>
                <a:latin typeface="Californian FB" panose="0207040306080B030204" pitchFamily="18" charset="0"/>
                <a:ea typeface="Aptos" panose="020B0004020202020204" pitchFamily="34" charset="0"/>
                <a:cs typeface="Times New Roman" panose="02020603050405020304" pitchFamily="18" charset="0"/>
              </a:rPr>
              <a:t>In separate litigation, AJT prevailed with the administrative law judge, district court, and Eighth Circuit, in her claims under the IDEA. In that case, the Eighth Circuit rejected the notion that the IDEA's reach is limited to the regular hours of the school day: “Neither the District nor amici identify anything in the IDEA implying—let alone stating—that a school district is only obligated to provide a FAPE if it can do so between the bells.”  It went on to hold that, “Considering that A.J.T. made de minimis progress overall, that she regressed in toileting, and that she would have made more progress with evening instruction, we see no error in the district court's conclusion that the district denied her a FAPE.” </a:t>
            </a:r>
            <a:r>
              <a:rPr lang="en-US" i="1" dirty="0">
                <a:solidFill>
                  <a:srgbClr val="000000"/>
                </a:solidFill>
                <a:latin typeface="Californian FB" panose="0207040306080B030204" pitchFamily="18" charset="0"/>
                <a:ea typeface="Aptos" panose="020B0004020202020204" pitchFamily="34" charset="0"/>
                <a:cs typeface="Times New Roman" panose="02020603050405020304" pitchFamily="18" charset="0"/>
              </a:rPr>
              <a:t>Osseo Area Schools, Independent School District No. 279</a:t>
            </a:r>
            <a:r>
              <a:rPr lang="en-US" dirty="0">
                <a:solidFill>
                  <a:srgbClr val="000000"/>
                </a:solidFill>
                <a:latin typeface="Californian FB" panose="0207040306080B030204" pitchFamily="18" charset="0"/>
                <a:ea typeface="Aptos" panose="020B0004020202020204" pitchFamily="34" charset="0"/>
                <a:cs typeface="Times New Roman" panose="02020603050405020304" pitchFamily="18" charset="0"/>
              </a:rPr>
              <a:t> </a:t>
            </a:r>
            <a:r>
              <a:rPr lang="en-US" i="1" dirty="0">
                <a:solidFill>
                  <a:srgbClr val="000000"/>
                </a:solidFill>
                <a:latin typeface="Californian FB" panose="0207040306080B030204" pitchFamily="18" charset="0"/>
                <a:ea typeface="Aptos" panose="020B0004020202020204" pitchFamily="34" charset="0"/>
                <a:cs typeface="Times New Roman" panose="02020603050405020304" pitchFamily="18" charset="0"/>
              </a:rPr>
              <a:t>v. A.J.T. ex rel. A.T</a:t>
            </a:r>
            <a:r>
              <a:rPr lang="en-US" dirty="0">
                <a:solidFill>
                  <a:srgbClr val="000000"/>
                </a:solidFill>
                <a:latin typeface="Californian FB" panose="0207040306080B030204" pitchFamily="18" charset="0"/>
                <a:ea typeface="Aptos" panose="020B0004020202020204" pitchFamily="34" charset="0"/>
                <a:cs typeface="Times New Roman" panose="02020603050405020304" pitchFamily="18" charset="0"/>
              </a:rPr>
              <a:t>., 96 F.4th 1062 (8th Cir. 2024).</a:t>
            </a:r>
          </a:p>
          <a:p>
            <a:endParaRPr lang="en-US" dirty="0"/>
          </a:p>
        </p:txBody>
      </p:sp>
      <p:sp>
        <p:nvSpPr>
          <p:cNvPr id="4" name="Slide Number Placeholder 3"/>
          <p:cNvSpPr>
            <a:spLocks noGrp="1"/>
          </p:cNvSpPr>
          <p:nvPr>
            <p:ph type="sldNum" sz="quarter" idx="5"/>
          </p:nvPr>
        </p:nvSpPr>
        <p:spPr/>
        <p:txBody>
          <a:bodyPr/>
          <a:lstStyle/>
          <a:p>
            <a:fld id="{E8EE6B6D-72B3-F04E-B317-0FBE45E2177A}" type="slidenum">
              <a:rPr lang="en-US" smtClean="0"/>
              <a:t>38</a:t>
            </a:fld>
            <a:endParaRPr lang="en-US" dirty="0"/>
          </a:p>
        </p:txBody>
      </p:sp>
    </p:spTree>
    <p:extLst>
      <p:ext uri="{BB962C8B-B14F-4D97-AF65-F5344CB8AC3E}">
        <p14:creationId xmlns:p14="http://schemas.microsoft.com/office/powerpoint/2010/main" val="2577165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4</a:t>
            </a:r>
            <a:r>
              <a:rPr lang="en-US" baseline="30000" dirty="0"/>
              <a:t>th</a:t>
            </a:r>
            <a:r>
              <a:rPr lang="en-US" dirty="0"/>
              <a:t> Circuit stressed that this is a broad claim joined with the extremely limited record”</a:t>
            </a:r>
          </a:p>
          <a:p>
            <a:endParaRPr lang="en-US" dirty="0"/>
          </a:p>
          <a:p>
            <a:r>
              <a:rPr lang="en-US" dirty="0"/>
              <a:t>Thus, it's the effect of the Board's failure to grant an opt-out opportunity—that children must be present when teachers use the Storybooks in their classrooms or have conversations related to their themes—that the Parents oppose.</a:t>
            </a:r>
          </a:p>
          <a:p>
            <a:r>
              <a:rPr lang="en-US" dirty="0"/>
              <a:t>But as previously discussed, Supreme Court precedent requires some sort of direct or indirect pressure to abandon religious beliefs or affirmatively act contrary to those beliefs. And simply hearing about other views does not necessarily exert pressure to believe or act differently than one's religious faith requires. </a:t>
            </a:r>
          </a:p>
          <a:p>
            <a:endParaRPr lang="en-US" dirty="0"/>
          </a:p>
          <a:p>
            <a:r>
              <a:rPr lang="en-US" dirty="0"/>
              <a:t>4</a:t>
            </a:r>
            <a:r>
              <a:rPr lang="en-US" baseline="30000" dirty="0"/>
              <a:t>th</a:t>
            </a:r>
            <a:r>
              <a:rPr lang="en-US" dirty="0"/>
              <a:t> Circuit Court of Appeals ruled that the Parents had not shown a cognizable </a:t>
            </a:r>
            <a:r>
              <a:rPr lang="en-US" b="1" i="1" dirty="0"/>
              <a:t>burden</a:t>
            </a:r>
            <a:r>
              <a:rPr lang="en-US" dirty="0"/>
              <a:t> to support their free exercise claim. </a:t>
            </a:r>
          </a:p>
          <a:p>
            <a:r>
              <a:rPr lang="en-US" dirty="0"/>
              <a:t>No evidence yet that the Board's decision not to permit opt-outs compels the Parents or their children to change their religious beliefs or conduct, either at school or elsewhere.</a:t>
            </a:r>
          </a:p>
          <a:p>
            <a:r>
              <a:rPr lang="en-US" dirty="0"/>
              <a:t>Mere exposure to views contrary to religious belief does not necessarily exert pressure to change one’s beliefs significant enough to violate the Free Exercise Clause.</a:t>
            </a:r>
          </a:p>
          <a:p>
            <a:r>
              <a:rPr lang="en-US" i="1" dirty="0"/>
              <a:t>Yoder </a:t>
            </a:r>
            <a:r>
              <a:rPr lang="en-US" dirty="0"/>
              <a:t>said compelling Amish children to attend secondary school violated Free Exercise, but that opinion was limited to that unique concern.</a:t>
            </a:r>
          </a:p>
          <a:p>
            <a:r>
              <a:rPr lang="en-US" i="1" dirty="0"/>
              <a:t>“The Free Exercise Clause does not force the Government itself to behave in ways that an individual believes will further his or her spiritual development or that of his or her family.” Drawing on this principle, courts of appeals have rejected free exercise challenges to public school curriculum and requests to opt out of materials based on complaints limited to the contention that the materials express views and expose students to content deemed to be religiously objectionable. </a:t>
            </a:r>
            <a:endParaRPr lang="en-US" dirty="0"/>
          </a:p>
          <a:p>
            <a:endParaRPr lang="en-US" dirty="0"/>
          </a:p>
        </p:txBody>
      </p:sp>
      <p:sp>
        <p:nvSpPr>
          <p:cNvPr id="4" name="Slide Number Placeholder 3"/>
          <p:cNvSpPr>
            <a:spLocks noGrp="1"/>
          </p:cNvSpPr>
          <p:nvPr>
            <p:ph type="sldNum" sz="quarter" idx="5"/>
          </p:nvPr>
        </p:nvSpPr>
        <p:spPr/>
        <p:txBody>
          <a:bodyPr/>
          <a:lstStyle/>
          <a:p>
            <a:fld id="{E8EE6B6D-72B3-F04E-B317-0FBE45E2177A}" type="slidenum">
              <a:rPr lang="en-US" smtClean="0"/>
              <a:t>41</a:t>
            </a:fld>
            <a:endParaRPr lang="en-US" dirty="0"/>
          </a:p>
        </p:txBody>
      </p:sp>
    </p:spTree>
    <p:extLst>
      <p:ext uri="{BB962C8B-B14F-4D97-AF65-F5344CB8AC3E}">
        <p14:creationId xmlns:p14="http://schemas.microsoft.com/office/powerpoint/2010/main" val="1595603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E2C18-5E09-33BA-3AFD-EB45749B46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641853-EF81-AD9B-7AEA-59263F8A3E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A507C-9AB2-F0E8-7C99-595BA4DEDAC1}"/>
              </a:ext>
            </a:extLst>
          </p:cNvPr>
          <p:cNvSpPr>
            <a:spLocks noGrp="1"/>
          </p:cNvSpPr>
          <p:nvPr>
            <p:ph type="body" idx="1"/>
          </p:nvPr>
        </p:nvSpPr>
        <p:spPr/>
        <p:txBody>
          <a:bodyPr/>
          <a:lstStyle/>
          <a:p>
            <a:r>
              <a:rPr lang="en-US" dirty="0"/>
              <a:t>Asserts:</a:t>
            </a:r>
          </a:p>
          <a:p>
            <a:r>
              <a:rPr lang="en-US" dirty="0"/>
              <a:t>Many educational institution and athletic associations “have allowed men to compete in women’s sports”</a:t>
            </a:r>
          </a:p>
          <a:p>
            <a:r>
              <a:rPr lang="en-US" dirty="0"/>
              <a:t>Title IX prohibits educational institutions receiving Federal funds from denying women an equal opportunity to participate in sports. </a:t>
            </a:r>
          </a:p>
          <a:p>
            <a:endParaRPr lang="en-US" dirty="0"/>
          </a:p>
          <a:p>
            <a:r>
              <a:rPr lang="en-US" dirty="0">
                <a:solidFill>
                  <a:schemeClr val="bg1"/>
                </a:solidFill>
              </a:rPr>
              <a:t>The White House will convene representatives of major athletic organizations and governing bodies and female athletes “harmed by such policies, to promote policies that are fair and safe, in the best interests of female athletes, and consistent with the requirements of Title IX, as applicable.” The order also calls on the Secretary of State and Homeland Security to take action regarding U.S. participation in programs in sports programs in which the “sports category is based on identity and not sex.”; and to ”review and adjust, as needed, policies permitting admission to the United States of males seeking to participate in women’s sports, and shall issue guidance with an objective of preventing such entry to the extent permitted by law…” </a:t>
            </a:r>
          </a:p>
          <a:p>
            <a:endParaRPr lang="en-US" dirty="0"/>
          </a:p>
          <a:p>
            <a:endParaRPr lang="en-US" dirty="0"/>
          </a:p>
        </p:txBody>
      </p:sp>
      <p:sp>
        <p:nvSpPr>
          <p:cNvPr id="4" name="Slide Number Placeholder 3">
            <a:extLst>
              <a:ext uri="{FF2B5EF4-FFF2-40B4-BE49-F238E27FC236}">
                <a16:creationId xmlns:a16="http://schemas.microsoft.com/office/drawing/2014/main" id="{F99F1DE1-05EB-CA4D-09D0-B58AF8CB9F09}"/>
              </a:ext>
            </a:extLst>
          </p:cNvPr>
          <p:cNvSpPr>
            <a:spLocks noGrp="1"/>
          </p:cNvSpPr>
          <p:nvPr>
            <p:ph type="sldNum" sz="quarter" idx="5"/>
          </p:nvPr>
        </p:nvSpPr>
        <p:spPr/>
        <p:txBody>
          <a:bodyPr/>
          <a:lstStyle/>
          <a:p>
            <a:pPr defTabSz="465887">
              <a:defRPr/>
            </a:pPr>
            <a:fld id="{E8EE6B6D-72B3-F04E-B317-0FBE45E2177A}" type="slidenum">
              <a:rPr lang="en-US">
                <a:solidFill>
                  <a:prstClr val="black"/>
                </a:solidFill>
                <a:latin typeface="Aptos" panose="02110004020202020204"/>
              </a:rPr>
              <a:pPr defTabSz="465887">
                <a:defRPr/>
              </a:pPr>
              <a:t>43</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1781500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Ginsburg wrote an influential brief in Craig v. Boren, the 1976 case that established the current standard for evaluating the constitutionality of sex-based laws.</a:t>
            </a:r>
          </a:p>
          <a:p>
            <a:endParaRPr lang="en-US" dirty="0"/>
          </a:p>
          <a:p>
            <a:r>
              <a:rPr lang="en-US" dirty="0"/>
              <a:t>The challengers in the Craig case were men. Their claim seemed trivial: They objected to an Oklahoma law that allowed women to buy low-alcohol beer at age 18 but required men to be 21 to buy the same product.</a:t>
            </a:r>
          </a:p>
          <a:p>
            <a:endParaRPr lang="en-US" dirty="0"/>
          </a:p>
          <a:p>
            <a:r>
              <a:rPr lang="en-US" dirty="0"/>
              <a:t>But this deceptively simple case illustrated the vices of sex stereotypes: Aggressive men (and boys) drink and drive, women (and girls) are demure passengers. And those stereotypes affected everyone’s behavior, including the enforcement decisions of police officers.</a:t>
            </a:r>
          </a:p>
        </p:txBody>
      </p:sp>
      <p:sp>
        <p:nvSpPr>
          <p:cNvPr id="4" name="Slide Number Placeholder 3"/>
          <p:cNvSpPr>
            <a:spLocks noGrp="1"/>
          </p:cNvSpPr>
          <p:nvPr>
            <p:ph type="sldNum" sz="quarter" idx="5"/>
          </p:nvPr>
        </p:nvSpPr>
        <p:spPr/>
        <p:txBody>
          <a:bodyPr/>
          <a:lstStyle/>
          <a:p>
            <a:fld id="{E8EE6B6D-72B3-F04E-B317-0FBE45E2177A}" type="slidenum">
              <a:rPr lang="en-US" smtClean="0"/>
              <a:t>44</a:t>
            </a:fld>
            <a:endParaRPr lang="en-US" dirty="0"/>
          </a:p>
        </p:txBody>
      </p:sp>
    </p:spTree>
    <p:extLst>
      <p:ext uri="{BB962C8B-B14F-4D97-AF65-F5344CB8AC3E}">
        <p14:creationId xmlns:p14="http://schemas.microsoft.com/office/powerpoint/2010/main" val="198244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Marlean Ames began her career at ODYS as an executive secretary in 2004. Ten years later, she was appointed as a program administrator. In a performance evaluation in 2018, Ames’s new supervisor, Ginine Trim – who is gay – indicated that Ames met expectations in 10 categories and exceeded them in an 11th.</a:t>
            </a:r>
          </a:p>
          <a:p>
            <a:pPr defTabSz="931774">
              <a:defRPr/>
            </a:pPr>
            <a:endParaRPr lang="en-US" dirty="0"/>
          </a:p>
          <a:p>
            <a:pPr defTabSz="931774">
              <a:defRPr/>
            </a:pPr>
            <a:r>
              <a:rPr lang="en-US" dirty="0"/>
              <a:t>But in 2019, she applied for a new position that she did not get. Soon after she was demoted to a previous job, where she earned just over half the hourly rate she had been making.</a:t>
            </a:r>
          </a:p>
          <a:p>
            <a:endParaRPr lang="en-US" dirty="0"/>
          </a:p>
        </p:txBody>
      </p:sp>
      <p:sp>
        <p:nvSpPr>
          <p:cNvPr id="4" name="Slide Number Placeholder 3"/>
          <p:cNvSpPr>
            <a:spLocks noGrp="1"/>
          </p:cNvSpPr>
          <p:nvPr>
            <p:ph type="sldNum" sz="quarter" idx="5"/>
          </p:nvPr>
        </p:nvSpPr>
        <p:spPr/>
        <p:txBody>
          <a:bodyPr/>
          <a:lstStyle/>
          <a:p>
            <a:fld id="{E8EE6B6D-72B3-F04E-B317-0FBE45E2177A}" type="slidenum">
              <a:rPr lang="en-US" smtClean="0"/>
              <a:t>46</a:t>
            </a:fld>
            <a:endParaRPr lang="en-US" dirty="0"/>
          </a:p>
        </p:txBody>
      </p:sp>
    </p:spTree>
    <p:extLst>
      <p:ext uri="{BB962C8B-B14F-4D97-AF65-F5344CB8AC3E}">
        <p14:creationId xmlns:p14="http://schemas.microsoft.com/office/powerpoint/2010/main" val="2949432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D1DDD-1FDB-AF38-3814-AC9C40197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CADE5-3732-6B03-2C50-EAE0052B44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9A72EE-7A01-39E3-767C-1F4FE18E178D}"/>
              </a:ext>
            </a:extLst>
          </p:cNvPr>
          <p:cNvSpPr>
            <a:spLocks noGrp="1"/>
          </p:cNvSpPr>
          <p:nvPr>
            <p:ph type="body" idx="1"/>
          </p:nvPr>
        </p:nvSpPr>
        <p:spPr/>
        <p:txBody>
          <a:bodyPr/>
          <a:lstStyle/>
          <a:p>
            <a:r>
              <a:rPr lang="en-US" dirty="0"/>
              <a:t>The decision-makers in her case – the people who hired someone else for the bureau chief job and who demoted her – were also straight, and there is no “pattern” of reverse discrimination beyond her own case, the court of appeals reasoned.</a:t>
            </a:r>
          </a:p>
          <a:p>
            <a:endParaRPr lang="en-US" dirty="0"/>
          </a:p>
          <a:p>
            <a:r>
              <a:rPr lang="en-US" dirty="0"/>
              <a:t>Representing Ames, Xiao Wang urged the justices to reverse the 6th Circuit’s decision. He told the justices on Wednesday that federal employment discrimination laws seek “to eradicate all discrimination in the workplace.” Requiring members of a majority group to show “background circumstances,” he contended, instead perpetuates discrimination.</a:t>
            </a:r>
          </a:p>
          <a:p>
            <a:endParaRPr lang="en-US" dirty="0"/>
          </a:p>
        </p:txBody>
      </p:sp>
      <p:sp>
        <p:nvSpPr>
          <p:cNvPr id="4" name="Slide Number Placeholder 3">
            <a:extLst>
              <a:ext uri="{FF2B5EF4-FFF2-40B4-BE49-F238E27FC236}">
                <a16:creationId xmlns:a16="http://schemas.microsoft.com/office/drawing/2014/main" id="{92A89AB8-C623-828B-66C3-EF874CE99464}"/>
              </a:ext>
            </a:extLst>
          </p:cNvPr>
          <p:cNvSpPr>
            <a:spLocks noGrp="1"/>
          </p:cNvSpPr>
          <p:nvPr>
            <p:ph type="sldNum" sz="quarter" idx="5"/>
          </p:nvPr>
        </p:nvSpPr>
        <p:spPr/>
        <p:txBody>
          <a:bodyPr/>
          <a:lstStyle/>
          <a:p>
            <a:fld id="{E8EE6B6D-72B3-F04E-B317-0FBE45E2177A}" type="slidenum">
              <a:rPr lang="en-US" smtClean="0"/>
              <a:t>47</a:t>
            </a:fld>
            <a:endParaRPr lang="en-US" dirty="0"/>
          </a:p>
        </p:txBody>
      </p:sp>
    </p:spTree>
    <p:extLst>
      <p:ext uri="{BB962C8B-B14F-4D97-AF65-F5344CB8AC3E}">
        <p14:creationId xmlns:p14="http://schemas.microsoft.com/office/powerpoint/2010/main" val="289414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3033F-0641-1CA4-A9C1-007E4A228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B5507-CB2F-B857-1FC1-CA31D93ADA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C7AF7-A67B-E18D-E39D-8E992B57B8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A74BAF-C9EF-24F1-02EB-4379F5B6B8F1}"/>
              </a:ext>
            </a:extLst>
          </p:cNvPr>
          <p:cNvSpPr>
            <a:spLocks noGrp="1"/>
          </p:cNvSpPr>
          <p:nvPr>
            <p:ph type="sldNum" sz="quarter" idx="5"/>
          </p:nvPr>
        </p:nvSpPr>
        <p:spPr/>
        <p:txBody>
          <a:bodyPr/>
          <a:lstStyle/>
          <a:p>
            <a:pPr defTabSz="943048"/>
            <a:fld id="{54EEB602-95FC-483A-B12D-216A7AD7EA24}" type="slidenum">
              <a:rPr lang="en-US">
                <a:solidFill>
                  <a:prstClr val="black"/>
                </a:solidFill>
                <a:latin typeface="Calibri" panose="020F0502020204030204"/>
              </a:rPr>
              <a:pPr defTabSz="943048"/>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32235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9041B-7AB2-9EDB-8739-40C16D1A7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539EF-A45C-7E50-867C-385C62DD64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2E58D-F3CC-5264-15C1-3BA6AD42E2D5}"/>
              </a:ext>
            </a:extLst>
          </p:cNvPr>
          <p:cNvSpPr>
            <a:spLocks noGrp="1"/>
          </p:cNvSpPr>
          <p:nvPr>
            <p:ph type="body" idx="1"/>
          </p:nvPr>
        </p:nvSpPr>
        <p:spPr/>
        <p:txBody>
          <a:bodyPr/>
          <a:lstStyle/>
          <a:p>
            <a:pPr defTabSz="943048">
              <a:defRPr/>
            </a:pPr>
            <a:endParaRPr lang="en-US" dirty="0"/>
          </a:p>
        </p:txBody>
      </p:sp>
      <p:sp>
        <p:nvSpPr>
          <p:cNvPr id="4" name="Slide Number Placeholder 3">
            <a:extLst>
              <a:ext uri="{FF2B5EF4-FFF2-40B4-BE49-F238E27FC236}">
                <a16:creationId xmlns:a16="http://schemas.microsoft.com/office/drawing/2014/main" id="{D46C80D2-B0C6-C9A3-5940-461DEC20C813}"/>
              </a:ext>
            </a:extLst>
          </p:cNvPr>
          <p:cNvSpPr>
            <a:spLocks noGrp="1"/>
          </p:cNvSpPr>
          <p:nvPr>
            <p:ph type="sldNum" sz="quarter" idx="5"/>
          </p:nvPr>
        </p:nvSpPr>
        <p:spPr/>
        <p:txBody>
          <a:bodyPr/>
          <a:lstStyle/>
          <a:p>
            <a:pPr defTabSz="943048"/>
            <a:fld id="{F07F282E-55F5-4803-B60F-09BA4600E538}" type="slidenum">
              <a:rPr lang="en-US">
                <a:solidFill>
                  <a:prstClr val="black"/>
                </a:solidFill>
                <a:latin typeface="Calibri" panose="020F0502020204030204"/>
              </a:rPr>
              <a:pPr defTabSz="943048"/>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06865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9</a:t>
            </a:fld>
            <a:endParaRPr lang="en-US" dirty="0"/>
          </a:p>
        </p:txBody>
      </p:sp>
    </p:spTree>
    <p:extLst>
      <p:ext uri="{BB962C8B-B14F-4D97-AF65-F5344CB8AC3E}">
        <p14:creationId xmlns:p14="http://schemas.microsoft.com/office/powerpoint/2010/main" val="2714327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10</a:t>
            </a:fld>
            <a:endParaRPr lang="en-US" dirty="0"/>
          </a:p>
        </p:txBody>
      </p:sp>
    </p:spTree>
    <p:extLst>
      <p:ext uri="{BB962C8B-B14F-4D97-AF65-F5344CB8AC3E}">
        <p14:creationId xmlns:p14="http://schemas.microsoft.com/office/powerpoint/2010/main" val="3572555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BEAAA-B22A-AC9E-117B-1BD4BADBA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8C8BC-FA7C-D29F-5F62-2CF118D0A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E8EB0D-AB18-33F2-41F2-92D8BA07CC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2CB488-2234-0115-BC11-8978022D8449}"/>
              </a:ext>
            </a:extLst>
          </p:cNvPr>
          <p:cNvSpPr>
            <a:spLocks noGrp="1"/>
          </p:cNvSpPr>
          <p:nvPr>
            <p:ph type="sldNum" sz="quarter" idx="5"/>
          </p:nvPr>
        </p:nvSpPr>
        <p:spPr/>
        <p:txBody>
          <a:bodyPr/>
          <a:lstStyle/>
          <a:p>
            <a:pPr defTabSz="943048"/>
            <a:fld id="{54EEB602-95FC-483A-B12D-216A7AD7EA24}" type="slidenum">
              <a:rPr lang="en-US">
                <a:solidFill>
                  <a:prstClr val="black"/>
                </a:solidFill>
                <a:latin typeface="Calibri" panose="020F0502020204030204"/>
              </a:rPr>
              <a:pPr defTabSz="943048"/>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81015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12</a:t>
            </a:fld>
            <a:endParaRPr lang="en-US" dirty="0"/>
          </a:p>
        </p:txBody>
      </p:sp>
    </p:spTree>
    <p:extLst>
      <p:ext uri="{BB962C8B-B14F-4D97-AF65-F5344CB8AC3E}">
        <p14:creationId xmlns:p14="http://schemas.microsoft.com/office/powerpoint/2010/main" val="2221603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510E8-C576-4757-B210-8F5B2321895E}" type="slidenum">
              <a:rPr lang="en-US" smtClean="0"/>
              <a:t>13</a:t>
            </a:fld>
            <a:endParaRPr lang="en-US" dirty="0"/>
          </a:p>
        </p:txBody>
      </p:sp>
    </p:spTree>
    <p:extLst>
      <p:ext uri="{BB962C8B-B14F-4D97-AF65-F5344CB8AC3E}">
        <p14:creationId xmlns:p14="http://schemas.microsoft.com/office/powerpoint/2010/main" val="404324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351184-8ADC-4961-AE37-2DBC057446DD}" type="slidenum">
              <a:rPr lang="en-US" smtClean="0"/>
              <a:t>19</a:t>
            </a:fld>
            <a:endParaRPr lang="en-US" dirty="0"/>
          </a:p>
        </p:txBody>
      </p:sp>
    </p:spTree>
    <p:extLst>
      <p:ext uri="{BB962C8B-B14F-4D97-AF65-F5344CB8AC3E}">
        <p14:creationId xmlns:p14="http://schemas.microsoft.com/office/powerpoint/2010/main" val="189001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0352" y="136525"/>
            <a:ext cx="2743200" cy="365125"/>
          </a:xfrm>
        </p:spPr>
        <p:txBody>
          <a:bodyPr/>
          <a:lstStyle>
            <a:lvl1pPr algn="l">
              <a:defRPr/>
            </a:lvl1pPr>
          </a:lstStyle>
          <a:p>
            <a:fld id="{524C6359-9BB8-4148-8114-537E698DA205}" type="datetime1">
              <a:rPr lang="en-US" smtClean="0"/>
              <a:t>4/14/2025</a:t>
            </a:fld>
            <a:endParaRPr lang="en-US" dirty="0"/>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0352" y="6356350"/>
            <a:ext cx="4114800" cy="365125"/>
          </a:xfr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a:t>
            </a:fld>
            <a:endParaRPr lang="en-US" dirty="0"/>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dirty="0"/>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dirty="0"/>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dirty="0"/>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dirty="0"/>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spTree>
    <p:extLst>
      <p:ext uri="{BB962C8B-B14F-4D97-AF65-F5344CB8AC3E}">
        <p14:creationId xmlns:p14="http://schemas.microsoft.com/office/powerpoint/2010/main" val="1736040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A4649BD0-10DB-43E7-8F22-40B3D51B8FC3}" type="datetime1">
              <a:rPr lang="en-US" smtClean="0"/>
              <a:t>4/14/2025</a:t>
            </a:fld>
            <a:endParaRPr lang="en-US" dirty="0"/>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E1076ED0-0DB3-4879-AAE5-5C20D22C1DF4}" type="slidenum">
              <a:rPr lang="en-US" smtClean="0"/>
              <a:t>‹#›</a:t>
            </a:fld>
            <a:endParaRPr lang="en-US" dirty="0"/>
          </a:p>
        </p:txBody>
      </p:sp>
      <p:grpSp>
        <p:nvGrpSpPr>
          <p:cNvPr id="7" name="Graphic 78">
            <a:extLst>
              <a:ext uri="{FF2B5EF4-FFF2-40B4-BE49-F238E27FC236}">
                <a16:creationId xmlns:a16="http://schemas.microsoft.com/office/drawing/2014/main" id="{12EF7969-DB38-4989-A65C-9D190A245515}"/>
              </a:ext>
              <a:ext uri="{C183D7F6-B498-43B3-948B-1728B52AA6E4}">
                <adec:decorative xmlns:adec="http://schemas.microsoft.com/office/drawing/2017/decorative" val="1"/>
              </a:ext>
            </a:extLst>
          </p:cNvPr>
          <p:cNvGrpSpPr/>
          <p:nvPr/>
        </p:nvGrpSpPr>
        <p:grpSpPr>
          <a:xfrm>
            <a:off x="530225" y="2333456"/>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dirty="0"/>
            </a:p>
          </p:txBody>
        </p:sp>
        <p:grpSp>
          <p:nvGrpSpPr>
            <p:cNvPr id="9"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dirty="0"/>
              </a:p>
            </p:txBody>
          </p:sp>
          <p:sp>
            <p:nvSpPr>
              <p:cNvPr id="11"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dirty="0"/>
              </a:p>
            </p:txBody>
          </p:sp>
          <p:sp>
            <p:nvSpPr>
              <p:cNvPr id="12"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dirty="0"/>
              </a:p>
            </p:txBody>
          </p:sp>
          <p:sp>
            <p:nvSpPr>
              <p:cNvPr id="13"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spTree>
    <p:extLst>
      <p:ext uri="{BB962C8B-B14F-4D97-AF65-F5344CB8AC3E}">
        <p14:creationId xmlns:p14="http://schemas.microsoft.com/office/powerpoint/2010/main" val="3389282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0A16C79C-F566-427A-93F6-434A4E613134}" type="datetime1">
              <a:rPr lang="en-US" smtClean="0"/>
              <a:t>4/14/2025</a:t>
            </a:fld>
            <a:endParaRPr lang="en-US" dirty="0"/>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E1076ED0-0DB3-4879-AAE5-5C20D22C1DF4}" type="slidenum">
              <a:rPr lang="en-US" smtClean="0"/>
              <a:t>‹#›</a:t>
            </a:fld>
            <a:endParaRPr lang="en-US" dirty="0"/>
          </a:p>
        </p:txBody>
      </p:sp>
      <p:grpSp>
        <p:nvGrpSpPr>
          <p:cNvPr id="7" name="Graphic 78">
            <a:extLst>
              <a:ext uri="{FF2B5EF4-FFF2-40B4-BE49-F238E27FC236}">
                <a16:creationId xmlns:a16="http://schemas.microsoft.com/office/drawing/2014/main" id="{588F505F-2957-41FC-9AAA-962853A6719E}"/>
              </a:ext>
              <a:ext uri="{C183D7F6-B498-43B3-948B-1728B52AA6E4}">
                <adec:decorative xmlns:adec="http://schemas.microsoft.com/office/drawing/2017/decorative" val="1"/>
              </a:ext>
            </a:extLst>
          </p:cNvPr>
          <p:cNvGrpSpPr/>
          <p:nvPr/>
        </p:nvGrpSpPr>
        <p:grpSpPr>
          <a:xfrm rot="5400000">
            <a:off x="7283627" y="1250328"/>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dirty="0"/>
            </a:p>
          </p:txBody>
        </p:sp>
        <p:grpSp>
          <p:nvGrpSpPr>
            <p:cNvPr id="9"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dirty="0"/>
              </a:p>
            </p:txBody>
          </p:sp>
          <p:sp>
            <p:nvSpPr>
              <p:cNvPr id="11"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dirty="0"/>
              </a:p>
            </p:txBody>
          </p:sp>
          <p:sp>
            <p:nvSpPr>
              <p:cNvPr id="12"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dirty="0"/>
              </a:p>
            </p:txBody>
          </p:sp>
          <p:sp>
            <p:nvSpPr>
              <p:cNvPr id="13"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spTree>
    <p:extLst>
      <p:ext uri="{BB962C8B-B14F-4D97-AF65-F5344CB8AC3E}">
        <p14:creationId xmlns:p14="http://schemas.microsoft.com/office/powerpoint/2010/main" val="1181812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7E77A60-3019-43AE-AA38-E130C04CFD8D}"/>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FDBF0FB-88D2-4271-BFAF-D129CF8C2F68}"/>
              </a:ext>
              <a:ext uri="{C183D7F6-B498-43B3-948B-1728B52AA6E4}">
                <adec:decorative xmlns:adec="http://schemas.microsoft.com/office/drawing/2017/decorative" val="1"/>
              </a:ext>
            </a:extLst>
          </p:cNvPr>
          <p:cNvSpPr/>
          <p:nvPr userDrawn="1"/>
        </p:nvSpPr>
        <p:spPr>
          <a:xfrm>
            <a:off x="6410325" y="-4078"/>
            <a:ext cx="5787773"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62B807B-6DFA-471C-B675-016416207F0E}"/>
              </a:ext>
              <a:ext uri="{C183D7F6-B498-43B3-948B-1728B52AA6E4}">
                <adec:decorative xmlns:adec="http://schemas.microsoft.com/office/drawing/2017/decorative" val="1"/>
              </a:ext>
            </a:extLst>
          </p:cNvPr>
          <p:cNvSpPr/>
          <p:nvPr userDrawn="1"/>
        </p:nvSpPr>
        <p:spPr>
          <a:xfrm>
            <a:off x="1524" y="1031500"/>
            <a:ext cx="12190475" cy="64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555D4C0-9882-489D-AD77-A9F38B3784A6}"/>
              </a:ext>
              <a:ext uri="{C183D7F6-B498-43B3-948B-1728B52AA6E4}">
                <adec:decorative xmlns:adec="http://schemas.microsoft.com/office/drawing/2017/decorative" val="1"/>
              </a:ext>
            </a:extLst>
          </p:cNvPr>
          <p:cNvSpPr/>
          <p:nvPr userDrawn="1"/>
        </p:nvSpPr>
        <p:spPr>
          <a:xfrm>
            <a:off x="6446677" y="1095508"/>
            <a:ext cx="5742273"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8EC5ED-FCAE-682A-C050-58786819ECD3}"/>
              </a:ext>
            </a:extLst>
          </p:cNvPr>
          <p:cNvSpPr>
            <a:spLocks noGrp="1"/>
          </p:cNvSpPr>
          <p:nvPr>
            <p:ph type="title"/>
          </p:nvPr>
        </p:nvSpPr>
        <p:spPr>
          <a:xfrm>
            <a:off x="6757416" y="1316736"/>
            <a:ext cx="5120640" cy="3392424"/>
          </a:xfrm>
        </p:spPr>
        <p:txBody>
          <a:bodyPr anchor="b"/>
          <a:lstStyle>
            <a:lvl1pPr>
              <a:lnSpc>
                <a:spcPct val="100000"/>
              </a:lnSpc>
              <a:defRPr/>
            </a:lvl1pPr>
          </a:lstStyle>
          <a:p>
            <a:r>
              <a:rPr lang="en-US"/>
              <a:t>Click to edit Master title style</a:t>
            </a:r>
          </a:p>
        </p:txBody>
      </p:sp>
      <p:sp>
        <p:nvSpPr>
          <p:cNvPr id="30" name="Subtitle 2">
            <a:extLst>
              <a:ext uri="{FF2B5EF4-FFF2-40B4-BE49-F238E27FC236}">
                <a16:creationId xmlns:a16="http://schemas.microsoft.com/office/drawing/2014/main" id="{15C8BDC7-F09C-40A3-B14E-9A49781EE6CE}"/>
              </a:ext>
            </a:extLst>
          </p:cNvPr>
          <p:cNvSpPr>
            <a:spLocks noGrp="1"/>
          </p:cNvSpPr>
          <p:nvPr>
            <p:ph type="subTitle" idx="1" hasCustomPrompt="1"/>
          </p:nvPr>
        </p:nvSpPr>
        <p:spPr>
          <a:xfrm>
            <a:off x="6749828" y="4816366"/>
            <a:ext cx="5125300" cy="1068929"/>
          </a:xfrm>
        </p:spPr>
        <p:txBody>
          <a:bodyPr anchor="t" anchorCtr="0">
            <a:noAutofit/>
          </a:bodyPr>
          <a:lstStyle>
            <a:lvl1pPr marL="0" indent="0">
              <a:lnSpc>
                <a:spcPct val="100000"/>
              </a:lnSpc>
              <a:buNone/>
              <a:defRPr sz="2000" b="0"/>
            </a:lvl1pPr>
          </a:lstStyle>
          <a:p>
            <a:r>
              <a:rPr lang="en-US" sz="2000" dirty="0">
                <a:solidFill>
                  <a:schemeClr val="tx2"/>
                </a:solidFill>
              </a:rPr>
              <a:t>Click to add subtitle</a:t>
            </a:r>
          </a:p>
        </p:txBody>
      </p:sp>
      <p:sp>
        <p:nvSpPr>
          <p:cNvPr id="40" name="Picture Placeholder 38">
            <a:extLst>
              <a:ext uri="{FF2B5EF4-FFF2-40B4-BE49-F238E27FC236}">
                <a16:creationId xmlns:a16="http://schemas.microsoft.com/office/drawing/2014/main" id="{AB2070F4-085F-4F8D-A1E8-A58E5F8F0687}"/>
              </a:ext>
            </a:extLst>
          </p:cNvPr>
          <p:cNvSpPr>
            <a:spLocks noGrp="1"/>
          </p:cNvSpPr>
          <p:nvPr>
            <p:ph type="pic" sz="quarter" idx="13"/>
          </p:nvPr>
        </p:nvSpPr>
        <p:spPr>
          <a:xfrm>
            <a:off x="-6099" y="1095509"/>
            <a:ext cx="6391656" cy="5016892"/>
          </a:xfrm>
        </p:spPr>
        <p:txBody>
          <a:bodyPr anchor="t">
            <a:normAutofit/>
          </a:bodyPr>
          <a:lstStyle>
            <a:lvl1pPr marL="0" indent="0" algn="ctr">
              <a:buNone/>
              <a:defRPr sz="1400"/>
            </a:lvl1pPr>
          </a:lstStyle>
          <a:p>
            <a:r>
              <a:rPr lang="en-US" dirty="0"/>
              <a:t>Click icon to add picture</a:t>
            </a:r>
          </a:p>
        </p:txBody>
      </p:sp>
      <p:sp>
        <p:nvSpPr>
          <p:cNvPr id="32" name="Rectangle 31">
            <a:extLst>
              <a:ext uri="{FF2B5EF4-FFF2-40B4-BE49-F238E27FC236}">
                <a16:creationId xmlns:a16="http://schemas.microsoft.com/office/drawing/2014/main" id="{247A5DB4-1ED7-4630-89AF-F1802E44EF89}"/>
              </a:ext>
              <a:ext uri="{C183D7F6-B498-43B3-948B-1728B52AA6E4}">
                <adec:decorative xmlns:adec="http://schemas.microsoft.com/office/drawing/2017/decorative" val="1"/>
              </a:ext>
            </a:extLst>
          </p:cNvPr>
          <p:cNvSpPr/>
          <p:nvPr userDrawn="1"/>
        </p:nvSpPr>
        <p:spPr>
          <a:xfrm>
            <a:off x="0" y="6144405"/>
            <a:ext cx="644667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E5D4012-4107-490F-A369-EA7063242A98}"/>
              </a:ext>
              <a:ext uri="{C183D7F6-B498-43B3-948B-1728B52AA6E4}">
                <adec:decorative xmlns:adec="http://schemas.microsoft.com/office/drawing/2017/decorative" val="1"/>
              </a:ext>
            </a:extLst>
          </p:cNvPr>
          <p:cNvSpPr/>
          <p:nvPr userDrawn="1"/>
        </p:nvSpPr>
        <p:spPr>
          <a:xfrm>
            <a:off x="6446677" y="6167615"/>
            <a:ext cx="5742273"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95C79E2-9EA5-4713-B4AF-0E4572CFFA2F}"/>
              </a:ext>
              <a:ext uri="{C183D7F6-B498-43B3-948B-1728B52AA6E4}">
                <adec:decorative xmlns:adec="http://schemas.microsoft.com/office/drawing/2017/decorative" val="1"/>
              </a:ext>
            </a:extLst>
          </p:cNvPr>
          <p:cNvSpPr/>
          <p:nvPr userDrawn="1"/>
        </p:nvSpPr>
        <p:spPr>
          <a:xfrm>
            <a:off x="1524" y="6112249"/>
            <a:ext cx="12190475" cy="64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74C09E2-06F0-4230-8DAD-A0DBF01F8603}"/>
              </a:ext>
              <a:ext uri="{C183D7F6-B498-43B3-948B-1728B52AA6E4}">
                <adec:decorative xmlns:adec="http://schemas.microsoft.com/office/drawing/2017/decorative" val="1"/>
              </a:ext>
            </a:extLst>
          </p:cNvPr>
          <p:cNvSpPr/>
          <p:nvPr userDrawn="1"/>
        </p:nvSpPr>
        <p:spPr>
          <a:xfrm>
            <a:off x="6379494"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2453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8CD596D-95F4-4C5C-A0E7-86D747FE70BE}"/>
              </a:ext>
              <a:ext uri="{C183D7F6-B498-43B3-948B-1728B52AA6E4}">
                <adec:decorative xmlns:adec="http://schemas.microsoft.com/office/drawing/2017/decorative" val="1"/>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7553E9F-DCBF-4BEE-A261-5AA97361A0E0}"/>
              </a:ext>
              <a:ext uri="{C183D7F6-B498-43B3-948B-1728B52AA6E4}">
                <adec:decorative xmlns:adec="http://schemas.microsoft.com/office/drawing/2017/decorative" val="1"/>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962423"/>
            <a:ext cx="10013710" cy="121615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2" name="Content Placeholder 2">
            <a:extLst>
              <a:ext uri="{FF2B5EF4-FFF2-40B4-BE49-F238E27FC236}">
                <a16:creationId xmlns:a16="http://schemas.microsoft.com/office/drawing/2014/main" id="{252AD8E1-37CB-EB1E-9394-A293E1F2107F}"/>
              </a:ext>
            </a:extLst>
          </p:cNvPr>
          <p:cNvSpPr>
            <a:spLocks noGrp="1"/>
          </p:cNvSpPr>
          <p:nvPr>
            <p:ph sz="quarter" idx="18" hasCustomPrompt="1"/>
          </p:nvPr>
        </p:nvSpPr>
        <p:spPr>
          <a:xfrm>
            <a:off x="1542563" y="2590800"/>
            <a:ext cx="6441412"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5B37B294-6F01-986D-E8E5-119AE9A8F2BE}"/>
              </a:ext>
            </a:extLst>
          </p:cNvPr>
          <p:cNvSpPr>
            <a:spLocks noGrp="1"/>
          </p:cNvSpPr>
          <p:nvPr>
            <p:ph sz="quarter" idx="17" hasCustomPrompt="1"/>
          </p:nvPr>
        </p:nvSpPr>
        <p:spPr>
          <a:xfrm>
            <a:off x="8197362" y="2590800"/>
            <a:ext cx="3522849" cy="3718557"/>
          </a:xfrm>
        </p:spPr>
        <p:txBody>
          <a:bodyPr anchor="t">
            <a:normAutofit/>
          </a:bodyPr>
          <a:lstStyle>
            <a:lvl1pPr marL="285750" indent="-285750">
              <a:lnSpc>
                <a:spcPct val="125000"/>
              </a:lnSpc>
              <a:spcAft>
                <a:spcPts val="600"/>
              </a:spcAft>
              <a:buFont typeface="Wingdings" panose="05000000000000000000" pitchFamily="2" charset="2"/>
              <a:buChar char="§"/>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7278DD10-67BC-4E87-A788-A45C6093F5F8}"/>
              </a:ext>
              <a:ext uri="{C183D7F6-B498-43B3-948B-1728B52AA6E4}">
                <adec:decorative xmlns:adec="http://schemas.microsoft.com/office/drawing/2017/decorative" val="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6769F5-486B-4B48-A543-2C70359DF66E}"/>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4">
            <a:extLst>
              <a:ext uri="{FF2B5EF4-FFF2-40B4-BE49-F238E27FC236}">
                <a16:creationId xmlns:a16="http://schemas.microsoft.com/office/drawing/2014/main" id="{B47BB165-F380-48C4-B95B-C09C91893B2D}"/>
              </a:ext>
            </a:extLst>
          </p:cNvPr>
          <p:cNvSpPr>
            <a:spLocks noGrp="1"/>
          </p:cNvSpPr>
          <p:nvPr>
            <p:ph type="ftr" sz="quarter" idx="11"/>
          </p:nvPr>
        </p:nvSpPr>
        <p:spPr>
          <a:xfrm>
            <a:off x="1535371" y="6309360"/>
            <a:ext cx="5049579" cy="457200"/>
          </a:xfrm>
        </p:spPr>
        <p:txBody>
          <a:bodyPr/>
          <a:lstStyle/>
          <a:p>
            <a:r>
              <a:rPr lang="en-US" dirty="0"/>
              <a:t>Presentation Title</a:t>
            </a:r>
          </a:p>
        </p:txBody>
      </p:sp>
      <p:sp>
        <p:nvSpPr>
          <p:cNvPr id="14" name="Slide Number Placeholder 5">
            <a:extLst>
              <a:ext uri="{FF2B5EF4-FFF2-40B4-BE49-F238E27FC236}">
                <a16:creationId xmlns:a16="http://schemas.microsoft.com/office/drawing/2014/main" id="{F0805E9B-6657-4167-BD79-CAC59C0D841D}"/>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3" name="Date Placeholder 3">
            <a:extLst>
              <a:ext uri="{FF2B5EF4-FFF2-40B4-BE49-F238E27FC236}">
                <a16:creationId xmlns:a16="http://schemas.microsoft.com/office/drawing/2014/main" id="{D0EFA1AD-93FB-148E-CFC6-A6E5D9967406}"/>
              </a:ext>
            </a:extLst>
          </p:cNvPr>
          <p:cNvSpPr>
            <a:spLocks noGrp="1"/>
          </p:cNvSpPr>
          <p:nvPr>
            <p:ph type="dt" sz="half" idx="10"/>
          </p:nvPr>
        </p:nvSpPr>
        <p:spPr>
          <a:xfrm>
            <a:off x="6678168" y="6309360"/>
            <a:ext cx="2148840" cy="457200"/>
          </a:xfrm>
        </p:spPr>
        <p:txBody>
          <a:bodyPr/>
          <a:lstStyle>
            <a:lvl1pPr algn="l">
              <a:defRPr/>
            </a:lvl1pPr>
          </a:lstStyle>
          <a:p>
            <a:r>
              <a:rPr lang="en-US" dirty="0"/>
              <a:t>9/8/20XX</a:t>
            </a:r>
          </a:p>
        </p:txBody>
      </p:sp>
    </p:spTree>
    <p:extLst>
      <p:ext uri="{BB962C8B-B14F-4D97-AF65-F5344CB8AC3E}">
        <p14:creationId xmlns:p14="http://schemas.microsoft.com/office/powerpoint/2010/main" val="1973169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and 2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30FB3D5A-25E2-453F-A78E-0A20BDCE80A2}"/>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796342-0E80-4F8E-9563-9F5EDFC0DDF2}"/>
              </a:ext>
              <a:ext uri="{C183D7F6-B498-43B3-948B-1728B52AA6E4}">
                <adec:decorative xmlns:adec="http://schemas.microsoft.com/office/drawing/2017/decorative" val="1"/>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39B2F5D-C3BA-453E-8F4D-97074F48C7AE}"/>
              </a:ext>
              <a:ext uri="{C183D7F6-B498-43B3-948B-1728B52AA6E4}">
                <adec:decorative xmlns:adec="http://schemas.microsoft.com/office/drawing/2017/decorative" val="1"/>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52D50E3-A27A-4AF6-928B-286E7BDB4BD9}"/>
              </a:ext>
            </a:extLst>
          </p:cNvPr>
          <p:cNvSpPr>
            <a:spLocks noGrp="1"/>
          </p:cNvSpPr>
          <p:nvPr>
            <p:ph type="title" hasCustomPrompt="1"/>
          </p:nvPr>
        </p:nvSpPr>
        <p:spPr>
          <a:xfrm>
            <a:off x="1535372" y="4873752"/>
            <a:ext cx="10013709" cy="103327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15" name="Content Placeholder 2">
            <a:extLst>
              <a:ext uri="{FF2B5EF4-FFF2-40B4-BE49-F238E27FC236}">
                <a16:creationId xmlns:a16="http://schemas.microsoft.com/office/drawing/2014/main" id="{5778233C-CCEC-FC64-A709-616569B37D23}"/>
              </a:ext>
            </a:extLst>
          </p:cNvPr>
          <p:cNvSpPr>
            <a:spLocks noGrp="1"/>
          </p:cNvSpPr>
          <p:nvPr>
            <p:ph sz="quarter" idx="18" hasCustomPrompt="1"/>
          </p:nvPr>
        </p:nvSpPr>
        <p:spPr>
          <a:xfrm>
            <a:off x="1542563" y="502269"/>
            <a:ext cx="4753581"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67FEFA15-354D-6389-9102-922A664A73AE}"/>
              </a:ext>
            </a:extLst>
          </p:cNvPr>
          <p:cNvSpPr>
            <a:spLocks noGrp="1"/>
          </p:cNvSpPr>
          <p:nvPr>
            <p:ph sz="quarter" idx="19" hasCustomPrompt="1"/>
          </p:nvPr>
        </p:nvSpPr>
        <p:spPr>
          <a:xfrm>
            <a:off x="6966630" y="502269"/>
            <a:ext cx="4753581"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D874FDF0-F4BE-433D-86EE-9E1832D4388B}"/>
              </a:ext>
              <a:ext uri="{C183D7F6-B498-43B3-948B-1728B52AA6E4}">
                <adec:decorative xmlns:adec="http://schemas.microsoft.com/office/drawing/2017/decorative" val="1"/>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5DFCD07-1301-45ED-B326-449ECFADE70D}"/>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4">
            <a:extLst>
              <a:ext uri="{FF2B5EF4-FFF2-40B4-BE49-F238E27FC236}">
                <a16:creationId xmlns:a16="http://schemas.microsoft.com/office/drawing/2014/main" id="{BD5DA270-E83F-4CC8-9DA6-27CA3AEC0745}"/>
              </a:ext>
            </a:extLst>
          </p:cNvPr>
          <p:cNvSpPr>
            <a:spLocks noGrp="1"/>
          </p:cNvSpPr>
          <p:nvPr>
            <p:ph type="ftr" sz="quarter" idx="11"/>
          </p:nvPr>
        </p:nvSpPr>
        <p:spPr>
          <a:xfrm>
            <a:off x="1535372" y="6309360"/>
            <a:ext cx="4946592" cy="457200"/>
          </a:xfrm>
        </p:spPr>
        <p:txBody>
          <a:bodyPr/>
          <a:lstStyle/>
          <a:p>
            <a:r>
              <a:rPr lang="en-US" dirty="0"/>
              <a:t>Presentation Title</a:t>
            </a:r>
          </a:p>
        </p:txBody>
      </p:sp>
      <p:sp>
        <p:nvSpPr>
          <p:cNvPr id="9" name="Date Placeholder 3">
            <a:extLst>
              <a:ext uri="{FF2B5EF4-FFF2-40B4-BE49-F238E27FC236}">
                <a16:creationId xmlns:a16="http://schemas.microsoft.com/office/drawing/2014/main" id="{57804587-2E59-4D83-B86E-83ADAE4FDC13}"/>
              </a:ext>
            </a:extLst>
          </p:cNvPr>
          <p:cNvSpPr>
            <a:spLocks noGrp="1"/>
          </p:cNvSpPr>
          <p:nvPr>
            <p:ph type="dt" sz="half" idx="10"/>
          </p:nvPr>
        </p:nvSpPr>
        <p:spPr>
          <a:xfrm>
            <a:off x="6678168" y="6309360"/>
            <a:ext cx="2148840" cy="457200"/>
          </a:xfrm>
        </p:spPr>
        <p:txBody>
          <a:bodyPr/>
          <a:lstStyle>
            <a:lvl1pPr algn="l">
              <a:defRPr/>
            </a:lvl1pPr>
          </a:lstStyle>
          <a:p>
            <a:r>
              <a:rPr lang="en-US" dirty="0"/>
              <a:t>9/8/20XX</a:t>
            </a:r>
          </a:p>
        </p:txBody>
      </p:sp>
      <p:sp>
        <p:nvSpPr>
          <p:cNvPr id="10" name="Slide Number Placeholder 5">
            <a:extLst>
              <a:ext uri="{FF2B5EF4-FFF2-40B4-BE49-F238E27FC236}">
                <a16:creationId xmlns:a16="http://schemas.microsoft.com/office/drawing/2014/main" id="{5339F117-3072-4F0C-8D1D-E5DC918CE4F0}"/>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610017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0" y="0"/>
            <a:ext cx="4016188" cy="1056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3988518"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4506511" y="1393926"/>
            <a:ext cx="7042570" cy="1626225"/>
          </a:xfrm>
        </p:spPr>
        <p:txBody>
          <a:bodyPr anchor="b" anchorCtr="0">
            <a:noAutofit/>
          </a:bodyPr>
          <a:lstStyle>
            <a:lvl1pPr>
              <a:lnSpc>
                <a:spcPct val="100000"/>
              </a:lnSpc>
              <a:defRPr sz="3200"/>
            </a:lvl1pPr>
          </a:lstStyle>
          <a:p>
            <a:r>
              <a:rPr lang="en-US" dirty="0"/>
              <a:t>Click to add title</a:t>
            </a:r>
          </a:p>
        </p:txBody>
      </p:sp>
      <p:sp>
        <p:nvSpPr>
          <p:cNvPr id="2" name="Content Placeholder 2">
            <a:extLst>
              <a:ext uri="{FF2B5EF4-FFF2-40B4-BE49-F238E27FC236}">
                <a16:creationId xmlns:a16="http://schemas.microsoft.com/office/drawing/2014/main" id="{FEF27B53-079D-232F-8AA5-ED461B34E8D2}"/>
              </a:ext>
            </a:extLst>
          </p:cNvPr>
          <p:cNvSpPr>
            <a:spLocks noGrp="1"/>
          </p:cNvSpPr>
          <p:nvPr>
            <p:ph sz="quarter" idx="16" hasCustomPrompt="1"/>
          </p:nvPr>
        </p:nvSpPr>
        <p:spPr>
          <a:xfrm>
            <a:off x="4506741" y="3153103"/>
            <a:ext cx="7042335" cy="2648312"/>
          </a:xfrm>
        </p:spPr>
        <p:txBody>
          <a:bodyPr anchor="t">
            <a:normAutofit/>
          </a:bodyPr>
          <a:lstStyle>
            <a:lvl1pPr marL="0" indent="0">
              <a:lnSpc>
                <a:spcPct val="125000"/>
              </a:lnSpc>
              <a:spcAft>
                <a:spcPts val="600"/>
              </a:spcAft>
              <a:buNone/>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4041913" y="6144405"/>
            <a:ext cx="8150087" cy="713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0"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3986412"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ooter Placeholder 4">
            <a:extLst>
              <a:ext uri="{FF2B5EF4-FFF2-40B4-BE49-F238E27FC236}">
                <a16:creationId xmlns:a16="http://schemas.microsoft.com/office/drawing/2014/main" id="{4F4FDF97-2780-775F-9416-96F7A90662B2}"/>
              </a:ext>
            </a:extLst>
          </p:cNvPr>
          <p:cNvSpPr>
            <a:spLocks noGrp="1"/>
          </p:cNvSpPr>
          <p:nvPr>
            <p:ph type="ftr" sz="quarter" idx="11"/>
          </p:nvPr>
        </p:nvSpPr>
        <p:spPr>
          <a:xfrm>
            <a:off x="6172202" y="6309360"/>
            <a:ext cx="4280135" cy="457200"/>
          </a:xfrm>
        </p:spPr>
        <p:txBody>
          <a:bodyPr/>
          <a:lstStyle>
            <a:lvl1pPr algn="ctr">
              <a:defRPr>
                <a:effectLst/>
              </a:defRPr>
            </a:lvl1pPr>
          </a:lstStyle>
          <a:p>
            <a:r>
              <a:rPr lang="en-US" dirty="0"/>
              <a:t>Presentation Title</a:t>
            </a:r>
          </a:p>
        </p:txBody>
      </p:sp>
      <p:sp>
        <p:nvSpPr>
          <p:cNvPr id="24" name="Date Placeholder 3">
            <a:extLst>
              <a:ext uri="{FF2B5EF4-FFF2-40B4-BE49-F238E27FC236}">
                <a16:creationId xmlns:a16="http://schemas.microsoft.com/office/drawing/2014/main" id="{A03787D1-4AB7-2166-D4DB-A3878CBB24F1}"/>
              </a:ext>
            </a:extLst>
          </p:cNvPr>
          <p:cNvSpPr>
            <a:spLocks noGrp="1"/>
          </p:cNvSpPr>
          <p:nvPr>
            <p:ph type="dt" sz="half" idx="10"/>
          </p:nvPr>
        </p:nvSpPr>
        <p:spPr>
          <a:xfrm>
            <a:off x="4506511" y="6309360"/>
            <a:ext cx="1513289" cy="457200"/>
          </a:xfrm>
        </p:spPr>
        <p:txBody>
          <a:bodyPr/>
          <a:lstStyle>
            <a:lvl1pPr>
              <a:defRPr>
                <a:effectLst/>
              </a:defRPr>
            </a:lvl1pPr>
          </a:lstStyle>
          <a:p>
            <a:r>
              <a:rPr lang="en-US" dirty="0">
                <a:solidFill>
                  <a:schemeClr val="tx2"/>
                </a:solidFill>
              </a:rPr>
              <a:t>9/8/20XX</a:t>
            </a:r>
            <a:endParaRPr lang="en-US" dirty="0"/>
          </a:p>
        </p:txBody>
      </p:sp>
      <p:sp>
        <p:nvSpPr>
          <p:cNvPr id="25" name="Slide Number Placeholder 5">
            <a:extLst>
              <a:ext uri="{FF2B5EF4-FFF2-40B4-BE49-F238E27FC236}">
                <a16:creationId xmlns:a16="http://schemas.microsoft.com/office/drawing/2014/main" id="{4F8C5CD2-BF99-0846-2E4A-179E6C459F1A}"/>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481711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0352" y="136525"/>
            <a:ext cx="2743200" cy="365125"/>
          </a:xfrm>
        </p:spPr>
        <p:txBody>
          <a:bodyPr/>
          <a:lstStyle/>
          <a:p>
            <a:fld id="{9376191F-481E-48E9-BB9A-369A67A7362D}" type="datetime1">
              <a:rPr lang="en-US" smtClean="0"/>
              <a:t>4/14/2025</a:t>
            </a:fld>
            <a:endParaRPr lang="en-US" dirty="0"/>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a:t>
            </a:fld>
            <a:endParaRPr lang="en-US" dirty="0"/>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p:nvPr/>
        </p:nvGrpSpPr>
        <p:grpSpPr>
          <a:xfrm>
            <a:off x="530225" y="2310597"/>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dirty="0"/>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dirty="0"/>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dirty="0"/>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dirty="0"/>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spTree>
    <p:extLst>
      <p:ext uri="{BB962C8B-B14F-4D97-AF65-F5344CB8AC3E}">
        <p14:creationId xmlns:p14="http://schemas.microsoft.com/office/powerpoint/2010/main" val="3699094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6C5677DE-DD04-48CC-9C18-7BE9FF2DEB6B}" type="datetime1">
              <a:rPr lang="en-US" smtClean="0"/>
              <a:t>4/14/2025</a:t>
            </a:fld>
            <a:endParaRPr lang="en-US" dirty="0"/>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E1076ED0-0DB3-4879-AAE5-5C20D22C1DF4}" type="slidenum">
              <a:rPr lang="en-US" smtClean="0"/>
              <a:t>‹#›</a:t>
            </a:fld>
            <a:endParaRPr lang="en-US" dirty="0"/>
          </a:p>
        </p:txBody>
      </p:sp>
      <p:grpSp>
        <p:nvGrpSpPr>
          <p:cNvPr id="7" name="Graphic 78">
            <a:extLst>
              <a:ext uri="{FF2B5EF4-FFF2-40B4-BE49-F238E27FC236}">
                <a16:creationId xmlns:a16="http://schemas.microsoft.com/office/drawing/2014/main" id="{37B4CDD2-E09A-418A-9131-FBDEE440A1F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dirty="0"/>
            </a:p>
          </p:txBody>
        </p:sp>
        <p:grpSp>
          <p:nvGrpSpPr>
            <p:cNvPr id="9"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dirty="0"/>
              </a:p>
            </p:txBody>
          </p:sp>
          <p:sp>
            <p:nvSpPr>
              <p:cNvPr id="11"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dirty="0"/>
              </a:p>
            </p:txBody>
          </p:sp>
          <p:sp>
            <p:nvSpPr>
              <p:cNvPr id="12"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dirty="0"/>
              </a:p>
            </p:txBody>
          </p:sp>
          <p:sp>
            <p:nvSpPr>
              <p:cNvPr id="13"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spTree>
    <p:extLst>
      <p:ext uri="{BB962C8B-B14F-4D97-AF65-F5344CB8AC3E}">
        <p14:creationId xmlns:p14="http://schemas.microsoft.com/office/powerpoint/2010/main" val="2991870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463255ED-7101-4D18-A8AE-3B5E4CB87EA5}" type="datetime1">
              <a:rPr lang="en-US" smtClean="0"/>
              <a:t>4/14/2025</a:t>
            </a:fld>
            <a:endParaRPr lang="en-US" dirty="0"/>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E1076ED0-0DB3-4879-AAE5-5C20D22C1DF4}" type="slidenum">
              <a:rPr lang="en-US" smtClean="0"/>
              <a:t>‹#›</a:t>
            </a:fld>
            <a:endParaRPr lang="en-US" dirty="0"/>
          </a:p>
        </p:txBody>
      </p:sp>
      <p:grpSp>
        <p:nvGrpSpPr>
          <p:cNvPr id="8" name="Graphic 78">
            <a:extLst>
              <a:ext uri="{FF2B5EF4-FFF2-40B4-BE49-F238E27FC236}">
                <a16:creationId xmlns:a16="http://schemas.microsoft.com/office/drawing/2014/main" id="{0CB61A83-9419-49FC-8074-2AB3D34FA88B}"/>
              </a:ext>
              <a:ext uri="{C183D7F6-B498-43B3-948B-1728B52AA6E4}">
                <adec:decorative xmlns:adec="http://schemas.microsoft.com/office/drawing/2017/decorative" val="1"/>
              </a:ext>
            </a:extLst>
          </p:cNvPr>
          <p:cNvGrpSpPr/>
          <p:nvPr/>
        </p:nvGrpSpPr>
        <p:grpSpPr>
          <a:xfrm>
            <a:off x="530225" y="2319637"/>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dirty="0"/>
            </a:p>
          </p:txBody>
        </p:sp>
        <p:grpSp>
          <p:nvGrpSpPr>
            <p:cNvPr id="10"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dirty="0"/>
              </a:p>
            </p:txBody>
          </p:sp>
          <p:sp>
            <p:nvSpPr>
              <p:cNvPr id="12"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dirty="0"/>
              </a:p>
            </p:txBody>
          </p:sp>
          <p:sp>
            <p:nvSpPr>
              <p:cNvPr id="13"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dirty="0"/>
              </a:p>
            </p:txBody>
          </p:sp>
          <p:sp>
            <p:nvSpPr>
              <p:cNvPr id="14"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spTree>
    <p:extLst>
      <p:ext uri="{BB962C8B-B14F-4D97-AF65-F5344CB8AC3E}">
        <p14:creationId xmlns:p14="http://schemas.microsoft.com/office/powerpoint/2010/main" val="1288466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CD52F23D-51F6-4C94-8CD5-B9ABBF67EE23}" type="datetime1">
              <a:rPr lang="en-US" smtClean="0"/>
              <a:t>4/14/2025</a:t>
            </a:fld>
            <a:endParaRPr lang="en-US" dirty="0"/>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E1076ED0-0DB3-4879-AAE5-5C20D22C1DF4}" type="slidenum">
              <a:rPr lang="en-US" smtClean="0"/>
              <a:t>‹#›</a:t>
            </a:fld>
            <a:endParaRPr lang="en-US" dirty="0"/>
          </a:p>
        </p:txBody>
      </p:sp>
    </p:spTree>
    <p:extLst>
      <p:ext uri="{BB962C8B-B14F-4D97-AF65-F5344CB8AC3E}">
        <p14:creationId xmlns:p14="http://schemas.microsoft.com/office/powerpoint/2010/main" val="188089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D51A702F-6367-4FD1-89A8-3744BE6BA9A2}" type="datetime1">
              <a:rPr lang="en-US" smtClean="0"/>
              <a:t>4/14/2025</a:t>
            </a:fld>
            <a:endParaRPr lang="en-US" dirty="0"/>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E1076ED0-0DB3-4879-AAE5-5C20D22C1DF4}" type="slidenum">
              <a:rPr lang="en-US" smtClean="0"/>
              <a:t>‹#›</a:t>
            </a:fld>
            <a:endParaRPr lang="en-US" dirty="0"/>
          </a:p>
        </p:txBody>
      </p:sp>
      <p:grpSp>
        <p:nvGrpSpPr>
          <p:cNvPr id="6" name="Graphic 78">
            <a:extLst>
              <a:ext uri="{FF2B5EF4-FFF2-40B4-BE49-F238E27FC236}">
                <a16:creationId xmlns:a16="http://schemas.microsoft.com/office/drawing/2014/main" id="{AC45ECC6-E29C-40EF-A7C9-5A17DAFD4299}"/>
              </a:ext>
              <a:ext uri="{C183D7F6-B498-43B3-948B-1728B52AA6E4}">
                <adec:decorative xmlns:adec="http://schemas.microsoft.com/office/drawing/2017/decorative" val="1"/>
              </a:ext>
            </a:extLst>
          </p:cNvPr>
          <p:cNvGrpSpPr/>
          <p:nvPr/>
        </p:nvGrpSpPr>
        <p:grpSpPr>
          <a:xfrm>
            <a:off x="530225" y="2352330"/>
            <a:ext cx="972241" cy="45719"/>
            <a:chOff x="4886325" y="3371754"/>
            <a:chExt cx="2418492" cy="113728"/>
          </a:xfrm>
          <a:solidFill>
            <a:schemeClr val="accent1"/>
          </a:solidFill>
        </p:grpSpPr>
        <p:sp>
          <p:nvSpPr>
            <p:cNvPr id="7"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dirty="0"/>
            </a:p>
          </p:txBody>
        </p:sp>
        <p:grpSp>
          <p:nvGrpSpPr>
            <p:cNvPr id="8"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9"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dirty="0"/>
              </a:p>
            </p:txBody>
          </p:sp>
          <p:sp>
            <p:nvSpPr>
              <p:cNvPr id="10"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dirty="0"/>
              </a:p>
            </p:txBody>
          </p:sp>
          <p:sp>
            <p:nvSpPr>
              <p:cNvPr id="11"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dirty="0"/>
              </a:p>
            </p:txBody>
          </p:sp>
          <p:sp>
            <p:nvSpPr>
              <p:cNvPr id="12"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spTree>
    <p:extLst>
      <p:ext uri="{BB962C8B-B14F-4D97-AF65-F5344CB8AC3E}">
        <p14:creationId xmlns:p14="http://schemas.microsoft.com/office/powerpoint/2010/main" val="90317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4A6E99BD-4B4F-4460-B452-0E8146ACCF8F}" type="datetime1">
              <a:rPr lang="en-US" smtClean="0"/>
              <a:t>4/14/2025</a:t>
            </a:fld>
            <a:endParaRPr lang="en-US" dirty="0"/>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E1076ED0-0DB3-4879-AAE5-5C20D22C1DF4}" type="slidenum">
              <a:rPr lang="en-US" smtClean="0"/>
              <a:t>‹#›</a:t>
            </a:fld>
            <a:endParaRPr lang="en-US" dirty="0"/>
          </a:p>
        </p:txBody>
      </p:sp>
    </p:spTree>
    <p:extLst>
      <p:ext uri="{BB962C8B-B14F-4D97-AF65-F5344CB8AC3E}">
        <p14:creationId xmlns:p14="http://schemas.microsoft.com/office/powerpoint/2010/main" val="364078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EB6FD34C-1867-42A9-AC54-D15ADD8A65E7}" type="datetime1">
              <a:rPr lang="en-US" smtClean="0"/>
              <a:t>4/14/2025</a:t>
            </a:fld>
            <a:endParaRPr lang="en-US" dirty="0"/>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E1076ED0-0DB3-4879-AAE5-5C20D22C1DF4}" type="slidenum">
              <a:rPr lang="en-US" smtClean="0"/>
              <a:t>‹#›</a:t>
            </a:fld>
            <a:endParaRPr lang="en-US" dirty="0"/>
          </a:p>
        </p:txBody>
      </p:sp>
      <p:grpSp>
        <p:nvGrpSpPr>
          <p:cNvPr id="8" name="Graphic 78">
            <a:extLst>
              <a:ext uri="{FF2B5EF4-FFF2-40B4-BE49-F238E27FC236}">
                <a16:creationId xmlns:a16="http://schemas.microsoft.com/office/drawing/2014/main" id="{839DB371-B90D-44CB-A4AF-C7BDBFD0A87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dirty="0"/>
            </a:p>
          </p:txBody>
        </p:sp>
        <p:grpSp>
          <p:nvGrpSpPr>
            <p:cNvPr id="10"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dirty="0"/>
              </a:p>
            </p:txBody>
          </p:sp>
          <p:sp>
            <p:nvSpPr>
              <p:cNvPr id="12"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dirty="0"/>
              </a:p>
            </p:txBody>
          </p:sp>
          <p:sp>
            <p:nvSpPr>
              <p:cNvPr id="13"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dirty="0"/>
              </a:p>
            </p:txBody>
          </p:sp>
          <p:sp>
            <p:nvSpPr>
              <p:cNvPr id="14"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spTree>
    <p:extLst>
      <p:ext uri="{BB962C8B-B14F-4D97-AF65-F5344CB8AC3E}">
        <p14:creationId xmlns:p14="http://schemas.microsoft.com/office/powerpoint/2010/main" val="1896011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chor="b">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336133E9-A654-4C17-8C3C-DDCAC83D6EBF}" type="datetime1">
              <a:rPr lang="en-US" smtClean="0"/>
              <a:t>4/14/2025</a:t>
            </a:fld>
            <a:endParaRPr lang="en-US" dirty="0"/>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E1076ED0-0DB3-4879-AAE5-5C20D22C1DF4}" type="slidenum">
              <a:rPr lang="en-US" smtClean="0"/>
              <a:t>‹#›</a:t>
            </a:fld>
            <a:endParaRPr lang="en-US" dirty="0"/>
          </a:p>
        </p:txBody>
      </p:sp>
      <p:grpSp>
        <p:nvGrpSpPr>
          <p:cNvPr id="8" name="Graphic 78">
            <a:extLst>
              <a:ext uri="{FF2B5EF4-FFF2-40B4-BE49-F238E27FC236}">
                <a16:creationId xmlns:a16="http://schemas.microsoft.com/office/drawing/2014/main" id="{7627CBC2-9DC2-4EE8-A2D5-849E30F2201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dirty="0"/>
            </a:p>
          </p:txBody>
        </p:sp>
        <p:grpSp>
          <p:nvGrpSpPr>
            <p:cNvPr id="10"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dirty="0"/>
              </a:p>
            </p:txBody>
          </p:sp>
          <p:sp>
            <p:nvSpPr>
              <p:cNvPr id="12"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dirty="0"/>
              </a:p>
            </p:txBody>
          </p:sp>
          <p:sp>
            <p:nvSpPr>
              <p:cNvPr id="13"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dirty="0"/>
              </a:p>
            </p:txBody>
          </p:sp>
          <p:sp>
            <p:nvSpPr>
              <p:cNvPr id="14"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spTree>
    <p:extLst>
      <p:ext uri="{BB962C8B-B14F-4D97-AF65-F5344CB8AC3E}">
        <p14:creationId xmlns:p14="http://schemas.microsoft.com/office/powerpoint/2010/main" val="3914187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50" y="5204030"/>
            <a:ext cx="886141"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dirty="0"/>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dirty="0"/>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525717" y="787068"/>
            <a:ext cx="1007755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525717" y="2521885"/>
            <a:ext cx="10077557" cy="35490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718" y="136525"/>
            <a:ext cx="2743200"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fld id="{8769D389-4C4C-4FD7-9E6B-9F44477F0EB8}" type="datetime1">
              <a:rPr lang="en-US" smtClean="0"/>
              <a:t>4/14/2025</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718" y="6356350"/>
            <a:ext cx="3450659"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endParaRPr lang="en-US" dirty="0"/>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5367" y="6356350"/>
            <a:ext cx="529809" cy="365125"/>
          </a:xfrm>
          <a:prstGeom prst="rect">
            <a:avLst/>
          </a:prstGeom>
        </p:spPr>
        <p:txBody>
          <a:bodyPr vert="horz" lIns="91440" tIns="45720" rIns="91440" bIns="45720" rtlCol="0" anchor="ctr"/>
          <a:lstStyle>
            <a:lvl1pPr algn="ctr">
              <a:defRPr sz="900" cap="none" spc="110" baseline="0">
                <a:solidFill>
                  <a:schemeClr val="tx1">
                    <a:lumMod val="65000"/>
                    <a:lumOff val="35000"/>
                  </a:schemeClr>
                </a:solidFill>
              </a:defRPr>
            </a:lvl1pPr>
          </a:lstStyle>
          <a:p>
            <a:fld id="{E1076ED0-0DB3-4879-AAE5-5C20D22C1DF4}" type="slidenum">
              <a:rPr lang="en-US" smtClean="0"/>
              <a:t>‹#›</a:t>
            </a:fld>
            <a:endParaRPr lang="en-US" dirty="0"/>
          </a:p>
        </p:txBody>
      </p:sp>
    </p:spTree>
    <p:extLst>
      <p:ext uri="{BB962C8B-B14F-4D97-AF65-F5344CB8AC3E}">
        <p14:creationId xmlns:p14="http://schemas.microsoft.com/office/powerpoint/2010/main" val="3252274817"/>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717" r:id="rId3"/>
    <p:sldLayoutId id="2147483716" r:id="rId4"/>
    <p:sldLayoutId id="2147483715" r:id="rId5"/>
    <p:sldLayoutId id="2147483714" r:id="rId6"/>
    <p:sldLayoutId id="2147483713" r:id="rId7"/>
    <p:sldLayoutId id="2147483712" r:id="rId8"/>
    <p:sldLayoutId id="2147483711" r:id="rId9"/>
    <p:sldLayoutId id="2147483710" r:id="rId10"/>
    <p:sldLayoutId id="2147483709" r:id="rId11"/>
    <p:sldLayoutId id="2147483720" r:id="rId12"/>
    <p:sldLayoutId id="2147483721" r:id="rId13"/>
    <p:sldLayoutId id="2147483722" r:id="rId14"/>
    <p:sldLayoutId id="2147483723" r:id="rId15"/>
  </p:sldLayoutIdLst>
  <p:hf sldNum="0" hdr="0" ftr="0" dt="0"/>
  <p:txStyles>
    <p:titleStyle>
      <a:lvl1pPr algn="l" defTabSz="914400" rtl="0" eaLnBrk="1" latinLnBrk="0" hangingPunct="1">
        <a:lnSpc>
          <a:spcPct val="100000"/>
        </a:lnSpc>
        <a:spcBef>
          <a:spcPct val="0"/>
        </a:spcBef>
        <a:buNone/>
        <a:defRPr sz="3600" i="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phartley@pkknlaw.com" TargetMode="External"/><Relationship Id="rId1" Type="http://schemas.openxmlformats.org/officeDocument/2006/relationships/slideLayout" Target="../slideLayouts/slideLayout1.xml"/><Relationship Id="rId5" Type="http://schemas.openxmlformats.org/officeDocument/2006/relationships/hyperlink" Target="https://pixabay.com/en/school-corridor-architecture-1540428/"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jpg"/><Relationship Id="rId7" Type="http://schemas.openxmlformats.org/officeDocument/2006/relationships/diagramColors" Target="../diagrams/colors2.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 name="Title 3">
            <a:extLst>
              <a:ext uri="{FF2B5EF4-FFF2-40B4-BE49-F238E27FC236}">
                <a16:creationId xmlns:a16="http://schemas.microsoft.com/office/drawing/2014/main" id="{D7C54D01-3CB1-4E39-B24B-922C8B1E229D}"/>
              </a:ext>
            </a:extLst>
          </p:cNvPr>
          <p:cNvSpPr>
            <a:spLocks noGrp="1"/>
          </p:cNvSpPr>
          <p:nvPr>
            <p:ph type="ctrTitle"/>
          </p:nvPr>
        </p:nvSpPr>
        <p:spPr>
          <a:xfrm>
            <a:off x="563344" y="901686"/>
            <a:ext cx="5183953" cy="2707195"/>
          </a:xfrm>
        </p:spPr>
        <p:txBody>
          <a:bodyPr>
            <a:noAutofit/>
          </a:bodyPr>
          <a:lstStyle/>
          <a:p>
            <a:pPr marL="0" marR="0">
              <a:spcBef>
                <a:spcPts val="0"/>
              </a:spcBef>
              <a:spcAft>
                <a:spcPts val="0"/>
              </a:spcAft>
            </a:pPr>
            <a:r>
              <a:rPr lang="en-US" sz="3200" b="1" dirty="0"/>
              <a:t>GSSA LEGAL UPDATE</a:t>
            </a:r>
            <a:br>
              <a:rPr lang="en-US" sz="3200" b="1" dirty="0"/>
            </a:br>
            <a:r>
              <a:rPr lang="en-US" sz="3200" b="1" dirty="0"/>
              <a:t>SPRING BOOTSTRAP</a:t>
            </a:r>
            <a:br>
              <a:rPr lang="en-US" sz="3200" b="1" dirty="0"/>
            </a:br>
            <a:r>
              <a:rPr lang="en-US" sz="3200" b="1" dirty="0"/>
              <a:t>April 17, 2025</a:t>
            </a:r>
            <a:br>
              <a:rPr lang="en-US" sz="3200" b="1" dirty="0"/>
            </a:br>
            <a:endParaRPr lang="en-US" sz="3200" b="1" dirty="0"/>
          </a:p>
        </p:txBody>
      </p:sp>
      <p:sp>
        <p:nvSpPr>
          <p:cNvPr id="5" name="Subtitle 4">
            <a:extLst>
              <a:ext uri="{FF2B5EF4-FFF2-40B4-BE49-F238E27FC236}">
                <a16:creationId xmlns:a16="http://schemas.microsoft.com/office/drawing/2014/main" id="{2B8AE42B-79DF-4741-BA43-3687C5F26E01}"/>
              </a:ext>
            </a:extLst>
          </p:cNvPr>
          <p:cNvSpPr>
            <a:spLocks noGrp="1"/>
          </p:cNvSpPr>
          <p:nvPr>
            <p:ph type="subTitle" idx="1"/>
          </p:nvPr>
        </p:nvSpPr>
        <p:spPr>
          <a:xfrm>
            <a:off x="487266" y="4307076"/>
            <a:ext cx="5368549" cy="3249797"/>
          </a:xfrm>
        </p:spPr>
        <p:txBody>
          <a:bodyPr>
            <a:noAutofit/>
          </a:bodyPr>
          <a:lstStyle/>
          <a:p>
            <a:r>
              <a:rPr lang="en-US" sz="2400" dirty="0">
                <a:latin typeface="Calibri" panose="020F0502020204030204" pitchFamily="34" charset="0"/>
                <a:cs typeface="Calibri" panose="020F0502020204030204" pitchFamily="34" charset="0"/>
              </a:rPr>
              <a:t>Phil Hartley</a:t>
            </a:r>
          </a:p>
          <a:p>
            <a:r>
              <a:rPr lang="en-US" sz="2400" dirty="0">
                <a:latin typeface="Calibri" panose="020F0502020204030204" pitchFamily="34" charset="0"/>
                <a:cs typeface="Calibri" panose="020F0502020204030204" pitchFamily="34" charset="0"/>
              </a:rPr>
              <a:t>Pereira, Kirby, Kinsinger &amp; Nguyen, LLP</a:t>
            </a:r>
          </a:p>
          <a:p>
            <a:r>
              <a:rPr lang="en-US" sz="2400" dirty="0">
                <a:latin typeface="Calibri" panose="020F0502020204030204" pitchFamily="34" charset="0"/>
                <a:cs typeface="Calibri" panose="020F0502020204030204" pitchFamily="34" charset="0"/>
                <a:hlinkClick r:id="rId2"/>
              </a:rPr>
              <a:t>phartley@pkknlaw.com</a:t>
            </a: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Cell – 770-654-3616</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137" name="Freeform: Shape 136">
            <a:extLst>
              <a:ext uri="{FF2B5EF4-FFF2-40B4-BE49-F238E27FC236}">
                <a16:creationId xmlns:a16="http://schemas.microsoft.com/office/drawing/2014/main" id="{3D505D40-32E9-4C48-81F8-AD80433BE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70"/>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39" name="Group 138">
            <a:extLst>
              <a:ext uri="{FF2B5EF4-FFF2-40B4-BE49-F238E27FC236}">
                <a16:creationId xmlns:a16="http://schemas.microsoft.com/office/drawing/2014/main" id="{C507BF36-B92B-4CAC-BCA7-8364B51E1F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1701611" y="285553"/>
            <a:ext cx="886141" cy="802496"/>
            <a:chOff x="10948005" y="3272152"/>
            <a:chExt cx="868640" cy="786648"/>
          </a:xfrm>
          <a:solidFill>
            <a:schemeClr val="accent1"/>
          </a:solidFill>
        </p:grpSpPr>
        <p:sp>
          <p:nvSpPr>
            <p:cNvPr id="140" name="Freeform: Shape 139">
              <a:extLst>
                <a:ext uri="{FF2B5EF4-FFF2-40B4-BE49-F238E27FC236}">
                  <a16:creationId xmlns:a16="http://schemas.microsoft.com/office/drawing/2014/main" id="{2276237E-3A6D-452F-879C-FB8C77A1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141" name="Freeform: Shape 140">
              <a:extLst>
                <a:ext uri="{FF2B5EF4-FFF2-40B4-BE49-F238E27FC236}">
                  <a16:creationId xmlns:a16="http://schemas.microsoft.com/office/drawing/2014/main" id="{38BC9243-F4BF-48A7-89AE-DFA5B37DE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142" name="Freeform: Shape 141">
              <a:extLst>
                <a:ext uri="{FF2B5EF4-FFF2-40B4-BE49-F238E27FC236}">
                  <a16:creationId xmlns:a16="http://schemas.microsoft.com/office/drawing/2014/main" id="{5DE414EC-F3DF-412E-9B22-5328DAA99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143" name="Graphic 12">
              <a:extLst>
                <a:ext uri="{FF2B5EF4-FFF2-40B4-BE49-F238E27FC236}">
                  <a16:creationId xmlns:a16="http://schemas.microsoft.com/office/drawing/2014/main" id="{039C06B1-FDEA-47B1-8222-7D622CD72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dirty="0"/>
            </a:p>
          </p:txBody>
        </p:sp>
        <p:sp>
          <p:nvSpPr>
            <p:cNvPr id="144" name="Graphic 15">
              <a:extLst>
                <a:ext uri="{FF2B5EF4-FFF2-40B4-BE49-F238E27FC236}">
                  <a16:creationId xmlns:a16="http://schemas.microsoft.com/office/drawing/2014/main" id="{B834C8C1-9BD1-4635-8E5B-65815F901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dirty="0"/>
            </a:p>
          </p:txBody>
        </p:sp>
        <p:sp>
          <p:nvSpPr>
            <p:cNvPr id="145" name="Graphic 15">
              <a:extLst>
                <a:ext uri="{FF2B5EF4-FFF2-40B4-BE49-F238E27FC236}">
                  <a16:creationId xmlns:a16="http://schemas.microsoft.com/office/drawing/2014/main" id="{2963D456-B3F4-4EDC-827E-645741F64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73A58845-EFFB-4806-BC6D-47418C15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8" name="Graphic 78">
            <a:extLst>
              <a:ext uri="{FF2B5EF4-FFF2-40B4-BE49-F238E27FC236}">
                <a16:creationId xmlns:a16="http://schemas.microsoft.com/office/drawing/2014/main" id="{DBBA0A0D-8F6A-400A-9E49-8C008E2C7D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149" name="Graphic 78">
              <a:extLst>
                <a:ext uri="{FF2B5EF4-FFF2-40B4-BE49-F238E27FC236}">
                  <a16:creationId xmlns:a16="http://schemas.microsoft.com/office/drawing/2014/main" id="{A5DD701E-4BC9-48E3-AF4F-013B52D6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dirty="0"/>
            </a:p>
          </p:txBody>
        </p:sp>
        <p:grpSp>
          <p:nvGrpSpPr>
            <p:cNvPr id="150" name="Graphic 78">
              <a:extLst>
                <a:ext uri="{FF2B5EF4-FFF2-40B4-BE49-F238E27FC236}">
                  <a16:creationId xmlns:a16="http://schemas.microsoft.com/office/drawing/2014/main" id="{FB658B62-664D-4B3B-BBDA-235666290B4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51" name="Graphic 78">
                <a:extLst>
                  <a:ext uri="{FF2B5EF4-FFF2-40B4-BE49-F238E27FC236}">
                    <a16:creationId xmlns:a16="http://schemas.microsoft.com/office/drawing/2014/main" id="{B11F9D25-67B1-4BDB-A290-97B93A19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dirty="0"/>
              </a:p>
            </p:txBody>
          </p:sp>
          <p:sp>
            <p:nvSpPr>
              <p:cNvPr id="152" name="Graphic 78">
                <a:extLst>
                  <a:ext uri="{FF2B5EF4-FFF2-40B4-BE49-F238E27FC236}">
                    <a16:creationId xmlns:a16="http://schemas.microsoft.com/office/drawing/2014/main" id="{B9D5C40A-1B1B-4C25-9707-E8F1CF6E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dirty="0"/>
              </a:p>
            </p:txBody>
          </p:sp>
          <p:sp>
            <p:nvSpPr>
              <p:cNvPr id="153" name="Graphic 78">
                <a:extLst>
                  <a:ext uri="{FF2B5EF4-FFF2-40B4-BE49-F238E27FC236}">
                    <a16:creationId xmlns:a16="http://schemas.microsoft.com/office/drawing/2014/main" id="{2DD0C1D6-FF64-45AB-8775-83AB3C470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dirty="0"/>
              </a:p>
            </p:txBody>
          </p:sp>
          <p:sp>
            <p:nvSpPr>
              <p:cNvPr id="154" name="Graphic 78">
                <a:extLst>
                  <a:ext uri="{FF2B5EF4-FFF2-40B4-BE49-F238E27FC236}">
                    <a16:creationId xmlns:a16="http://schemas.microsoft.com/office/drawing/2014/main" id="{15AFBB84-8485-4329-89FC-04663D98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pic>
        <p:nvPicPr>
          <p:cNvPr id="1026" name="Picture 2" descr="Classroom of students raising their hands in front of a teacher">
            <a:extLst>
              <a:ext uri="{FF2B5EF4-FFF2-40B4-BE49-F238E27FC236}">
                <a16:creationId xmlns:a16="http://schemas.microsoft.com/office/drawing/2014/main" id="{E1A19761-A22D-431F-830C-131CA44D3A91}"/>
              </a:ext>
            </a:extLst>
          </p:cNvPr>
          <p:cNvPicPr>
            <a:picLocks noChangeAspect="1" noChangeArrowheads="1"/>
          </p:cNvPicPr>
          <p:nvPr/>
        </p:nvPicPr>
        <p:blipFill>
          <a:blip r:embed="rId3"/>
          <a:srcRect l="21846" r="21846"/>
          <a:stretch/>
        </p:blipFill>
        <p:spPr bwMode="auto">
          <a:xfrm>
            <a:off x="6522720" y="-120076"/>
            <a:ext cx="56692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wall, indoor, floor, design&#10;&#10;Description automatically generated">
            <a:extLst>
              <a:ext uri="{FF2B5EF4-FFF2-40B4-BE49-F238E27FC236}">
                <a16:creationId xmlns:a16="http://schemas.microsoft.com/office/drawing/2014/main" id="{72D2EFDA-3164-EA9B-404C-5C56DDB6C36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43081" y="-120076"/>
            <a:ext cx="6379144" cy="6978065"/>
          </a:xfrm>
          <a:prstGeom prst="rect">
            <a:avLst/>
          </a:prstGeom>
        </p:spPr>
      </p:pic>
    </p:spTree>
    <p:extLst>
      <p:ext uri="{BB962C8B-B14F-4D97-AF65-F5344CB8AC3E}">
        <p14:creationId xmlns:p14="http://schemas.microsoft.com/office/powerpoint/2010/main" val="774137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kumimoji="0" lang="en-US" sz="3200" b="1" i="0" u="none" strike="noStrike" kern="1200" cap="none" spc="150" normalizeH="0" baseline="0" noProof="0" dirty="0">
                <a:ln>
                  <a:noFill/>
                </a:ln>
                <a:solidFill>
                  <a:prstClr val="white"/>
                </a:solidFill>
                <a:effectLst/>
                <a:uLnTx/>
                <a:uFillTx/>
                <a:latin typeface="Meiryo"/>
                <a:ea typeface="+mj-ea"/>
                <a:cs typeface="+mj-cs"/>
              </a:rPr>
              <a:t>House Bill 340 – </a:t>
            </a:r>
            <a:br>
              <a:rPr kumimoji="0" lang="en-US" sz="3200" b="1" i="0" u="none" strike="noStrike" kern="1200" cap="none" spc="150" normalizeH="0" baseline="0" noProof="0" dirty="0">
                <a:ln>
                  <a:noFill/>
                </a:ln>
                <a:solidFill>
                  <a:prstClr val="white"/>
                </a:solidFill>
                <a:effectLst/>
                <a:uLnTx/>
                <a:uFillTx/>
                <a:latin typeface="Meiryo"/>
                <a:ea typeface="+mj-ea"/>
                <a:cs typeface="+mj-cs"/>
              </a:rPr>
            </a:br>
            <a:r>
              <a:rPr kumimoji="0" lang="en-US" sz="3200" b="1" i="0" u="none" strike="noStrike" kern="1200" cap="none" spc="150" normalizeH="0" baseline="0" noProof="0" dirty="0">
                <a:ln>
                  <a:noFill/>
                </a:ln>
                <a:solidFill>
                  <a:prstClr val="white"/>
                </a:solidFill>
                <a:effectLst/>
                <a:uLnTx/>
                <a:uFillTx/>
                <a:latin typeface="Meiryo"/>
                <a:ea typeface="+mj-ea"/>
                <a:cs typeface="+mj-cs"/>
              </a:rPr>
              <a:t>Distract Free Education Act cont’d.</a:t>
            </a:r>
            <a:endParaRPr lang="en-US" dirty="0"/>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quarter" idx="18"/>
          </p:nvPr>
        </p:nvSpPr>
        <p:spPr>
          <a:xfrm>
            <a:off x="1089499" y="194554"/>
            <a:ext cx="11011710" cy="4552544"/>
          </a:xfrm>
        </p:spPr>
        <p:txBody>
          <a:bodyPr>
            <a:noAutofit/>
          </a:bodyPr>
          <a:lstStyle/>
          <a:p>
            <a:pPr>
              <a:lnSpc>
                <a:spcPct val="120000"/>
              </a:lnSpc>
              <a:spcBef>
                <a:spcPts val="0"/>
              </a:spcBef>
              <a:spcAft>
                <a:spcPts val="1200"/>
              </a:spcAft>
            </a:pPr>
            <a:r>
              <a:rPr lang="en-US" sz="2000" dirty="0"/>
              <a:t>By January 1, 2026, District and school shall adopt policies that, at a minimum:</a:t>
            </a:r>
          </a:p>
          <a:p>
            <a:pPr marL="342900" lvl="1" indent="-342900">
              <a:lnSpc>
                <a:spcPct val="120000"/>
              </a:lnSpc>
              <a:spcBef>
                <a:spcPts val="0"/>
              </a:spcBef>
              <a:spcAft>
                <a:spcPts val="1200"/>
              </a:spcAft>
              <a:buFont typeface="+mj-lt"/>
              <a:buAutoNum type="arabicPeriod"/>
            </a:pPr>
            <a:r>
              <a:rPr lang="en-US" sz="2000" dirty="0"/>
              <a:t>Prohibit bell-to-bell access to personal electronic devices by K-8</a:t>
            </a:r>
            <a:r>
              <a:rPr lang="en-US" sz="2000" baseline="30000" dirty="0"/>
              <a:t>th</a:t>
            </a:r>
            <a:r>
              <a:rPr lang="en-US" sz="2000" dirty="0"/>
              <a:t> grade students</a:t>
            </a:r>
          </a:p>
          <a:p>
            <a:pPr marL="342900" lvl="1" indent="-342900">
              <a:lnSpc>
                <a:spcPct val="120000"/>
              </a:lnSpc>
              <a:spcBef>
                <a:spcPts val="0"/>
              </a:spcBef>
              <a:spcAft>
                <a:spcPts val="1200"/>
              </a:spcAft>
              <a:buFont typeface="+mj-lt"/>
              <a:buAutoNum type="arabicPeriod"/>
            </a:pPr>
            <a:r>
              <a:rPr lang="en-US" sz="2000" dirty="0"/>
              <a:t>Establish storing methods for students' personal electronic devices</a:t>
            </a:r>
          </a:p>
          <a:p>
            <a:pPr marL="631825" lvl="1" indent="-285750">
              <a:lnSpc>
                <a:spcPct val="120000"/>
              </a:lnSpc>
              <a:spcBef>
                <a:spcPts val="0"/>
              </a:spcBef>
              <a:spcAft>
                <a:spcPts val="1200"/>
              </a:spcAft>
              <a:buFont typeface="Arial" panose="020B0604020202020204" pitchFamily="34" charset="0"/>
              <a:buChar char="•"/>
            </a:pPr>
            <a:r>
              <a:rPr lang="en-US" sz="2000" dirty="0"/>
              <a:t>Can include lockers, locked pouch, or designated place in classroom</a:t>
            </a:r>
          </a:p>
          <a:p>
            <a:pPr marL="342900" lvl="1" indent="-342900">
              <a:lnSpc>
                <a:spcPct val="120000"/>
              </a:lnSpc>
              <a:spcBef>
                <a:spcPts val="0"/>
              </a:spcBef>
              <a:spcAft>
                <a:spcPts val="1200"/>
              </a:spcAft>
              <a:buFont typeface="+mj-lt"/>
              <a:buAutoNum type="arabicPeriod" startAt="3"/>
            </a:pPr>
            <a:r>
              <a:rPr lang="en-US" sz="2000" dirty="0"/>
              <a:t>Establish procedures for off site events/activities, i.e. field trips, athletic/extra curriculars and daily transportation</a:t>
            </a:r>
          </a:p>
        </p:txBody>
      </p:sp>
    </p:spTree>
    <p:extLst>
      <p:ext uri="{BB962C8B-B14F-4D97-AF65-F5344CB8AC3E}">
        <p14:creationId xmlns:p14="http://schemas.microsoft.com/office/powerpoint/2010/main" val="123070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1F905-9CBD-FD20-3BFA-75AA2037BF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6D7BE3-3792-6ED9-B104-688DA0B5C606}"/>
              </a:ext>
            </a:extLst>
          </p:cNvPr>
          <p:cNvSpPr>
            <a:spLocks noGrp="1"/>
          </p:cNvSpPr>
          <p:nvPr>
            <p:ph type="title"/>
          </p:nvPr>
        </p:nvSpPr>
        <p:spPr/>
        <p:txBody>
          <a:bodyPr/>
          <a:lstStyle/>
          <a:p>
            <a:r>
              <a:rPr kumimoji="0" lang="en-US" sz="3200" b="1" i="0" u="none" strike="noStrike" kern="1200" cap="none" spc="150" normalizeH="0" baseline="0" noProof="0" dirty="0">
                <a:ln>
                  <a:noFill/>
                </a:ln>
                <a:solidFill>
                  <a:prstClr val="white"/>
                </a:solidFill>
                <a:effectLst/>
                <a:uLnTx/>
                <a:uFillTx/>
                <a:latin typeface="Meiryo"/>
                <a:ea typeface="+mj-ea"/>
                <a:cs typeface="+mj-cs"/>
              </a:rPr>
              <a:t>House Bill 340 – </a:t>
            </a:r>
            <a:br>
              <a:rPr kumimoji="0" lang="en-US" sz="3200" b="1" i="0" u="none" strike="noStrike" kern="1200" cap="none" spc="150" normalizeH="0" baseline="0" noProof="0" dirty="0">
                <a:ln>
                  <a:noFill/>
                </a:ln>
                <a:solidFill>
                  <a:prstClr val="white"/>
                </a:solidFill>
                <a:effectLst/>
                <a:uLnTx/>
                <a:uFillTx/>
                <a:latin typeface="Meiryo"/>
                <a:ea typeface="+mj-ea"/>
                <a:cs typeface="+mj-cs"/>
              </a:rPr>
            </a:br>
            <a:r>
              <a:rPr kumimoji="0" lang="en-US" sz="3200" b="1" i="0" u="none" strike="noStrike" kern="1200" cap="none" spc="150" normalizeH="0" baseline="0" noProof="0" dirty="0">
                <a:ln>
                  <a:noFill/>
                </a:ln>
                <a:solidFill>
                  <a:prstClr val="white"/>
                </a:solidFill>
                <a:effectLst/>
                <a:uLnTx/>
                <a:uFillTx/>
                <a:latin typeface="Meiryo"/>
                <a:ea typeface="+mj-ea"/>
                <a:cs typeface="+mj-cs"/>
              </a:rPr>
              <a:t>Distract Free Education Act cont’d.</a:t>
            </a:r>
            <a:endParaRPr lang="en-US" dirty="0"/>
          </a:p>
        </p:txBody>
      </p:sp>
      <p:sp>
        <p:nvSpPr>
          <p:cNvPr id="3" name="Content Placeholder 2">
            <a:extLst>
              <a:ext uri="{FF2B5EF4-FFF2-40B4-BE49-F238E27FC236}">
                <a16:creationId xmlns:a16="http://schemas.microsoft.com/office/drawing/2014/main" id="{DD318DFB-8433-3BAD-F68F-B34FB8CA5D4D}"/>
              </a:ext>
            </a:extLst>
          </p:cNvPr>
          <p:cNvSpPr>
            <a:spLocks noGrp="1"/>
          </p:cNvSpPr>
          <p:nvPr>
            <p:ph sz="quarter" idx="18"/>
          </p:nvPr>
        </p:nvSpPr>
        <p:spPr>
          <a:xfrm>
            <a:off x="1089499" y="194554"/>
            <a:ext cx="11011710" cy="4552544"/>
          </a:xfrm>
        </p:spPr>
        <p:txBody>
          <a:bodyPr anchor="ctr">
            <a:noAutofit/>
          </a:bodyPr>
          <a:lstStyle/>
          <a:p>
            <a:pPr marL="342900" lvl="1" indent="-342900">
              <a:lnSpc>
                <a:spcPct val="120000"/>
              </a:lnSpc>
              <a:spcBef>
                <a:spcPts val="0"/>
              </a:spcBef>
              <a:spcAft>
                <a:spcPts val="0"/>
              </a:spcAft>
              <a:buFont typeface="+mj-lt"/>
              <a:buAutoNum type="arabicPeriod" startAt="3"/>
            </a:pPr>
            <a:r>
              <a:rPr lang="en-US" sz="2000" dirty="0"/>
              <a:t>Communication protocols that:</a:t>
            </a:r>
          </a:p>
          <a:p>
            <a:pPr marL="631825" lvl="1" indent="-285750">
              <a:lnSpc>
                <a:spcPct val="120000"/>
              </a:lnSpc>
              <a:spcBef>
                <a:spcPts val="0"/>
              </a:spcBef>
              <a:spcAft>
                <a:spcPts val="0"/>
              </a:spcAft>
              <a:buFont typeface="Arial" panose="020B0604020202020204" pitchFamily="34" charset="0"/>
              <a:buChar char="•"/>
            </a:pPr>
            <a:r>
              <a:rPr lang="en-US" sz="2000" dirty="0"/>
              <a:t>Address emergency communication through school emergency management systems</a:t>
            </a:r>
          </a:p>
          <a:p>
            <a:pPr marL="631825" lvl="1" indent="-285750">
              <a:lnSpc>
                <a:spcPct val="120000"/>
              </a:lnSpc>
              <a:spcBef>
                <a:spcPts val="0"/>
              </a:spcBef>
              <a:spcAft>
                <a:spcPts val="0"/>
              </a:spcAft>
              <a:buFont typeface="Arial" panose="020B0604020202020204" pitchFamily="34" charset="0"/>
              <a:buChar char="•"/>
            </a:pPr>
            <a:r>
              <a:rPr lang="en-US" sz="2000" dirty="0"/>
              <a:t>Require parents that need to communicate with students during school day to contact school directly</a:t>
            </a:r>
          </a:p>
          <a:p>
            <a:pPr marL="631825" lvl="1" indent="-285750">
              <a:lnSpc>
                <a:spcPct val="120000"/>
              </a:lnSpc>
              <a:spcBef>
                <a:spcPts val="0"/>
              </a:spcBef>
              <a:spcAft>
                <a:spcPts val="0"/>
              </a:spcAft>
              <a:buFont typeface="Arial" panose="020B0604020202020204" pitchFamily="34" charset="0"/>
              <a:buChar char="•"/>
            </a:pPr>
            <a:r>
              <a:rPr lang="en-US" sz="2000" dirty="0"/>
              <a:t>Communicate rules for school personnel/sponsors of field trips, athletic/extra curriculars and daily transportation that do not occur on school campus </a:t>
            </a:r>
          </a:p>
        </p:txBody>
      </p:sp>
    </p:spTree>
    <p:extLst>
      <p:ext uri="{BB962C8B-B14F-4D97-AF65-F5344CB8AC3E}">
        <p14:creationId xmlns:p14="http://schemas.microsoft.com/office/powerpoint/2010/main" val="271038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D2769-08DE-E62F-163A-27A5442A9FFA}"/>
              </a:ext>
            </a:extLst>
          </p:cNvPr>
          <p:cNvSpPr>
            <a:spLocks noGrp="1"/>
          </p:cNvSpPr>
          <p:nvPr>
            <p:ph type="title"/>
          </p:nvPr>
        </p:nvSpPr>
        <p:spPr>
          <a:xfrm>
            <a:off x="4010401" y="-425146"/>
            <a:ext cx="7042570" cy="1626225"/>
          </a:xfrm>
        </p:spPr>
        <p:txBody>
          <a:bodyPr/>
          <a:lstStyle/>
          <a:p>
            <a:r>
              <a:rPr lang="en-US" dirty="0"/>
              <a:t>HB 340 cont’d</a:t>
            </a:r>
          </a:p>
        </p:txBody>
      </p:sp>
      <p:sp>
        <p:nvSpPr>
          <p:cNvPr id="3" name="Content Placeholder 2">
            <a:extLst>
              <a:ext uri="{FF2B5EF4-FFF2-40B4-BE49-F238E27FC236}">
                <a16:creationId xmlns:a16="http://schemas.microsoft.com/office/drawing/2014/main" id="{3EAD3192-D337-8C2E-FAAC-9B46B5DFBD21}"/>
              </a:ext>
            </a:extLst>
          </p:cNvPr>
          <p:cNvSpPr>
            <a:spLocks noGrp="1"/>
          </p:cNvSpPr>
          <p:nvPr>
            <p:ph sz="quarter" idx="16"/>
          </p:nvPr>
        </p:nvSpPr>
        <p:spPr>
          <a:xfrm>
            <a:off x="4095345" y="1201079"/>
            <a:ext cx="8025319" cy="4868981"/>
          </a:xfrm>
        </p:spPr>
        <p:txBody>
          <a:bodyPr anchor="ctr">
            <a:normAutofit/>
          </a:bodyPr>
          <a:lstStyle/>
          <a:p>
            <a:pPr marL="342900" indent="-342900">
              <a:buAutoNum type="arabicPeriod" startAt="5"/>
            </a:pPr>
            <a:r>
              <a:rPr lang="en-US" dirty="0"/>
              <a:t>Provide students in violation with progressive discipline in line with student code of conduct including warnings, confiscation and parental notification</a:t>
            </a:r>
          </a:p>
          <a:p>
            <a:pPr marL="285750" indent="-285750">
              <a:buFont typeface="Arial" panose="020B0604020202020204" pitchFamily="34" charset="0"/>
              <a:buChar char="•"/>
            </a:pPr>
            <a:r>
              <a:rPr lang="en-US" dirty="0"/>
              <a:t>If student has IEP/504 plan that specifically mandates use of personal electronic device, shall be permitted to access the device, as necessary.</a:t>
            </a:r>
          </a:p>
          <a:p>
            <a:pPr marL="285750" indent="-285750">
              <a:buFont typeface="Arial" panose="020B0604020202020204" pitchFamily="34" charset="0"/>
              <a:buChar char="•"/>
            </a:pPr>
            <a:r>
              <a:rPr lang="en-US" dirty="0"/>
              <a:t>Each District/School is encouraged to host parental meetings</a:t>
            </a:r>
          </a:p>
          <a:p>
            <a:pPr marL="285750" indent="-285750">
              <a:buFont typeface="Arial" panose="020B0604020202020204" pitchFamily="34" charset="0"/>
              <a:buChar char="•"/>
            </a:pPr>
            <a:r>
              <a:rPr lang="en-US" dirty="0"/>
              <a:t>DOE shall provide guidance &amp; technical support</a:t>
            </a:r>
          </a:p>
          <a:p>
            <a:pPr marL="285750" indent="-285750">
              <a:buFont typeface="Arial" panose="020B0604020202020204" pitchFamily="34" charset="0"/>
              <a:buChar char="•"/>
            </a:pPr>
            <a:r>
              <a:rPr lang="en-US" dirty="0"/>
              <a:t>Can’t waive this</a:t>
            </a:r>
          </a:p>
        </p:txBody>
      </p:sp>
      <p:pic>
        <p:nvPicPr>
          <p:cNvPr id="4" name="Picture 3">
            <a:extLst>
              <a:ext uri="{FF2B5EF4-FFF2-40B4-BE49-F238E27FC236}">
                <a16:creationId xmlns:a16="http://schemas.microsoft.com/office/drawing/2014/main" id="{948881A6-2375-09C6-A0B5-CEB0DE5077C7}"/>
              </a:ext>
            </a:extLst>
          </p:cNvPr>
          <p:cNvPicPr>
            <a:picLocks noChangeAspect="1"/>
          </p:cNvPicPr>
          <p:nvPr/>
        </p:nvPicPr>
        <p:blipFill>
          <a:blip r:embed="rId3"/>
          <a:stretch>
            <a:fillRect/>
          </a:stretch>
        </p:blipFill>
        <p:spPr>
          <a:xfrm>
            <a:off x="0" y="2136630"/>
            <a:ext cx="4010401" cy="2977575"/>
          </a:xfrm>
          <a:prstGeom prst="rect">
            <a:avLst/>
          </a:prstGeom>
        </p:spPr>
      </p:pic>
    </p:spTree>
    <p:extLst>
      <p:ext uri="{BB962C8B-B14F-4D97-AF65-F5344CB8AC3E}">
        <p14:creationId xmlns:p14="http://schemas.microsoft.com/office/powerpoint/2010/main" val="406505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0" name="Group 9">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1" name="Freeform: Shape 10">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2" name="Freeform: Shape 11">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 name="Freeform: Shape 12">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5"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6"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Freeform: Shape 18">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2310569"/>
            <a:ext cx="972241" cy="45718"/>
            <a:chOff x="4886325" y="3371754"/>
            <a:chExt cx="2418492" cy="113728"/>
          </a:xfrm>
          <a:solidFill>
            <a:schemeClr val="accent1"/>
          </a:solidFill>
        </p:grpSpPr>
        <p:sp>
          <p:nvSpPr>
            <p:cNvPr id="22" name="Graphic 78">
              <a:extLst>
                <a:ext uri="{FF2B5EF4-FFF2-40B4-BE49-F238E27FC236}">
                  <a16:creationId xmlns:a16="http://schemas.microsoft.com/office/drawing/2014/main" id="{41DF3078-C636-4776-A616-D5BF3BC280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23" name="Graphic 78">
              <a:extLst>
                <a:ext uri="{FF2B5EF4-FFF2-40B4-BE49-F238E27FC236}">
                  <a16:creationId xmlns:a16="http://schemas.microsoft.com/office/drawing/2014/main" id="{0D1A27FA-1310-4BC3-A071-1566746B2FB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4" name="Graphic 78">
                <a:extLst>
                  <a:ext uri="{FF2B5EF4-FFF2-40B4-BE49-F238E27FC236}">
                    <a16:creationId xmlns:a16="http://schemas.microsoft.com/office/drawing/2014/main" id="{99ACB9EB-84FE-4B33-9EF9-4EC7DAC2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5" name="Graphic 78">
                <a:extLst>
                  <a:ext uri="{FF2B5EF4-FFF2-40B4-BE49-F238E27FC236}">
                    <a16:creationId xmlns:a16="http://schemas.microsoft.com/office/drawing/2014/main" id="{826E5EFB-0EF9-4DB8-99CB-5DD72009D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6" name="Graphic 78">
                <a:extLst>
                  <a:ext uri="{FF2B5EF4-FFF2-40B4-BE49-F238E27FC236}">
                    <a16:creationId xmlns:a16="http://schemas.microsoft.com/office/drawing/2014/main" id="{86238E12-0689-4123-8B2E-E1CCFCC4C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7" name="Graphic 78">
                <a:extLst>
                  <a:ext uri="{FF2B5EF4-FFF2-40B4-BE49-F238E27FC236}">
                    <a16:creationId xmlns:a16="http://schemas.microsoft.com/office/drawing/2014/main" id="{8538CF67-A00E-4955-A447-001BE02E7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29" name="Rectangle 2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98"/>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1" name="Freeform: Shape 3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7D505F8-D586-AF1D-DB5C-DD9EB1BB0FA8}"/>
              </a:ext>
            </a:extLst>
          </p:cNvPr>
          <p:cNvSpPr>
            <a:spLocks noGrp="1"/>
          </p:cNvSpPr>
          <p:nvPr>
            <p:ph type="ctrTitle"/>
          </p:nvPr>
        </p:nvSpPr>
        <p:spPr>
          <a:xfrm>
            <a:off x="525717" y="787068"/>
            <a:ext cx="7602283" cy="1455091"/>
          </a:xfrm>
        </p:spPr>
        <p:txBody>
          <a:bodyPr vert="horz" lIns="91440" tIns="45720" rIns="91440" bIns="45720" rtlCol="0" anchor="b">
            <a:normAutofit/>
          </a:bodyPr>
          <a:lstStyle/>
          <a:p>
            <a:r>
              <a:rPr lang="en-US" sz="3600"/>
              <a:t>HB 268 School Safety</a:t>
            </a:r>
          </a:p>
        </p:txBody>
      </p:sp>
      <p:grpSp>
        <p:nvGrpSpPr>
          <p:cNvPr id="3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3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3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3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3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ubtitle 2">
            <a:extLst>
              <a:ext uri="{FF2B5EF4-FFF2-40B4-BE49-F238E27FC236}">
                <a16:creationId xmlns:a16="http://schemas.microsoft.com/office/drawing/2014/main" id="{70ADAEA5-F77E-F69D-F5D1-D23262267461}"/>
              </a:ext>
            </a:extLst>
          </p:cNvPr>
          <p:cNvSpPr>
            <a:spLocks noGrp="1"/>
          </p:cNvSpPr>
          <p:nvPr>
            <p:ph type="subTitle" idx="1"/>
          </p:nvPr>
        </p:nvSpPr>
        <p:spPr>
          <a:xfrm>
            <a:off x="525717" y="2796427"/>
            <a:ext cx="7960317" cy="3274503"/>
          </a:xfrm>
        </p:spPr>
        <p:txBody>
          <a:bodyPr vert="horz" lIns="91440" tIns="45720" rIns="91440" bIns="45720" rtlCol="0">
            <a:normAutofit fontScale="77500" lnSpcReduction="20000"/>
          </a:bodyPr>
          <a:lstStyle/>
          <a:p>
            <a:pPr marL="0" marR="0">
              <a:lnSpc>
                <a:spcPct val="100000"/>
              </a:lnSpc>
              <a:buFont typeface="Arial" panose="020B0604020202020204" pitchFamily="34" charset="0"/>
              <a:buNone/>
            </a:pPr>
            <a:r>
              <a:rPr lang="en-US" sz="2300" dirty="0">
                <a:effectLst/>
              </a:rPr>
              <a:t>Ricky and Alyssa’s law – no later than 7/1/26 – each school </a:t>
            </a:r>
            <a:r>
              <a:rPr lang="en-US" sz="2300" dirty="0"/>
              <a:t>must have a </a:t>
            </a:r>
            <a:r>
              <a:rPr lang="en-US" sz="2300" dirty="0">
                <a:effectLst/>
              </a:rPr>
              <a:t>mobile panic alert system (Alyssa’s Alert), connecting multiple agencies and integrating with required school mapping system – need concurrence of primary law enforcement – immunity in statute but weakened by gross negligence/bad faith standard</a:t>
            </a:r>
          </a:p>
          <a:p>
            <a:pPr marL="0" marR="0">
              <a:lnSpc>
                <a:spcPct val="100000"/>
              </a:lnSpc>
              <a:buFont typeface="Arial" panose="020B0604020202020204" pitchFamily="34" charset="0"/>
              <a:buNone/>
            </a:pPr>
            <a:r>
              <a:rPr lang="en-US" sz="2300" dirty="0">
                <a:effectLst/>
              </a:rPr>
              <a:t> </a:t>
            </a:r>
          </a:p>
          <a:p>
            <a:pPr marL="0" marR="0">
              <a:lnSpc>
                <a:spcPct val="100000"/>
              </a:lnSpc>
              <a:buFont typeface="Arial" panose="020B0604020202020204" pitchFamily="34" charset="0"/>
              <a:buNone/>
            </a:pPr>
            <a:r>
              <a:rPr lang="en-US" sz="2300" dirty="0">
                <a:effectLst/>
              </a:rPr>
              <a:t>For students in state custody, all records shall be produced to enrolling school within 5 days including critical school records, all medical and educational, also includes juvenile adjudications and discipline issues – contact with RESA if objection and get consent from parent </a:t>
            </a:r>
          </a:p>
          <a:p>
            <a:pPr marL="0" marR="0">
              <a:lnSpc>
                <a:spcPct val="100000"/>
              </a:lnSpc>
              <a:buFont typeface="Arial" panose="020B0604020202020204" pitchFamily="34" charset="0"/>
              <a:buNone/>
            </a:pPr>
            <a:r>
              <a:rPr lang="en-US" sz="1400" dirty="0">
                <a:effectLst/>
              </a:rPr>
              <a:t> </a:t>
            </a:r>
          </a:p>
          <a:p>
            <a:pPr marL="0" marR="0">
              <a:lnSpc>
                <a:spcPct val="100000"/>
              </a:lnSpc>
              <a:buFont typeface="Arial" panose="020B0604020202020204" pitchFamily="34" charset="0"/>
              <a:buNone/>
            </a:pPr>
            <a:r>
              <a:rPr lang="en-US" sz="1400" dirty="0">
                <a:effectLst/>
              </a:rPr>
              <a:t> </a:t>
            </a:r>
          </a:p>
        </p:txBody>
      </p:sp>
      <p:sp>
        <p:nvSpPr>
          <p:cNvPr id="41" name="Freeform: Shape 40">
            <a:extLst>
              <a:ext uri="{FF2B5EF4-FFF2-40B4-BE49-F238E27FC236}">
                <a16:creationId xmlns:a16="http://schemas.microsoft.com/office/drawing/2014/main" id="{D5B4F0F5-BE58-4EC0-B650-A71A0743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3" name="Group 42">
            <a:extLst>
              <a:ext uri="{FF2B5EF4-FFF2-40B4-BE49-F238E27FC236}">
                <a16:creationId xmlns:a16="http://schemas.microsoft.com/office/drawing/2014/main" id="{E700C1F5-B637-45FE-96CC-270D263A59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44" name="Freeform: Shape 43">
              <a:extLst>
                <a:ext uri="{FF2B5EF4-FFF2-40B4-BE49-F238E27FC236}">
                  <a16:creationId xmlns:a16="http://schemas.microsoft.com/office/drawing/2014/main" id="{83DA22C9-3830-4323-9087-6D7C1E6AA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5" name="Freeform: Shape 44">
              <a:extLst>
                <a:ext uri="{FF2B5EF4-FFF2-40B4-BE49-F238E27FC236}">
                  <a16:creationId xmlns:a16="http://schemas.microsoft.com/office/drawing/2014/main" id="{A5AC4DA9-FD16-4055-8D2D-95D615C03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6" name="Freeform: Shape 45">
              <a:extLst>
                <a:ext uri="{FF2B5EF4-FFF2-40B4-BE49-F238E27FC236}">
                  <a16:creationId xmlns:a16="http://schemas.microsoft.com/office/drawing/2014/main" id="{8BA7D58E-9AB5-4B54-A635-2E86BEC7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7" name="Graphic 12">
              <a:extLst>
                <a:ext uri="{FF2B5EF4-FFF2-40B4-BE49-F238E27FC236}">
                  <a16:creationId xmlns:a16="http://schemas.microsoft.com/office/drawing/2014/main" id="{B7D72779-BBD2-4D64-B6B1-E052E227E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48" name="Graphic 15">
              <a:extLst>
                <a:ext uri="{FF2B5EF4-FFF2-40B4-BE49-F238E27FC236}">
                  <a16:creationId xmlns:a16="http://schemas.microsoft.com/office/drawing/2014/main" id="{569BD34C-BFEF-4FB1-A094-2D9E687CD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49" name="Graphic 15">
              <a:extLst>
                <a:ext uri="{FF2B5EF4-FFF2-40B4-BE49-F238E27FC236}">
                  <a16:creationId xmlns:a16="http://schemas.microsoft.com/office/drawing/2014/main" id="{DC258A66-ED52-4FA3-96CE-7932E91F5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EC6A48C-21EF-4485-9836-044550003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4459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D635-5EC9-3359-03C4-606E2E17D446}"/>
              </a:ext>
            </a:extLst>
          </p:cNvPr>
          <p:cNvSpPr>
            <a:spLocks noGrp="1"/>
          </p:cNvSpPr>
          <p:nvPr>
            <p:ph type="title"/>
          </p:nvPr>
        </p:nvSpPr>
        <p:spPr/>
        <p:txBody>
          <a:bodyPr/>
          <a:lstStyle/>
          <a:p>
            <a:r>
              <a:rPr lang="en-US" dirty="0"/>
              <a:t>HB 268 School Safety</a:t>
            </a:r>
          </a:p>
        </p:txBody>
      </p:sp>
      <p:sp>
        <p:nvSpPr>
          <p:cNvPr id="3" name="Content Placeholder 2">
            <a:extLst>
              <a:ext uri="{FF2B5EF4-FFF2-40B4-BE49-F238E27FC236}">
                <a16:creationId xmlns:a16="http://schemas.microsoft.com/office/drawing/2014/main" id="{3EE5986C-DB44-A37B-9EBE-E91382D5A5D5}"/>
              </a:ext>
            </a:extLst>
          </p:cNvPr>
          <p:cNvSpPr>
            <a:spLocks noGrp="1"/>
          </p:cNvSpPr>
          <p:nvPr>
            <p:ph idx="1"/>
          </p:nvPr>
        </p:nvSpPr>
        <p:spPr>
          <a:xfrm>
            <a:off x="525717" y="2521885"/>
            <a:ext cx="10980483" cy="4336115"/>
          </a:xfrm>
        </p:spPr>
        <p:txBody>
          <a:bodyPr>
            <a:normAutofit fontScale="47500" lnSpcReduction="20000"/>
          </a:bodyPr>
          <a:lstStyle/>
          <a:p>
            <a:pPr marL="0" marR="0">
              <a:buNone/>
            </a:pPr>
            <a:r>
              <a:rPr lang="en-US" sz="3800" kern="100" dirty="0">
                <a:effectLst/>
                <a:latin typeface="Aptos" panose="020B0004020202020204" pitchFamily="34" charset="0"/>
                <a:ea typeface="Aptos" panose="020B0004020202020204" pitchFamily="34" charset="0"/>
                <a:cs typeface="Times New Roman" panose="02020603050405020304" pitchFamily="18" charset="0"/>
              </a:rPr>
              <a:t>If </a:t>
            </a:r>
            <a:r>
              <a:rPr lang="en-US" sz="3800" kern="100" dirty="0">
                <a:latin typeface="Aptos" panose="020B0004020202020204" pitchFamily="34" charset="0"/>
                <a:ea typeface="Aptos" panose="020B0004020202020204" pitchFamily="34" charset="0"/>
                <a:cs typeface="Times New Roman" panose="02020603050405020304" pitchFamily="18" charset="0"/>
              </a:rPr>
              <a:t>funds are appropriated, </a:t>
            </a:r>
            <a:r>
              <a:rPr lang="en-US" sz="3800" kern="100" dirty="0">
                <a:effectLst/>
                <a:latin typeface="Aptos" panose="020B0004020202020204" pitchFamily="34" charset="0"/>
                <a:ea typeface="Aptos" panose="020B0004020202020204" pitchFamily="34" charset="0"/>
                <a:cs typeface="Times New Roman" panose="02020603050405020304" pitchFamily="18" charset="0"/>
              </a:rPr>
              <a:t>Qualified Student Advocacy Specialists up to 3 based on size – Dept of Behavioral Health and Developmental Disabilities (in consultation with SDOE) shall establish essential duties and minimum qualifications by 12/31/25</a:t>
            </a:r>
          </a:p>
          <a:p>
            <a:pPr marL="0" marR="0">
              <a:buNone/>
            </a:pPr>
            <a:endParaRPr lang="en-US" sz="3800" kern="100" dirty="0">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3800" kern="100" dirty="0">
                <a:effectLst/>
                <a:latin typeface="Aptos" panose="020B0004020202020204" pitchFamily="34" charset="0"/>
                <a:ea typeface="Aptos" panose="020B0004020202020204" pitchFamily="34" charset="0"/>
                <a:cs typeface="Times New Roman" panose="02020603050405020304" pitchFamily="18" charset="0"/>
              </a:rPr>
              <a:t> SDOE Chief Privacy Officer w/ State AG shall develop guidance document as to FERPA and other record restrictions for different agencies by 12/31/25</a:t>
            </a:r>
          </a:p>
          <a:p>
            <a:pPr marL="0" marR="0">
              <a:buNone/>
            </a:pPr>
            <a:endParaRPr lang="en-US" sz="3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3800" kern="100" dirty="0">
                <a:effectLst/>
                <a:latin typeface="Aptos" panose="020B0004020202020204" pitchFamily="34" charset="0"/>
                <a:ea typeface="Aptos" panose="020B0004020202020204" pitchFamily="34" charset="0"/>
                <a:cs typeface="Times New Roman" panose="02020603050405020304" pitchFamily="18" charset="0"/>
              </a:rPr>
              <a:t>Defines critical records and new enrollment process for students in grades higher than third, receiving </a:t>
            </a:r>
            <a:r>
              <a:rPr lang="en-US" sz="3800" kern="100" dirty="0">
                <a:latin typeface="Aptos" panose="020B0004020202020204" pitchFamily="34" charset="0"/>
                <a:ea typeface="Aptos" panose="020B0004020202020204" pitchFamily="34" charset="0"/>
                <a:cs typeface="Times New Roman" panose="02020603050405020304" pitchFamily="18" charset="0"/>
              </a:rPr>
              <a:t>additional </a:t>
            </a:r>
            <a:r>
              <a:rPr lang="en-US" sz="3800" kern="100" dirty="0">
                <a:effectLst/>
                <a:latin typeface="Aptos" panose="020B0004020202020204" pitchFamily="34" charset="0"/>
                <a:ea typeface="Aptos" panose="020B0004020202020204" pitchFamily="34" charset="0"/>
                <a:cs typeface="Times New Roman" panose="02020603050405020304" pitchFamily="18" charset="0"/>
              </a:rPr>
              <a:t>records, including those juvenile and other non-educational records , RESA as mediator</a:t>
            </a:r>
          </a:p>
          <a:p>
            <a:pPr marL="0" marR="0">
              <a:buNone/>
            </a:pPr>
            <a:r>
              <a:rPr lang="en-US" sz="3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buNone/>
            </a:pPr>
            <a:r>
              <a:rPr lang="en-US" sz="3800" kern="100" dirty="0">
                <a:effectLst/>
                <a:latin typeface="Aptos" panose="020B0004020202020204" pitchFamily="34" charset="0"/>
                <a:ea typeface="Aptos" panose="020B0004020202020204" pitchFamily="34" charset="0"/>
                <a:cs typeface="Times New Roman" panose="02020603050405020304" pitchFamily="18" charset="0"/>
              </a:rPr>
              <a:t>When records are requested by parent must be produced by 5 pm, 3</a:t>
            </a:r>
            <a:r>
              <a:rPr lang="en-US" sz="3800" kern="100" baseline="30000" dirty="0">
                <a:effectLst/>
                <a:latin typeface="Aptos" panose="020B0004020202020204" pitchFamily="34" charset="0"/>
                <a:ea typeface="Aptos" panose="020B0004020202020204" pitchFamily="34" charset="0"/>
                <a:cs typeface="Times New Roman" panose="02020603050405020304" pitchFamily="18" charset="0"/>
              </a:rPr>
              <a:t>rd</a:t>
            </a:r>
            <a:r>
              <a:rPr lang="en-US" sz="3800" kern="100" dirty="0">
                <a:effectLst/>
                <a:latin typeface="Aptos" panose="020B0004020202020204" pitchFamily="34" charset="0"/>
                <a:ea typeface="Aptos" panose="020B0004020202020204" pitchFamily="34" charset="0"/>
                <a:cs typeface="Times New Roman" panose="02020603050405020304" pitchFamily="18" charset="0"/>
              </a:rPr>
              <a:t> business day</a:t>
            </a:r>
          </a:p>
          <a:p>
            <a:pPr marL="0" marR="0">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606191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4CC86-F4EA-D338-97AE-09EDC6F6AD1D}"/>
              </a:ext>
            </a:extLst>
          </p:cNvPr>
          <p:cNvSpPr>
            <a:spLocks noGrp="1"/>
          </p:cNvSpPr>
          <p:nvPr>
            <p:ph type="title"/>
          </p:nvPr>
        </p:nvSpPr>
        <p:spPr/>
        <p:txBody>
          <a:bodyPr/>
          <a:lstStyle/>
          <a:p>
            <a:r>
              <a:rPr lang="en-US" dirty="0"/>
              <a:t>HB 268 School Safety</a:t>
            </a:r>
          </a:p>
        </p:txBody>
      </p:sp>
      <p:sp>
        <p:nvSpPr>
          <p:cNvPr id="3" name="Content Placeholder 2">
            <a:extLst>
              <a:ext uri="{FF2B5EF4-FFF2-40B4-BE49-F238E27FC236}">
                <a16:creationId xmlns:a16="http://schemas.microsoft.com/office/drawing/2014/main" id="{6D618925-B7FD-B29A-6F80-EB805C602DCC}"/>
              </a:ext>
            </a:extLst>
          </p:cNvPr>
          <p:cNvSpPr>
            <a:spLocks noGrp="1"/>
          </p:cNvSpPr>
          <p:nvPr>
            <p:ph idx="1"/>
          </p:nvPr>
        </p:nvSpPr>
        <p:spPr/>
        <p:txBody>
          <a:bodyPr>
            <a:normAutofit fontScale="25000" lnSpcReduction="20000"/>
          </a:bodyPr>
          <a:lstStyle/>
          <a:p>
            <a:pPr marL="0" marR="0">
              <a:buNone/>
            </a:pPr>
            <a:r>
              <a:rPr lang="en-US" sz="96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buNone/>
            </a:pPr>
            <a:r>
              <a:rPr lang="en-US" sz="9600" kern="100" dirty="0">
                <a:effectLst/>
                <a:latin typeface="Aptos" panose="020B0004020202020204" pitchFamily="34" charset="0"/>
                <a:ea typeface="Aptos" panose="020B0004020202020204" pitchFamily="34" charset="0"/>
                <a:cs typeface="Times New Roman" panose="02020603050405020304" pitchFamily="18" charset="0"/>
              </a:rPr>
              <a:t>“Official encounters” and reports required to be disclosed to schools from law enforcement</a:t>
            </a:r>
          </a:p>
          <a:p>
            <a:pPr marL="0" marR="0">
              <a:buNone/>
            </a:pPr>
            <a:r>
              <a:rPr lang="en-US" sz="9600" kern="100" dirty="0">
                <a:effectLst/>
                <a:latin typeface="Aptos" panose="020B0004020202020204" pitchFamily="34" charset="0"/>
                <a:ea typeface="Aptos" panose="020B0004020202020204" pitchFamily="34" charset="0"/>
                <a:cs typeface="Times New Roman" panose="02020603050405020304" pitchFamily="18" charset="0"/>
              </a:rPr>
              <a:t>Youth violence and suicide awareness training for students, anonymous reporting program</a:t>
            </a:r>
          </a:p>
          <a:p>
            <a:pPr marL="0" marR="0">
              <a:buNone/>
            </a:pPr>
            <a:r>
              <a:rPr lang="en-US" sz="9600" kern="100" dirty="0">
                <a:effectLst/>
                <a:latin typeface="Aptos" panose="020B0004020202020204" pitchFamily="34" charset="0"/>
                <a:ea typeface="Aptos" panose="020B0004020202020204" pitchFamily="34" charset="0"/>
                <a:cs typeface="Times New Roman" panose="02020603050405020304" pitchFamily="18" charset="0"/>
              </a:rPr>
              <a:t>Additional rules if student doesn’t show up for 30 days</a:t>
            </a:r>
          </a:p>
          <a:p>
            <a:pPr marL="0" marR="0">
              <a:buNone/>
            </a:pPr>
            <a:r>
              <a:rPr lang="en-US" sz="9600" kern="100" dirty="0">
                <a:effectLst/>
                <a:latin typeface="Aptos" panose="020B0004020202020204" pitchFamily="34" charset="0"/>
                <a:ea typeface="Aptos" panose="020B0004020202020204" pitchFamily="34" charset="0"/>
                <a:cs typeface="Times New Roman" panose="02020603050405020304" pitchFamily="18" charset="0"/>
              </a:rPr>
              <a:t>Threat assessment plan  and emergency alert response system</a:t>
            </a:r>
          </a:p>
          <a:p>
            <a:pPr marL="0" marR="0">
              <a:buNone/>
            </a:pPr>
            <a:r>
              <a:rPr lang="en-US" sz="9600" kern="100" dirty="0">
                <a:effectLst/>
                <a:latin typeface="Aptos" panose="020B0004020202020204" pitchFamily="34" charset="0"/>
                <a:ea typeface="Aptos" panose="020B0004020202020204" pitchFamily="34" charset="0"/>
                <a:cs typeface="Times New Roman" panose="02020603050405020304" pitchFamily="18" charset="0"/>
              </a:rPr>
              <a:t>Expands definition and scope of terroristic threats</a:t>
            </a:r>
          </a:p>
          <a:p>
            <a:pPr marL="0" marR="0"/>
            <a:r>
              <a:rPr lang="en-US" sz="96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sz="9600" dirty="0"/>
          </a:p>
          <a:p>
            <a:endParaRPr lang="en-US" dirty="0"/>
          </a:p>
        </p:txBody>
      </p:sp>
    </p:spTree>
    <p:extLst>
      <p:ext uri="{BB962C8B-B14F-4D97-AF65-F5344CB8AC3E}">
        <p14:creationId xmlns:p14="http://schemas.microsoft.com/office/powerpoint/2010/main" val="4133314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DE83C-C58F-DECC-D442-C4A295B00F29}"/>
              </a:ext>
            </a:extLst>
          </p:cNvPr>
          <p:cNvSpPr>
            <a:spLocks noGrp="1"/>
          </p:cNvSpPr>
          <p:nvPr>
            <p:ph type="title"/>
          </p:nvPr>
        </p:nvSpPr>
        <p:spPr/>
        <p:txBody>
          <a:bodyPr/>
          <a:lstStyle/>
          <a:p>
            <a:r>
              <a:rPr lang="en-US" dirty="0"/>
              <a:t>Riley Gaines Act – SB 1</a:t>
            </a:r>
          </a:p>
        </p:txBody>
      </p:sp>
      <p:sp>
        <p:nvSpPr>
          <p:cNvPr id="3" name="Content Placeholder 2">
            <a:extLst>
              <a:ext uri="{FF2B5EF4-FFF2-40B4-BE49-F238E27FC236}">
                <a16:creationId xmlns:a16="http://schemas.microsoft.com/office/drawing/2014/main" id="{725E9827-69D2-C50C-0078-337E28348470}"/>
              </a:ext>
            </a:extLst>
          </p:cNvPr>
          <p:cNvSpPr>
            <a:spLocks noGrp="1"/>
          </p:cNvSpPr>
          <p:nvPr>
            <p:ph idx="1"/>
          </p:nvPr>
        </p:nvSpPr>
        <p:spPr/>
        <p:txBody>
          <a:bodyPr>
            <a:normAutofit lnSpcReduction="10000"/>
          </a:bodyPr>
          <a:lstStyle/>
          <a:p>
            <a:r>
              <a:rPr lang="en-US" dirty="0"/>
              <a:t>'Female' means an individual who has, had, will have, or, but for a developmental or genetic anomaly or historical accident, would have the reproductive system capable of producing human ovum. 'Male' means an individual who has, had, will have, or, but for a developmental or genetic anomaly or historical accident, would have the reproductive system capable of producing human sperm. </a:t>
            </a:r>
          </a:p>
          <a:p>
            <a:endParaRPr lang="en-US" dirty="0"/>
          </a:p>
          <a:p>
            <a:r>
              <a:rPr lang="en-US" dirty="0"/>
              <a:t> 'Sex' means an individual's biological sex, either male or female. An individual's sex can be observed or clinically verified at or before birth and in no case is an individual's sex determined by stipulation or self-identification.  Does not authorize verification through visual inspection.</a:t>
            </a:r>
          </a:p>
        </p:txBody>
      </p:sp>
    </p:spTree>
    <p:extLst>
      <p:ext uri="{BB962C8B-B14F-4D97-AF65-F5344CB8AC3E}">
        <p14:creationId xmlns:p14="http://schemas.microsoft.com/office/powerpoint/2010/main" val="3214844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A9BCC-0BDF-595C-C185-2641C4609141}"/>
              </a:ext>
            </a:extLst>
          </p:cNvPr>
          <p:cNvSpPr>
            <a:spLocks noGrp="1"/>
          </p:cNvSpPr>
          <p:nvPr>
            <p:ph type="title"/>
          </p:nvPr>
        </p:nvSpPr>
        <p:spPr/>
        <p:txBody>
          <a:bodyPr/>
          <a:lstStyle/>
          <a:p>
            <a:r>
              <a:rPr lang="en-US" dirty="0"/>
              <a:t>SB 1 Sex Discrimination</a:t>
            </a:r>
          </a:p>
        </p:txBody>
      </p:sp>
      <p:sp>
        <p:nvSpPr>
          <p:cNvPr id="3" name="Content Placeholder 2">
            <a:extLst>
              <a:ext uri="{FF2B5EF4-FFF2-40B4-BE49-F238E27FC236}">
                <a16:creationId xmlns:a16="http://schemas.microsoft.com/office/drawing/2014/main" id="{B89B9D0B-3AF7-420C-A4F1-56687A736BC9}"/>
              </a:ext>
            </a:extLst>
          </p:cNvPr>
          <p:cNvSpPr>
            <a:spLocks noGrp="1"/>
          </p:cNvSpPr>
          <p:nvPr>
            <p:ph idx="1"/>
          </p:nvPr>
        </p:nvSpPr>
        <p:spPr/>
        <p:txBody>
          <a:bodyPr/>
          <a:lstStyle/>
          <a:p>
            <a:r>
              <a:rPr lang="en-US" dirty="0"/>
              <a:t>No student shall, on the basis of sex be discriminated against in any interscholastic or intramural sport operated or sponsored by a local school system or a public school.</a:t>
            </a:r>
          </a:p>
          <a:p>
            <a:r>
              <a:rPr lang="en-US" dirty="0"/>
              <a:t>Female students may not participate on team designated as male</a:t>
            </a:r>
          </a:p>
          <a:p>
            <a:r>
              <a:rPr lang="en-US" dirty="0"/>
              <a:t>Restrooms (multiple occupancy) and sleeping quarters have to be designated by sex and, of course, no females in male RR and no males in female RR, single occupancy may be offered as accommodation</a:t>
            </a:r>
          </a:p>
          <a:p>
            <a:r>
              <a:rPr lang="en-US" dirty="0"/>
              <a:t>Modifies Equity in Sports Act grievance process</a:t>
            </a:r>
          </a:p>
          <a:p>
            <a:endParaRPr lang="en-US" dirty="0"/>
          </a:p>
        </p:txBody>
      </p:sp>
    </p:spTree>
    <p:extLst>
      <p:ext uri="{BB962C8B-B14F-4D97-AF65-F5344CB8AC3E}">
        <p14:creationId xmlns:p14="http://schemas.microsoft.com/office/powerpoint/2010/main" val="3132226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21DE431-0E05-8EAB-4C30-F8EC0C270B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608" r="2" b="5861"/>
          <a:stretch/>
        </p:blipFill>
        <p:spPr bwMode="auto">
          <a:xfrm>
            <a:off x="1814738" y="87095"/>
            <a:ext cx="8772524"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080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0367" y="747911"/>
            <a:ext cx="6050240" cy="1415387"/>
          </a:xfrm>
          <a:prstGeom prst="rect">
            <a:avLst/>
          </a:prstGeom>
        </p:spPr>
        <p:txBody>
          <a:bodyPr vert="horz" wrap="square" lIns="0" tIns="67945" rIns="0" bIns="0" rtlCol="0">
            <a:spAutoFit/>
          </a:bodyPr>
          <a:lstStyle/>
          <a:p>
            <a:pPr marL="12700" marR="5080">
              <a:lnSpc>
                <a:spcPts val="3460"/>
              </a:lnSpc>
              <a:spcBef>
                <a:spcPts val="535"/>
              </a:spcBef>
              <a:tabLst>
                <a:tab pos="4197350" algn="l"/>
              </a:tabLst>
            </a:pPr>
            <a:r>
              <a:rPr lang="en-US" sz="3200" dirty="0">
                <a:latin typeface="Calibri" panose="020F0502020204030204" pitchFamily="34" charset="0"/>
                <a:ea typeface="Calibri" panose="020F0502020204030204" pitchFamily="34" charset="0"/>
                <a:cs typeface="Calibri" panose="020F0502020204030204" pitchFamily="34" charset="0"/>
              </a:rPr>
              <a:t>Remember</a:t>
            </a:r>
            <a:br>
              <a:rPr lang="en-US" sz="3200" dirty="0">
                <a:latin typeface="Calibri" panose="020F0502020204030204" pitchFamily="34" charset="0"/>
                <a:ea typeface="Calibri" panose="020F0502020204030204" pitchFamily="34" charset="0"/>
                <a:cs typeface="Calibri" panose="020F0502020204030204" pitchFamily="34" charset="0"/>
              </a:rPr>
            </a:br>
            <a:r>
              <a:rPr sz="3200" i="1" dirty="0">
                <a:latin typeface="Calibri Light"/>
                <a:cs typeface="Calibri Light"/>
              </a:rPr>
              <a:t>Loper</a:t>
            </a:r>
            <a:r>
              <a:rPr sz="3200" i="1" spc="-114" dirty="0">
                <a:latin typeface="Calibri Light"/>
                <a:cs typeface="Calibri Light"/>
              </a:rPr>
              <a:t> </a:t>
            </a:r>
            <a:r>
              <a:rPr sz="3200" i="1" dirty="0">
                <a:latin typeface="Calibri Light"/>
                <a:cs typeface="Calibri Light"/>
              </a:rPr>
              <a:t>Bright</a:t>
            </a:r>
            <a:r>
              <a:rPr sz="3200" i="1" spc="-90" dirty="0">
                <a:latin typeface="Calibri Light"/>
                <a:cs typeface="Calibri Light"/>
              </a:rPr>
              <a:t> </a:t>
            </a:r>
            <a:r>
              <a:rPr sz="3200" i="1" dirty="0">
                <a:latin typeface="Calibri Light"/>
                <a:cs typeface="Calibri Light"/>
              </a:rPr>
              <a:t>Enterprises</a:t>
            </a:r>
            <a:r>
              <a:rPr sz="3200" i="1" spc="-85" dirty="0">
                <a:latin typeface="Calibri Light"/>
                <a:cs typeface="Calibri Light"/>
              </a:rPr>
              <a:t> </a:t>
            </a:r>
            <a:r>
              <a:rPr sz="3200" i="1" spc="-25" dirty="0">
                <a:latin typeface="Calibri Light"/>
                <a:cs typeface="Calibri Light"/>
              </a:rPr>
              <a:t>v.</a:t>
            </a:r>
            <a:r>
              <a:rPr lang="en-US" sz="3200" spc="-25" dirty="0">
                <a:latin typeface="Calibri Light"/>
                <a:cs typeface="Calibri Light"/>
              </a:rPr>
              <a:t> </a:t>
            </a:r>
            <a:r>
              <a:rPr lang="en-US" sz="3200" i="1" spc="-25" dirty="0">
                <a:latin typeface="Calibri Light"/>
                <a:cs typeface="Calibri Light"/>
              </a:rPr>
              <a:t>Raimondo; (</a:t>
            </a:r>
            <a:r>
              <a:rPr sz="3200" i="0" dirty="0"/>
              <a:t>June</a:t>
            </a:r>
            <a:r>
              <a:rPr sz="3200" i="0" spc="-60" dirty="0"/>
              <a:t> </a:t>
            </a:r>
            <a:r>
              <a:rPr sz="3200" i="0" dirty="0"/>
              <a:t>28,</a:t>
            </a:r>
            <a:r>
              <a:rPr sz="3200" i="0" spc="-40" dirty="0"/>
              <a:t> </a:t>
            </a:r>
            <a:r>
              <a:rPr sz="3200" i="0" spc="-10" dirty="0"/>
              <a:t>2024)</a:t>
            </a:r>
            <a:endParaRPr sz="3200" i="0" dirty="0"/>
          </a:p>
        </p:txBody>
      </p:sp>
      <p:pic>
        <p:nvPicPr>
          <p:cNvPr id="4" name="object 4"/>
          <p:cNvPicPr/>
          <p:nvPr/>
        </p:nvPicPr>
        <p:blipFill>
          <a:blip r:embed="rId3" cstate="print"/>
          <a:stretch>
            <a:fillRect/>
          </a:stretch>
        </p:blipFill>
        <p:spPr>
          <a:xfrm>
            <a:off x="6229701" y="12636"/>
            <a:ext cx="5962298" cy="6845295"/>
          </a:xfrm>
          <a:prstGeom prst="rect">
            <a:avLst/>
          </a:prstGeom>
        </p:spPr>
      </p:pic>
      <p:sp>
        <p:nvSpPr>
          <p:cNvPr id="6" name="TextBox 5">
            <a:extLst>
              <a:ext uri="{FF2B5EF4-FFF2-40B4-BE49-F238E27FC236}">
                <a16:creationId xmlns:a16="http://schemas.microsoft.com/office/drawing/2014/main" id="{BFB4E22E-293A-EA29-0D80-8EEF662BB01D}"/>
              </a:ext>
            </a:extLst>
          </p:cNvPr>
          <p:cNvSpPr txBox="1"/>
          <p:nvPr/>
        </p:nvSpPr>
        <p:spPr>
          <a:xfrm>
            <a:off x="352425" y="2455368"/>
            <a:ext cx="6050240" cy="2362570"/>
          </a:xfrm>
          <a:prstGeom prst="rect">
            <a:avLst/>
          </a:prstGeom>
          <a:noFill/>
        </p:spPr>
        <p:txBody>
          <a:bodyPr wrap="square">
            <a:spAutoFit/>
          </a:bodyPr>
          <a:lstStyle/>
          <a:p>
            <a:pPr marL="240665" indent="-227965">
              <a:lnSpc>
                <a:spcPts val="2039"/>
              </a:lnSpc>
              <a:spcBef>
                <a:spcPts val="105"/>
              </a:spcBef>
              <a:buFont typeface="Arial"/>
              <a:buChar char="•"/>
              <a:tabLst>
                <a:tab pos="240665" algn="l"/>
              </a:tabLst>
            </a:pPr>
            <a:r>
              <a:rPr lang="en-US" sz="2000" dirty="0">
                <a:latin typeface="Calibri"/>
                <a:cs typeface="Calibri"/>
              </a:rPr>
              <a:t>Chief</a:t>
            </a:r>
            <a:r>
              <a:rPr lang="en-US" sz="2000" spc="-70" dirty="0">
                <a:latin typeface="Calibri"/>
                <a:cs typeface="Calibri"/>
              </a:rPr>
              <a:t> </a:t>
            </a:r>
            <a:r>
              <a:rPr lang="en-US" sz="2000" dirty="0">
                <a:latin typeface="Calibri"/>
                <a:cs typeface="Calibri"/>
              </a:rPr>
              <a:t>Justice</a:t>
            </a:r>
            <a:r>
              <a:rPr lang="en-US" sz="2000" spc="-55" dirty="0">
                <a:latin typeface="Calibri"/>
                <a:cs typeface="Calibri"/>
              </a:rPr>
              <a:t> </a:t>
            </a:r>
            <a:r>
              <a:rPr lang="en-US" sz="2000" dirty="0">
                <a:latin typeface="Calibri"/>
                <a:cs typeface="Calibri"/>
              </a:rPr>
              <a:t>Roberts</a:t>
            </a:r>
            <a:r>
              <a:rPr lang="en-US" sz="2000" spc="-75" dirty="0">
                <a:latin typeface="Calibri"/>
                <a:cs typeface="Calibri"/>
              </a:rPr>
              <a:t> </a:t>
            </a:r>
            <a:r>
              <a:rPr lang="en-US" sz="2000" dirty="0">
                <a:latin typeface="Calibri"/>
                <a:cs typeface="Calibri"/>
              </a:rPr>
              <a:t>writes</a:t>
            </a:r>
            <a:r>
              <a:rPr lang="en-US" sz="2000" spc="-45" dirty="0">
                <a:latin typeface="Calibri"/>
                <a:cs typeface="Calibri"/>
              </a:rPr>
              <a:t> </a:t>
            </a:r>
            <a:r>
              <a:rPr lang="en-US" sz="2000" dirty="0">
                <a:latin typeface="Calibri"/>
                <a:cs typeface="Calibri"/>
              </a:rPr>
              <a:t>for</a:t>
            </a:r>
            <a:r>
              <a:rPr lang="en-US" sz="2000" spc="-75" dirty="0">
                <a:latin typeface="Calibri"/>
                <a:cs typeface="Calibri"/>
              </a:rPr>
              <a:t> </a:t>
            </a:r>
            <a:r>
              <a:rPr lang="en-US" sz="2000" dirty="0">
                <a:latin typeface="Calibri"/>
                <a:cs typeface="Calibri"/>
              </a:rPr>
              <a:t>the</a:t>
            </a:r>
            <a:r>
              <a:rPr lang="en-US" sz="2000" spc="-65" dirty="0">
                <a:latin typeface="Calibri"/>
                <a:cs typeface="Calibri"/>
              </a:rPr>
              <a:t> </a:t>
            </a:r>
            <a:r>
              <a:rPr lang="en-US" sz="2000" spc="-10" dirty="0">
                <a:latin typeface="Calibri"/>
                <a:cs typeface="Calibri"/>
              </a:rPr>
              <a:t>majority,</a:t>
            </a:r>
            <a:r>
              <a:rPr lang="en-US" sz="2000" spc="-70" dirty="0">
                <a:latin typeface="Calibri"/>
                <a:cs typeface="Calibri"/>
              </a:rPr>
              <a:t> </a:t>
            </a:r>
            <a:r>
              <a:rPr lang="en-US" sz="2000" dirty="0">
                <a:latin typeface="Calibri"/>
                <a:cs typeface="Calibri"/>
              </a:rPr>
              <a:t>finding</a:t>
            </a:r>
            <a:r>
              <a:rPr lang="en-US" sz="2000" spc="-75" dirty="0">
                <a:latin typeface="Calibri"/>
                <a:cs typeface="Calibri"/>
              </a:rPr>
              <a:t> </a:t>
            </a:r>
            <a:r>
              <a:rPr lang="en-US" sz="2000" dirty="0">
                <a:latin typeface="Calibri"/>
                <a:cs typeface="Calibri"/>
              </a:rPr>
              <a:t>that</a:t>
            </a:r>
            <a:r>
              <a:rPr lang="en-US" sz="2000" spc="-50" dirty="0">
                <a:latin typeface="Calibri"/>
                <a:cs typeface="Calibri"/>
              </a:rPr>
              <a:t> </a:t>
            </a:r>
            <a:r>
              <a:rPr lang="en-US" sz="2000" dirty="0">
                <a:latin typeface="Calibri"/>
                <a:cs typeface="Calibri"/>
              </a:rPr>
              <a:t>that</a:t>
            </a:r>
            <a:r>
              <a:rPr lang="en-US" sz="2000" spc="-60" dirty="0">
                <a:latin typeface="Calibri"/>
                <a:cs typeface="Calibri"/>
              </a:rPr>
              <a:t> </a:t>
            </a:r>
            <a:r>
              <a:rPr lang="en-US" sz="2000" spc="-25" dirty="0">
                <a:latin typeface="Calibri"/>
                <a:cs typeface="Calibri"/>
              </a:rPr>
              <a:t>the</a:t>
            </a:r>
            <a:endParaRPr lang="en-US" sz="2000" dirty="0">
              <a:latin typeface="Calibri"/>
              <a:cs typeface="Calibri"/>
            </a:endParaRPr>
          </a:p>
          <a:p>
            <a:pPr marL="241300">
              <a:lnSpc>
                <a:spcPts val="1680"/>
              </a:lnSpc>
            </a:pPr>
            <a:r>
              <a:rPr lang="en-US" sz="2000" spc="-10" dirty="0">
                <a:latin typeface="Calibri"/>
                <a:cs typeface="Calibri"/>
              </a:rPr>
              <a:t>Administrative</a:t>
            </a:r>
            <a:r>
              <a:rPr lang="en-US" sz="2000" spc="-25" dirty="0">
                <a:latin typeface="Calibri"/>
                <a:cs typeface="Calibri"/>
              </a:rPr>
              <a:t> </a:t>
            </a:r>
            <a:r>
              <a:rPr lang="en-US" sz="2000" spc="-10" dirty="0">
                <a:latin typeface="Calibri"/>
                <a:cs typeface="Calibri"/>
              </a:rPr>
              <a:t>Procedure</a:t>
            </a:r>
            <a:r>
              <a:rPr lang="en-US" sz="2000" spc="-55" dirty="0">
                <a:latin typeface="Calibri"/>
                <a:cs typeface="Calibri"/>
              </a:rPr>
              <a:t> </a:t>
            </a:r>
            <a:r>
              <a:rPr lang="en-US" sz="2000" dirty="0">
                <a:latin typeface="Calibri"/>
                <a:cs typeface="Calibri"/>
              </a:rPr>
              <a:t>Act</a:t>
            </a:r>
            <a:r>
              <a:rPr lang="en-US" sz="2000" spc="-60" dirty="0">
                <a:latin typeface="Calibri"/>
                <a:cs typeface="Calibri"/>
              </a:rPr>
              <a:t> </a:t>
            </a:r>
            <a:r>
              <a:rPr lang="en-US" sz="2000" dirty="0">
                <a:latin typeface="Calibri"/>
                <a:cs typeface="Calibri"/>
              </a:rPr>
              <a:t>requires</a:t>
            </a:r>
            <a:r>
              <a:rPr lang="en-US" sz="2000" spc="-45" dirty="0">
                <a:latin typeface="Calibri"/>
                <a:cs typeface="Calibri"/>
              </a:rPr>
              <a:t> </a:t>
            </a:r>
            <a:r>
              <a:rPr lang="en-US" sz="2000" dirty="0">
                <a:latin typeface="Calibri"/>
                <a:cs typeface="Calibri"/>
              </a:rPr>
              <a:t>courts,</a:t>
            </a:r>
            <a:r>
              <a:rPr lang="en-US" sz="2000" spc="-60" dirty="0">
                <a:latin typeface="Calibri"/>
                <a:cs typeface="Calibri"/>
              </a:rPr>
              <a:t> </a:t>
            </a:r>
            <a:r>
              <a:rPr lang="en-US" sz="2000" dirty="0">
                <a:latin typeface="Calibri"/>
                <a:cs typeface="Calibri"/>
              </a:rPr>
              <a:t>not</a:t>
            </a:r>
            <a:r>
              <a:rPr lang="en-US" sz="2000" spc="-70" dirty="0">
                <a:latin typeface="Calibri"/>
                <a:cs typeface="Calibri"/>
              </a:rPr>
              <a:t> </a:t>
            </a:r>
            <a:r>
              <a:rPr lang="en-US" sz="2000" dirty="0">
                <a:latin typeface="Calibri"/>
                <a:cs typeface="Calibri"/>
              </a:rPr>
              <a:t>agencies,</a:t>
            </a:r>
            <a:r>
              <a:rPr lang="en-US" sz="2000" spc="-50" dirty="0">
                <a:latin typeface="Calibri"/>
                <a:cs typeface="Calibri"/>
              </a:rPr>
              <a:t> </a:t>
            </a:r>
            <a:r>
              <a:rPr lang="en-US" sz="2000" dirty="0">
                <a:latin typeface="Calibri"/>
                <a:cs typeface="Calibri"/>
              </a:rPr>
              <a:t>to</a:t>
            </a:r>
            <a:r>
              <a:rPr lang="en-US" sz="2000" spc="-60" dirty="0">
                <a:latin typeface="Calibri"/>
                <a:cs typeface="Calibri"/>
              </a:rPr>
              <a:t> </a:t>
            </a:r>
            <a:r>
              <a:rPr lang="en-US" sz="2000" spc="-10" dirty="0">
                <a:latin typeface="Calibri"/>
                <a:cs typeface="Calibri"/>
              </a:rPr>
              <a:t>interpret</a:t>
            </a:r>
            <a:endParaRPr lang="en-US" sz="2000" dirty="0">
              <a:latin typeface="Calibri"/>
              <a:cs typeface="Calibri"/>
            </a:endParaRPr>
          </a:p>
          <a:p>
            <a:pPr marL="241300">
              <a:lnSpc>
                <a:spcPts val="1680"/>
              </a:lnSpc>
            </a:pPr>
            <a:r>
              <a:rPr lang="en-US" sz="2000" dirty="0">
                <a:latin typeface="Calibri"/>
                <a:cs typeface="Calibri"/>
              </a:rPr>
              <a:t>statutes.</a:t>
            </a:r>
            <a:r>
              <a:rPr lang="en-US" sz="2000" spc="355" dirty="0">
                <a:latin typeface="Calibri"/>
                <a:cs typeface="Calibri"/>
              </a:rPr>
              <a:t> </a:t>
            </a:r>
            <a:r>
              <a:rPr lang="en-US" sz="2000" dirty="0">
                <a:latin typeface="Calibri"/>
                <a:cs typeface="Calibri"/>
              </a:rPr>
              <a:t>It</a:t>
            </a:r>
            <a:r>
              <a:rPr lang="en-US" sz="2000" spc="-55" dirty="0">
                <a:latin typeface="Calibri"/>
                <a:cs typeface="Calibri"/>
              </a:rPr>
              <a:t> </a:t>
            </a:r>
            <a:r>
              <a:rPr lang="en-US" sz="2000" dirty="0">
                <a:latin typeface="Calibri"/>
                <a:cs typeface="Calibri"/>
              </a:rPr>
              <a:t>was</a:t>
            </a:r>
            <a:r>
              <a:rPr lang="en-US" sz="2000" spc="-50" dirty="0">
                <a:latin typeface="Calibri"/>
                <a:cs typeface="Calibri"/>
              </a:rPr>
              <a:t> </a:t>
            </a:r>
            <a:r>
              <a:rPr lang="en-US" sz="2000" dirty="0">
                <a:latin typeface="Calibri"/>
                <a:cs typeface="Calibri"/>
              </a:rPr>
              <a:t>"misguided"</a:t>
            </a:r>
            <a:r>
              <a:rPr lang="en-US" sz="2000" spc="-65" dirty="0">
                <a:latin typeface="Calibri"/>
                <a:cs typeface="Calibri"/>
              </a:rPr>
              <a:t> </a:t>
            </a:r>
            <a:r>
              <a:rPr lang="en-US" sz="2000" dirty="0">
                <a:latin typeface="Calibri"/>
                <a:cs typeface="Calibri"/>
              </a:rPr>
              <a:t>for</a:t>
            </a:r>
            <a:r>
              <a:rPr lang="en-US" sz="2000" spc="-60" dirty="0">
                <a:latin typeface="Calibri"/>
                <a:cs typeface="Calibri"/>
              </a:rPr>
              <a:t> </a:t>
            </a:r>
            <a:r>
              <a:rPr lang="en-US" sz="2000" dirty="0">
                <a:latin typeface="Calibri"/>
                <a:cs typeface="Calibri"/>
              </a:rPr>
              <a:t>the</a:t>
            </a:r>
            <a:r>
              <a:rPr lang="en-US" sz="2000" spc="-60" dirty="0">
                <a:latin typeface="Calibri"/>
                <a:cs typeface="Calibri"/>
              </a:rPr>
              <a:t> </a:t>
            </a:r>
            <a:r>
              <a:rPr lang="en-US" sz="2000" i="1" dirty="0">
                <a:latin typeface="Calibri"/>
                <a:cs typeface="Calibri"/>
              </a:rPr>
              <a:t>Chevron</a:t>
            </a:r>
            <a:r>
              <a:rPr lang="en-US" sz="2000" i="1" spc="-70" dirty="0">
                <a:latin typeface="Calibri"/>
                <a:cs typeface="Calibri"/>
              </a:rPr>
              <a:t> </a:t>
            </a:r>
            <a:r>
              <a:rPr lang="en-US" sz="2000" dirty="0">
                <a:latin typeface="Calibri"/>
                <a:cs typeface="Calibri"/>
              </a:rPr>
              <a:t>court</a:t>
            </a:r>
            <a:r>
              <a:rPr lang="en-US" sz="2000" spc="-65" dirty="0">
                <a:latin typeface="Calibri"/>
                <a:cs typeface="Calibri"/>
              </a:rPr>
              <a:t> </a:t>
            </a:r>
            <a:r>
              <a:rPr lang="en-US" sz="2000" dirty="0">
                <a:latin typeface="Calibri"/>
                <a:cs typeface="Calibri"/>
              </a:rPr>
              <a:t>to</a:t>
            </a:r>
            <a:r>
              <a:rPr lang="en-US" sz="2000" spc="-60" dirty="0">
                <a:latin typeface="Calibri"/>
                <a:cs typeface="Calibri"/>
              </a:rPr>
              <a:t> </a:t>
            </a:r>
            <a:r>
              <a:rPr lang="en-US" sz="2000" dirty="0">
                <a:latin typeface="Calibri"/>
                <a:cs typeface="Calibri"/>
              </a:rPr>
              <a:t>presume</a:t>
            </a:r>
            <a:r>
              <a:rPr lang="en-US" sz="2000" spc="-55" dirty="0">
                <a:latin typeface="Calibri"/>
                <a:cs typeface="Calibri"/>
              </a:rPr>
              <a:t> </a:t>
            </a:r>
            <a:r>
              <a:rPr lang="en-US" sz="2000" dirty="0">
                <a:latin typeface="Calibri"/>
                <a:cs typeface="Calibri"/>
              </a:rPr>
              <a:t>that</a:t>
            </a:r>
            <a:r>
              <a:rPr lang="en-US" sz="2000" spc="-40" dirty="0">
                <a:latin typeface="Calibri"/>
                <a:cs typeface="Calibri"/>
              </a:rPr>
              <a:t> </a:t>
            </a:r>
            <a:r>
              <a:rPr lang="en-US" sz="2000" spc="-10" dirty="0">
                <a:latin typeface="Calibri"/>
                <a:cs typeface="Calibri"/>
              </a:rPr>
              <a:t>statutory </a:t>
            </a:r>
            <a:r>
              <a:rPr lang="en-US" sz="2000" dirty="0">
                <a:latin typeface="Calibri"/>
                <a:cs typeface="Calibri"/>
              </a:rPr>
              <a:t>ambiguities</a:t>
            </a:r>
            <a:r>
              <a:rPr lang="en-US" sz="2000" spc="-40" dirty="0">
                <a:latin typeface="Calibri"/>
                <a:cs typeface="Calibri"/>
              </a:rPr>
              <a:t> </a:t>
            </a:r>
            <a:r>
              <a:rPr lang="en-US" sz="2000" dirty="0">
                <a:latin typeface="Calibri"/>
                <a:cs typeface="Calibri"/>
              </a:rPr>
              <a:t>are</a:t>
            </a:r>
            <a:r>
              <a:rPr lang="en-US" sz="2000" spc="-40" dirty="0">
                <a:latin typeface="Calibri"/>
                <a:cs typeface="Calibri"/>
              </a:rPr>
              <a:t> </a:t>
            </a:r>
            <a:r>
              <a:rPr lang="en-US" sz="2000" dirty="0">
                <a:latin typeface="Calibri"/>
                <a:cs typeface="Calibri"/>
              </a:rPr>
              <a:t>implicit</a:t>
            </a:r>
            <a:r>
              <a:rPr lang="en-US" sz="2000" spc="-25" dirty="0">
                <a:latin typeface="Calibri"/>
                <a:cs typeface="Calibri"/>
              </a:rPr>
              <a:t> </a:t>
            </a:r>
            <a:r>
              <a:rPr lang="en-US" sz="2000" spc="-10" dirty="0">
                <a:latin typeface="Calibri"/>
                <a:cs typeface="Calibri"/>
              </a:rPr>
              <a:t>delegations</a:t>
            </a:r>
            <a:r>
              <a:rPr lang="en-US" sz="2000" spc="-50" dirty="0">
                <a:latin typeface="Calibri"/>
                <a:cs typeface="Calibri"/>
              </a:rPr>
              <a:t> </a:t>
            </a:r>
            <a:r>
              <a:rPr lang="en-US" sz="2000" dirty="0">
                <a:latin typeface="Calibri"/>
                <a:cs typeface="Calibri"/>
              </a:rPr>
              <a:t>of</a:t>
            </a:r>
            <a:r>
              <a:rPr lang="en-US" sz="2000" spc="-50" dirty="0">
                <a:latin typeface="Calibri"/>
                <a:cs typeface="Calibri"/>
              </a:rPr>
              <a:t> </a:t>
            </a:r>
            <a:r>
              <a:rPr lang="en-US" sz="2000" dirty="0">
                <a:latin typeface="Calibri"/>
                <a:cs typeface="Calibri"/>
              </a:rPr>
              <a:t>authority</a:t>
            </a:r>
            <a:r>
              <a:rPr lang="en-US" sz="2000" spc="-50" dirty="0">
                <a:latin typeface="Calibri"/>
                <a:cs typeface="Calibri"/>
              </a:rPr>
              <a:t> </a:t>
            </a:r>
            <a:r>
              <a:rPr lang="en-US" sz="2000" dirty="0">
                <a:latin typeface="Calibri"/>
                <a:cs typeface="Calibri"/>
              </a:rPr>
              <a:t>by</a:t>
            </a:r>
            <a:r>
              <a:rPr lang="en-US" sz="2000" spc="-65" dirty="0">
                <a:latin typeface="Calibri"/>
                <a:cs typeface="Calibri"/>
              </a:rPr>
              <a:t> </a:t>
            </a:r>
            <a:r>
              <a:rPr lang="en-US" sz="2000" dirty="0">
                <a:latin typeface="Calibri"/>
                <a:cs typeface="Calibri"/>
              </a:rPr>
              <a:t>Congress</a:t>
            </a:r>
            <a:r>
              <a:rPr lang="en-US" sz="2000" spc="-55" dirty="0">
                <a:latin typeface="Calibri"/>
                <a:cs typeface="Calibri"/>
              </a:rPr>
              <a:t> </a:t>
            </a:r>
            <a:r>
              <a:rPr lang="en-US" sz="2000" dirty="0">
                <a:latin typeface="Calibri"/>
                <a:cs typeface="Calibri"/>
              </a:rPr>
              <a:t>to</a:t>
            </a:r>
            <a:r>
              <a:rPr lang="en-US" sz="2000" spc="-55" dirty="0">
                <a:latin typeface="Calibri"/>
                <a:cs typeface="Calibri"/>
              </a:rPr>
              <a:t> </a:t>
            </a:r>
            <a:r>
              <a:rPr lang="en-US" sz="2000" spc="-10" dirty="0">
                <a:latin typeface="Calibri"/>
                <a:cs typeface="Calibri"/>
              </a:rPr>
              <a:t>federal </a:t>
            </a:r>
            <a:r>
              <a:rPr lang="en-US" sz="2000" dirty="0">
                <a:latin typeface="Calibri"/>
                <a:cs typeface="Calibri"/>
              </a:rPr>
              <a:t>agencies,</a:t>
            </a:r>
            <a:r>
              <a:rPr lang="en-US" sz="2000" spc="-55" dirty="0">
                <a:latin typeface="Calibri"/>
                <a:cs typeface="Calibri"/>
              </a:rPr>
              <a:t> </a:t>
            </a:r>
            <a:r>
              <a:rPr lang="en-US" sz="2000" dirty="0">
                <a:latin typeface="Calibri"/>
                <a:cs typeface="Calibri"/>
              </a:rPr>
              <a:t>Roberts</a:t>
            </a:r>
            <a:r>
              <a:rPr lang="en-US" sz="2000" spc="-50" dirty="0">
                <a:latin typeface="Calibri"/>
                <a:cs typeface="Calibri"/>
              </a:rPr>
              <a:t> </a:t>
            </a:r>
            <a:r>
              <a:rPr lang="en-US" sz="2000" spc="-10" dirty="0">
                <a:latin typeface="Calibri"/>
                <a:cs typeface="Calibri"/>
              </a:rPr>
              <a:t>wrote,</a:t>
            </a:r>
            <a:r>
              <a:rPr lang="en-US" sz="2000" spc="-55" dirty="0">
                <a:latin typeface="Calibri"/>
                <a:cs typeface="Calibri"/>
              </a:rPr>
              <a:t> </a:t>
            </a:r>
            <a:r>
              <a:rPr lang="en-US" sz="2000" dirty="0">
                <a:latin typeface="Calibri"/>
                <a:cs typeface="Calibri"/>
              </a:rPr>
              <a:t>"</a:t>
            </a:r>
            <a:r>
              <a:rPr lang="en-US" sz="2000" b="1" dirty="0">
                <a:latin typeface="Calibri"/>
                <a:cs typeface="Calibri"/>
              </a:rPr>
              <a:t>because</a:t>
            </a:r>
            <a:r>
              <a:rPr lang="en-US" sz="2000" b="1" spc="-60" dirty="0">
                <a:latin typeface="Calibri"/>
                <a:cs typeface="Calibri"/>
              </a:rPr>
              <a:t> </a:t>
            </a:r>
            <a:r>
              <a:rPr lang="en-US" sz="2000" b="1" dirty="0">
                <a:latin typeface="Calibri"/>
                <a:cs typeface="Calibri"/>
              </a:rPr>
              <a:t>agencies</a:t>
            </a:r>
            <a:r>
              <a:rPr lang="en-US" sz="2000" b="1" spc="-45" dirty="0">
                <a:latin typeface="Calibri"/>
                <a:cs typeface="Calibri"/>
              </a:rPr>
              <a:t> </a:t>
            </a:r>
            <a:r>
              <a:rPr lang="en-US" sz="2000" b="1" dirty="0">
                <a:latin typeface="Calibri"/>
                <a:cs typeface="Calibri"/>
              </a:rPr>
              <a:t>have</a:t>
            </a:r>
            <a:r>
              <a:rPr lang="en-US" sz="2000" b="1" spc="-50" dirty="0">
                <a:latin typeface="Calibri"/>
                <a:cs typeface="Calibri"/>
              </a:rPr>
              <a:t> </a:t>
            </a:r>
            <a:r>
              <a:rPr lang="en-US" sz="2000" b="1" dirty="0">
                <a:latin typeface="Calibri"/>
                <a:cs typeface="Calibri"/>
              </a:rPr>
              <a:t>no</a:t>
            </a:r>
            <a:r>
              <a:rPr lang="en-US" sz="2000" b="1" spc="-55" dirty="0">
                <a:latin typeface="Calibri"/>
                <a:cs typeface="Calibri"/>
              </a:rPr>
              <a:t> </a:t>
            </a:r>
            <a:r>
              <a:rPr lang="en-US" sz="2000" b="1" dirty="0">
                <a:latin typeface="Calibri"/>
                <a:cs typeface="Calibri"/>
              </a:rPr>
              <a:t>special</a:t>
            </a:r>
            <a:r>
              <a:rPr lang="en-US" sz="2000" b="1" spc="-75" dirty="0">
                <a:latin typeface="Calibri"/>
                <a:cs typeface="Calibri"/>
              </a:rPr>
              <a:t> </a:t>
            </a:r>
            <a:r>
              <a:rPr lang="en-US" sz="2000" b="1" spc="-10" dirty="0">
                <a:latin typeface="Calibri"/>
                <a:cs typeface="Calibri"/>
              </a:rPr>
              <a:t>competence</a:t>
            </a:r>
            <a:r>
              <a:rPr lang="en-US" sz="2000" b="1" spc="-70" dirty="0">
                <a:latin typeface="Calibri"/>
                <a:cs typeface="Calibri"/>
              </a:rPr>
              <a:t> </a:t>
            </a:r>
            <a:r>
              <a:rPr lang="en-US" sz="2000" b="1" spc="-25" dirty="0">
                <a:latin typeface="Calibri"/>
                <a:cs typeface="Calibri"/>
              </a:rPr>
              <a:t>in </a:t>
            </a:r>
            <a:r>
              <a:rPr lang="en-US" sz="2000" b="1" dirty="0">
                <a:latin typeface="Calibri"/>
                <a:cs typeface="Calibri"/>
              </a:rPr>
              <a:t>resolving</a:t>
            </a:r>
            <a:r>
              <a:rPr lang="en-US" sz="2000" b="1" spc="-50" dirty="0">
                <a:latin typeface="Calibri"/>
                <a:cs typeface="Calibri"/>
              </a:rPr>
              <a:t> </a:t>
            </a:r>
            <a:r>
              <a:rPr lang="en-US" sz="2000" b="1" spc="-10" dirty="0">
                <a:latin typeface="Calibri"/>
                <a:cs typeface="Calibri"/>
              </a:rPr>
              <a:t>statutory</a:t>
            </a:r>
            <a:r>
              <a:rPr lang="en-US" sz="2000" b="1" spc="-65" dirty="0">
                <a:latin typeface="Calibri"/>
                <a:cs typeface="Calibri"/>
              </a:rPr>
              <a:t> </a:t>
            </a:r>
            <a:r>
              <a:rPr lang="en-US" sz="2000" b="1" dirty="0">
                <a:latin typeface="Calibri"/>
                <a:cs typeface="Calibri"/>
              </a:rPr>
              <a:t>ambiguities.</a:t>
            </a:r>
            <a:r>
              <a:rPr lang="en-US" sz="2000" b="1" spc="-85" dirty="0">
                <a:latin typeface="Calibri"/>
                <a:cs typeface="Calibri"/>
              </a:rPr>
              <a:t> </a:t>
            </a:r>
            <a:r>
              <a:rPr lang="en-US" sz="2000" b="1" dirty="0">
                <a:latin typeface="Calibri"/>
                <a:cs typeface="Calibri"/>
              </a:rPr>
              <a:t>Courts</a:t>
            </a:r>
            <a:r>
              <a:rPr lang="en-US" sz="2000" b="1" spc="-45" dirty="0">
                <a:latin typeface="Calibri"/>
                <a:cs typeface="Calibri"/>
              </a:rPr>
              <a:t> </a:t>
            </a:r>
            <a:r>
              <a:rPr lang="en-US" sz="2000" b="1" spc="-20" dirty="0">
                <a:latin typeface="Calibri"/>
                <a:cs typeface="Calibri"/>
              </a:rPr>
              <a:t>do</a:t>
            </a:r>
            <a:r>
              <a:rPr lang="en-US" sz="2000" spc="-20" dirty="0">
                <a:latin typeface="Calibri"/>
                <a:cs typeface="Calibri"/>
              </a:rPr>
              <a:t>."</a:t>
            </a:r>
            <a:endParaRPr lang="en-US" sz="2000" dirty="0">
              <a:latin typeface="Calibri"/>
              <a:cs typeface="Calibri"/>
            </a:endParaRPr>
          </a:p>
        </p:txBody>
      </p:sp>
    </p:spTree>
    <p:extLst>
      <p:ext uri="{BB962C8B-B14F-4D97-AF65-F5344CB8AC3E}">
        <p14:creationId xmlns:p14="http://schemas.microsoft.com/office/powerpoint/2010/main" val="1681664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prstGeom prst="rect">
            <a:avLst/>
          </a:prstGeom>
        </p:spPr>
        <p:txBody>
          <a:bodyPr/>
          <a:lstStyle/>
          <a:p>
            <a:r>
              <a:rPr lang="en-US" dirty="0"/>
              <a:t>2</a:t>
            </a:r>
          </a:p>
        </p:txBody>
      </p:sp>
      <p:sp>
        <p:nvSpPr>
          <p:cNvPr id="2" name="Title 1"/>
          <p:cNvSpPr>
            <a:spLocks noGrp="1"/>
          </p:cNvSpPr>
          <p:nvPr>
            <p:ph type="title" idx="4294967295"/>
          </p:nvPr>
        </p:nvSpPr>
        <p:spPr>
          <a:xfrm>
            <a:off x="3962400" y="533400"/>
            <a:ext cx="8229600" cy="1143000"/>
          </a:xfrm>
        </p:spPr>
        <p:txBody>
          <a:bodyPr>
            <a:noAutofit/>
          </a:bodyPr>
          <a:lstStyle/>
          <a:p>
            <a:r>
              <a:rPr lang="en-US" sz="4800" b="1" dirty="0">
                <a:effectLst>
                  <a:outerShdw blurRad="38100" dist="38100" dir="2700000" algn="tl">
                    <a:srgbClr val="000000">
                      <a:alpha val="43137"/>
                    </a:srgbClr>
                  </a:outerShdw>
                </a:effectLst>
              </a:rPr>
              <a:t>ISSUES FROM THE </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GENERAL ASSEMBLY</a:t>
            </a:r>
            <a:endParaRPr lang="en-US" sz="4800" b="1" dirty="0">
              <a:effectLst>
                <a:outerShdw blurRad="38100" dist="38100" dir="2700000" algn="tl">
                  <a:srgbClr val="000000">
                    <a:alpha val="43137"/>
                  </a:srgbClr>
                </a:outerShdw>
              </a:effectLst>
              <a:latin typeface="Arial" pitchFamily="34" charset="0"/>
              <a:cs typeface="Arial" pitchFamily="34" charset="0"/>
            </a:endParaRPr>
          </a:p>
        </p:txBody>
      </p:sp>
      <p:pic>
        <p:nvPicPr>
          <p:cNvPr id="6" name="Content Placeholder 5" descr="Gold-Dome.jpg"/>
          <p:cNvPicPr>
            <a:picLocks noGrp="1" noChangeAspect="1"/>
          </p:cNvPicPr>
          <p:nvPr>
            <p:ph idx="4294967295"/>
          </p:nvPr>
        </p:nvPicPr>
        <p:blipFill>
          <a:blip r:embed="rId2" cstate="print"/>
          <a:stretch>
            <a:fillRect/>
          </a:stretch>
        </p:blipFill>
        <p:spPr>
          <a:xfrm>
            <a:off x="1" y="-228600"/>
            <a:ext cx="12192000" cy="7263384"/>
          </a:xfrm>
        </p:spPr>
      </p:pic>
    </p:spTree>
    <p:extLst>
      <p:ext uri="{BB962C8B-B14F-4D97-AF65-F5344CB8AC3E}">
        <p14:creationId xmlns:p14="http://schemas.microsoft.com/office/powerpoint/2010/main" val="1676460342"/>
      </p:ext>
    </p:extLst>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44376-7125-0624-FC43-12C0BFEA1E6A}"/>
              </a:ext>
            </a:extLst>
          </p:cNvPr>
          <p:cNvSpPr>
            <a:spLocks noGrp="1"/>
          </p:cNvSpPr>
          <p:nvPr>
            <p:ph type="title"/>
          </p:nvPr>
        </p:nvSpPr>
        <p:spPr/>
        <p:txBody>
          <a:bodyPr/>
          <a:lstStyle/>
          <a:p>
            <a:r>
              <a:rPr lang="en-US" dirty="0"/>
              <a:t>Ensuring Accountability for All Agencies</a:t>
            </a:r>
          </a:p>
        </p:txBody>
      </p:sp>
      <p:sp>
        <p:nvSpPr>
          <p:cNvPr id="3" name="Content Placeholder 2">
            <a:extLst>
              <a:ext uri="{FF2B5EF4-FFF2-40B4-BE49-F238E27FC236}">
                <a16:creationId xmlns:a16="http://schemas.microsoft.com/office/drawing/2014/main" id="{CC295FB0-95DC-87D8-5CE8-2BED1CAD76B7}"/>
              </a:ext>
            </a:extLst>
          </p:cNvPr>
          <p:cNvSpPr>
            <a:spLocks noGrp="1"/>
          </p:cNvSpPr>
          <p:nvPr>
            <p:ph idx="1"/>
          </p:nvPr>
        </p:nvSpPr>
        <p:spPr/>
        <p:txBody>
          <a:bodyPr>
            <a:normAutofit/>
          </a:bodyPr>
          <a:lstStyle/>
          <a:p>
            <a:r>
              <a:rPr lang="en-US" b="1" dirty="0"/>
              <a:t>Sec. 7</a:t>
            </a:r>
            <a:r>
              <a:rPr lang="en-US" dirty="0"/>
              <a:t> . </a:t>
            </a:r>
            <a:r>
              <a:rPr lang="en-US" i="1" dirty="0"/>
              <a:t>Rules of Conduct Guiding Federal Employees' Interpretation of the Law</a:t>
            </a:r>
            <a:r>
              <a:rPr lang="en-US" dirty="0"/>
              <a:t>. The President and the Attorney General, </a:t>
            </a:r>
            <a:r>
              <a:rPr lang="en-US" dirty="0">
                <a:solidFill>
                  <a:srgbClr val="FF0000"/>
                </a:solidFill>
              </a:rPr>
              <a:t>subject to the President's supervision and control</a:t>
            </a:r>
            <a:r>
              <a:rPr lang="en-US" dirty="0"/>
              <a:t>, shall provide </a:t>
            </a:r>
            <a:r>
              <a:rPr lang="en-US" dirty="0">
                <a:solidFill>
                  <a:srgbClr val="FF0000"/>
                </a:solidFill>
              </a:rPr>
              <a:t>authoritative interpretations of law for the executive branch</a:t>
            </a:r>
            <a:r>
              <a:rPr lang="en-US" dirty="0"/>
              <a:t>. The President and the Attorney General's opinions on questions of law are controlling on all employees in the conduct of their official duties. No employee of the executive branch acting in their official capacity may advance an interpretation of the law as the position of the United States that contravenes the President or the Attorney General's opinion on a matter of law, including but not limited to the issuance of regulations, guidance, and positions advanced in litigation, unless authorized to do so by the President or in writing by the Attorney General.</a:t>
            </a:r>
          </a:p>
        </p:txBody>
      </p:sp>
    </p:spTree>
    <p:extLst>
      <p:ext uri="{BB962C8B-B14F-4D97-AF65-F5344CB8AC3E}">
        <p14:creationId xmlns:p14="http://schemas.microsoft.com/office/powerpoint/2010/main" val="1592468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1703-67A4-EA19-0A8F-C3C9CC36AD04}"/>
              </a:ext>
            </a:extLst>
          </p:cNvPr>
          <p:cNvSpPr>
            <a:spLocks noGrp="1"/>
          </p:cNvSpPr>
          <p:nvPr>
            <p:ph type="title"/>
          </p:nvPr>
        </p:nvSpPr>
        <p:spPr/>
        <p:txBody>
          <a:bodyPr/>
          <a:lstStyle/>
          <a:p>
            <a:endParaRPr lang="en-US" dirty="0"/>
          </a:p>
        </p:txBody>
      </p:sp>
      <p:pic>
        <p:nvPicPr>
          <p:cNvPr id="2052" name="Picture 4" descr="linda mcmahon">
            <a:extLst>
              <a:ext uri="{FF2B5EF4-FFF2-40B4-BE49-F238E27FC236}">
                <a16:creationId xmlns:a16="http://schemas.microsoft.com/office/drawing/2014/main" id="{BB4FF1CE-2393-B885-49E9-1784551A05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6319" y="-311726"/>
            <a:ext cx="12897122" cy="740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652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5E67-10C5-C922-64AA-61B6C0205E42}"/>
              </a:ext>
            </a:extLst>
          </p:cNvPr>
          <p:cNvSpPr>
            <a:spLocks noGrp="1"/>
          </p:cNvSpPr>
          <p:nvPr>
            <p:ph type="title"/>
          </p:nvPr>
        </p:nvSpPr>
        <p:spPr>
          <a:xfrm>
            <a:off x="838199" y="371475"/>
            <a:ext cx="10810875" cy="1933574"/>
          </a:xfrm>
        </p:spPr>
        <p:txBody>
          <a:bodyPr>
            <a:normAutofit fontScale="90000"/>
          </a:bodyPr>
          <a:lstStyle/>
          <a:p>
            <a:br>
              <a:rPr lang="en-US" b="1" i="0" dirty="0">
                <a:effectLst/>
                <a:latin typeface="var(--wp--custom--typography--heading-1--font-family)"/>
              </a:rPr>
            </a:br>
            <a:br>
              <a:rPr lang="en-US" b="1" i="0" dirty="0">
                <a:effectLst/>
                <a:latin typeface="var(--wp--custom--typography--heading-1--font-family)"/>
              </a:rPr>
            </a:br>
            <a:br>
              <a:rPr lang="en-US" b="1" i="0" dirty="0">
                <a:effectLst/>
                <a:latin typeface="var(--wp--custom--typography--heading-1--font-family)"/>
              </a:rPr>
            </a:br>
            <a:br>
              <a:rPr lang="en-US" b="1" i="0" dirty="0">
                <a:effectLst/>
                <a:latin typeface="var(--wp--custom--typography--heading-1--font-family)"/>
              </a:rPr>
            </a:br>
            <a:r>
              <a:rPr lang="en-US" b="1" i="0" dirty="0">
                <a:effectLst/>
                <a:latin typeface="var(--wp--custom--typography--heading-1--font-family)"/>
              </a:rPr>
              <a:t>Expanding Educational Freedom and Opportunity for Families</a:t>
            </a:r>
            <a:br>
              <a:rPr lang="en-US" b="1" i="0" dirty="0">
                <a:solidFill>
                  <a:schemeClr val="bg2"/>
                </a:solidFill>
                <a:effectLst/>
                <a:latin typeface="var(--wp--custom--typography--heading-1--font-family)"/>
              </a:rPr>
            </a:br>
            <a:r>
              <a:rPr lang="en-US" b="1" i="0" dirty="0">
                <a:solidFill>
                  <a:schemeClr val="bg2"/>
                </a:solidFill>
                <a:effectLst/>
                <a:latin typeface="var(--wp--custom--typography--heading-1--font-family)"/>
              </a:rPr>
              <a:t>Freedom and Opportunity for Families</a:t>
            </a:r>
            <a:br>
              <a:rPr lang="en-US" b="1" i="0" dirty="0">
                <a:solidFill>
                  <a:schemeClr val="bg2"/>
                </a:solidFill>
                <a:effectLst/>
                <a:latin typeface="var(--wp--custom--typography--heading-1--font-family)"/>
              </a:rPr>
            </a:br>
            <a:endParaRPr lang="en-US" dirty="0">
              <a:solidFill>
                <a:schemeClr val="bg2"/>
              </a:solidFill>
            </a:endParaRPr>
          </a:p>
        </p:txBody>
      </p:sp>
      <p:sp>
        <p:nvSpPr>
          <p:cNvPr id="3" name="Content Placeholder 2">
            <a:extLst>
              <a:ext uri="{FF2B5EF4-FFF2-40B4-BE49-F238E27FC236}">
                <a16:creationId xmlns:a16="http://schemas.microsoft.com/office/drawing/2014/main" id="{A1BD7B7F-1D0A-DADA-A9C0-A68867643BB8}"/>
              </a:ext>
            </a:extLst>
          </p:cNvPr>
          <p:cNvSpPr>
            <a:spLocks noGrp="1"/>
          </p:cNvSpPr>
          <p:nvPr>
            <p:ph idx="1"/>
          </p:nvPr>
        </p:nvSpPr>
        <p:spPr/>
        <p:txBody>
          <a:bodyPr>
            <a:normAutofit/>
          </a:bodyPr>
          <a:lstStyle/>
          <a:p>
            <a:r>
              <a:rPr lang="en-US" b="0" i="0" dirty="0">
                <a:solidFill>
                  <a:srgbClr val="293340"/>
                </a:solidFill>
                <a:effectLst/>
                <a:latin typeface="Instrument Sans"/>
              </a:rPr>
              <a:t>When our public education system fails such a large segment of society, it hinders our national competitiveness and devastates families and communities.  For this reason, more than a dozen States have enacted universal K-12 scholarship programs,</a:t>
            </a:r>
            <a:r>
              <a:rPr lang="en-US" b="0" i="0" dirty="0">
                <a:solidFill>
                  <a:srgbClr val="FF0000"/>
                </a:solidFill>
                <a:effectLst/>
                <a:latin typeface="Instrument Sans"/>
              </a:rPr>
              <a:t> allowing families — rather than the government — to choose the best educational setting for their children.  These States have highlighted the most promising avenue for education reform:  educational choice for families and competition for residentially assigned, government-run public schools.</a:t>
            </a:r>
            <a:r>
              <a:rPr lang="en-US" b="0" i="0" dirty="0">
                <a:solidFill>
                  <a:srgbClr val="293340"/>
                </a:solidFill>
                <a:effectLst/>
                <a:latin typeface="Instrument Sans"/>
              </a:rPr>
              <a:t>  The growing body of rigorous research demonstrates that well-designed education-freedom programs improve student achievement and cause nearby public schools to improve their performance. </a:t>
            </a:r>
            <a:endParaRPr lang="en-US" dirty="0"/>
          </a:p>
          <a:p>
            <a:endParaRPr lang="en-US" dirty="0"/>
          </a:p>
        </p:txBody>
      </p:sp>
      <p:sp>
        <p:nvSpPr>
          <p:cNvPr id="5" name="TextBox 4">
            <a:extLst>
              <a:ext uri="{FF2B5EF4-FFF2-40B4-BE49-F238E27FC236}">
                <a16:creationId xmlns:a16="http://schemas.microsoft.com/office/drawing/2014/main" id="{D1B7018C-8C16-F393-ADC8-B127E9BD4ECE}"/>
              </a:ext>
            </a:extLst>
          </p:cNvPr>
          <p:cNvSpPr txBox="1"/>
          <p:nvPr/>
        </p:nvSpPr>
        <p:spPr>
          <a:xfrm>
            <a:off x="1600200" y="7572494"/>
            <a:ext cx="6096000" cy="369332"/>
          </a:xfrm>
          <a:prstGeom prst="rect">
            <a:avLst/>
          </a:prstGeom>
          <a:noFill/>
        </p:spPr>
        <p:txBody>
          <a:bodyPr wrap="square">
            <a:spAutoFit/>
          </a:bodyPr>
          <a:lstStyle/>
          <a:p>
            <a:pPr algn="ctr"/>
            <a:r>
              <a:rPr lang="en-US" b="1" i="0" dirty="0">
                <a:solidFill>
                  <a:srgbClr val="FFFFFF"/>
                </a:solidFill>
                <a:effectLst/>
                <a:latin typeface="var(--wp--custom--typography--heading-1--font-family)"/>
              </a:rPr>
              <a:t>Expanding Educational</a:t>
            </a:r>
          </a:p>
        </p:txBody>
      </p:sp>
    </p:spTree>
    <p:extLst>
      <p:ext uri="{BB962C8B-B14F-4D97-AF65-F5344CB8AC3E}">
        <p14:creationId xmlns:p14="http://schemas.microsoft.com/office/powerpoint/2010/main" val="3198672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98"/>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6" name="Freeform: Shape 35">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F4F62A3-0F3C-35E4-6D2F-863EE2590616}"/>
              </a:ext>
            </a:extLst>
          </p:cNvPr>
          <p:cNvSpPr>
            <a:spLocks noGrp="1"/>
          </p:cNvSpPr>
          <p:nvPr>
            <p:ph type="title"/>
          </p:nvPr>
        </p:nvSpPr>
        <p:spPr>
          <a:xfrm>
            <a:off x="525717" y="787068"/>
            <a:ext cx="7602283" cy="1455091"/>
          </a:xfrm>
        </p:spPr>
        <p:txBody>
          <a:bodyPr>
            <a:normAutofit/>
          </a:bodyPr>
          <a:lstStyle/>
          <a:p>
            <a:pPr>
              <a:lnSpc>
                <a:spcPct val="90000"/>
              </a:lnSpc>
            </a:pPr>
            <a:r>
              <a:rPr lang="en-US" sz="3300" b="1" i="0">
                <a:effectLst/>
                <a:latin typeface="var(--wp--custom--typography--heading-1--font-family)"/>
              </a:rPr>
              <a:t>Ending Radical Indoctrination in K-12 Schooling – January 29, 2025</a:t>
            </a:r>
            <a:br>
              <a:rPr lang="en-US" sz="3300" b="1" i="0">
                <a:effectLst/>
                <a:latin typeface="var(--wp--custom--typography--heading-1--font-family)"/>
              </a:rPr>
            </a:br>
            <a:endParaRPr lang="en-US" sz="3300"/>
          </a:p>
        </p:txBody>
      </p:sp>
      <p:grpSp>
        <p:nvGrpSpPr>
          <p:cNvPr id="38"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39"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40"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41"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42"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43"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44"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Content Placeholder 2">
            <a:extLst>
              <a:ext uri="{FF2B5EF4-FFF2-40B4-BE49-F238E27FC236}">
                <a16:creationId xmlns:a16="http://schemas.microsoft.com/office/drawing/2014/main" id="{54C36610-0F4B-9DA6-5D2F-9257AA8D4F51}"/>
              </a:ext>
            </a:extLst>
          </p:cNvPr>
          <p:cNvSpPr>
            <a:spLocks noGrp="1"/>
          </p:cNvSpPr>
          <p:nvPr>
            <p:ph idx="1"/>
          </p:nvPr>
        </p:nvSpPr>
        <p:spPr>
          <a:xfrm>
            <a:off x="525717" y="2796427"/>
            <a:ext cx="7602283" cy="3274503"/>
          </a:xfrm>
        </p:spPr>
        <p:txBody>
          <a:bodyPr>
            <a:normAutofit fontScale="92500" lnSpcReduction="10000"/>
          </a:bodyPr>
          <a:lstStyle/>
          <a:p>
            <a:pPr>
              <a:lnSpc>
                <a:spcPct val="100000"/>
              </a:lnSpc>
            </a:pPr>
            <a:r>
              <a:rPr lang="en-US" sz="1400" b="0" i="0" dirty="0">
                <a:effectLst/>
                <a:latin typeface="Instrument Sans"/>
              </a:rPr>
              <a:t> </a:t>
            </a:r>
            <a:r>
              <a:rPr lang="en-US" sz="1600" b="0" i="0" dirty="0">
                <a:effectLst/>
                <a:latin typeface="Instrument Sans"/>
              </a:rPr>
              <a:t>Parents trust America’s schools to provide their children with a rigorous education and to instill a patriotic admiration for our incredible Nation and the values for which we stand.  </a:t>
            </a:r>
          </a:p>
          <a:p>
            <a:pPr>
              <a:lnSpc>
                <a:spcPct val="100000"/>
              </a:lnSpc>
            </a:pPr>
            <a:br>
              <a:rPr lang="en-US" sz="1600" dirty="0">
                <a:latin typeface="Instrument Sans"/>
              </a:rPr>
            </a:br>
            <a:r>
              <a:rPr lang="en-US" sz="1600" b="0" i="0" dirty="0">
                <a:effectLst/>
                <a:latin typeface="Instrument Sans"/>
              </a:rPr>
              <a:t>In recent years, however, parents have witnessed schools </a:t>
            </a:r>
            <a:r>
              <a:rPr lang="en-US" sz="1600" b="1" i="0" dirty="0">
                <a:effectLst/>
                <a:latin typeface="Instrument Sans"/>
              </a:rPr>
              <a:t>indoctrinate</a:t>
            </a:r>
            <a:r>
              <a:rPr lang="en-US" sz="1600" b="0" i="0" dirty="0">
                <a:effectLst/>
                <a:latin typeface="Instrument Sans"/>
              </a:rPr>
              <a:t> their children in </a:t>
            </a:r>
            <a:r>
              <a:rPr lang="en-US" sz="1600" b="1" i="0" dirty="0">
                <a:effectLst/>
                <a:latin typeface="Instrument Sans"/>
              </a:rPr>
              <a:t>radical, anti-American ideologies while deliberately blocking parental oversight</a:t>
            </a:r>
            <a:r>
              <a:rPr lang="en-US" sz="1600" b="0" i="0" dirty="0">
                <a:effectLst/>
                <a:latin typeface="Instrument Sans"/>
              </a:rPr>
              <a:t>.  Such an environment operates as an echo chamber, in which students are forced to accept these ideologies without question or critical examination.  In many cases, </a:t>
            </a:r>
            <a:r>
              <a:rPr lang="en-US" sz="1600" b="1" i="0" dirty="0">
                <a:effectLst/>
                <a:latin typeface="Instrument Sans"/>
              </a:rPr>
              <a:t>innocent children are compelled to adopt identities as either victims or oppressors solely based on their skin color and other immutable characteristics</a:t>
            </a:r>
            <a:r>
              <a:rPr lang="en-US" sz="1600" b="0" i="0" dirty="0">
                <a:effectLst/>
                <a:latin typeface="Instrument Sans"/>
              </a:rPr>
              <a:t>.  In other instances, young men and women are made to question whether they were </a:t>
            </a:r>
            <a:r>
              <a:rPr lang="en-US" sz="1600" b="1" i="0" dirty="0">
                <a:effectLst/>
                <a:latin typeface="Instrument Sans"/>
              </a:rPr>
              <a:t>born in the wrong body and whether to view their parents and their reality as enemies to be blamed.</a:t>
            </a:r>
            <a:r>
              <a:rPr lang="en-US" sz="1600" b="0" i="0" dirty="0">
                <a:effectLst/>
                <a:latin typeface="Instrument Sans"/>
              </a:rPr>
              <a:t>  These practices not only erode critical thinking but also sow division, confusion, and distrust, which undermine the very foundations of personal identity and family unity.</a:t>
            </a:r>
            <a:br>
              <a:rPr lang="en-US" sz="1600" dirty="0">
                <a:latin typeface="Instrument Sans"/>
              </a:rPr>
            </a:br>
            <a:br>
              <a:rPr lang="en-US" sz="1400" dirty="0"/>
            </a:br>
            <a:r>
              <a:rPr lang="en-US" sz="1400" b="0" i="0" dirty="0">
                <a:effectLst/>
                <a:latin typeface="Instrument Sans"/>
              </a:rPr>
              <a:t>I</a:t>
            </a:r>
            <a:endParaRPr lang="en-US" sz="1400" dirty="0"/>
          </a:p>
        </p:txBody>
      </p:sp>
      <p:sp>
        <p:nvSpPr>
          <p:cNvPr id="46" name="Freeform: Shape 45">
            <a:extLst>
              <a:ext uri="{FF2B5EF4-FFF2-40B4-BE49-F238E27FC236}">
                <a16:creationId xmlns:a16="http://schemas.microsoft.com/office/drawing/2014/main" id="{D5B4F0F5-BE58-4EC0-B650-A71A0743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8" name="Group 47">
            <a:extLst>
              <a:ext uri="{FF2B5EF4-FFF2-40B4-BE49-F238E27FC236}">
                <a16:creationId xmlns:a16="http://schemas.microsoft.com/office/drawing/2014/main" id="{E700C1F5-B637-45FE-96CC-270D263A59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49" name="Freeform: Shape 48">
              <a:extLst>
                <a:ext uri="{FF2B5EF4-FFF2-40B4-BE49-F238E27FC236}">
                  <a16:creationId xmlns:a16="http://schemas.microsoft.com/office/drawing/2014/main" id="{83DA22C9-3830-4323-9087-6D7C1E6AA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0" name="Freeform: Shape 49">
              <a:extLst>
                <a:ext uri="{FF2B5EF4-FFF2-40B4-BE49-F238E27FC236}">
                  <a16:creationId xmlns:a16="http://schemas.microsoft.com/office/drawing/2014/main" id="{A5AC4DA9-FD16-4055-8D2D-95D615C03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1" name="Freeform: Shape 50">
              <a:extLst>
                <a:ext uri="{FF2B5EF4-FFF2-40B4-BE49-F238E27FC236}">
                  <a16:creationId xmlns:a16="http://schemas.microsoft.com/office/drawing/2014/main" id="{8BA7D58E-9AB5-4B54-A635-2E86BEC7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2" name="Graphic 12">
              <a:extLst>
                <a:ext uri="{FF2B5EF4-FFF2-40B4-BE49-F238E27FC236}">
                  <a16:creationId xmlns:a16="http://schemas.microsoft.com/office/drawing/2014/main" id="{B7D72779-BBD2-4D64-B6B1-E052E227E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53" name="Graphic 15">
              <a:extLst>
                <a:ext uri="{FF2B5EF4-FFF2-40B4-BE49-F238E27FC236}">
                  <a16:creationId xmlns:a16="http://schemas.microsoft.com/office/drawing/2014/main" id="{569BD34C-BFEF-4FB1-A094-2D9E687CD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4" name="Graphic 15">
              <a:extLst>
                <a:ext uri="{FF2B5EF4-FFF2-40B4-BE49-F238E27FC236}">
                  <a16:creationId xmlns:a16="http://schemas.microsoft.com/office/drawing/2014/main" id="{DC258A66-ED52-4FA3-96CE-7932E91F5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EC6A48C-21EF-4485-9836-044550003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05585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EEF09-F2B1-6F5D-865D-8A0C3ECFC31A}"/>
              </a:ext>
            </a:extLst>
          </p:cNvPr>
          <p:cNvSpPr>
            <a:spLocks noGrp="1"/>
          </p:cNvSpPr>
          <p:nvPr>
            <p:ph type="title"/>
          </p:nvPr>
        </p:nvSpPr>
        <p:spPr/>
        <p:txBody>
          <a:bodyPr/>
          <a:lstStyle/>
          <a:p>
            <a:r>
              <a:rPr lang="en-US" dirty="0"/>
              <a:t>Radical Indoctrination, cont.</a:t>
            </a:r>
          </a:p>
        </p:txBody>
      </p:sp>
      <p:sp>
        <p:nvSpPr>
          <p:cNvPr id="3" name="Content Placeholder 2">
            <a:extLst>
              <a:ext uri="{FF2B5EF4-FFF2-40B4-BE49-F238E27FC236}">
                <a16:creationId xmlns:a16="http://schemas.microsoft.com/office/drawing/2014/main" id="{5505070E-A86F-E7B0-3AB3-7A6284E86DA1}"/>
              </a:ext>
            </a:extLst>
          </p:cNvPr>
          <p:cNvSpPr>
            <a:spLocks noGrp="1"/>
          </p:cNvSpPr>
          <p:nvPr>
            <p:ph idx="1"/>
          </p:nvPr>
        </p:nvSpPr>
        <p:spPr/>
        <p:txBody>
          <a:bodyPr>
            <a:normAutofit/>
          </a:bodyPr>
          <a:lstStyle/>
          <a:p>
            <a:r>
              <a:rPr lang="en-US" b="0" i="0" dirty="0">
                <a:solidFill>
                  <a:srgbClr val="FF0000"/>
                </a:solidFill>
                <a:effectLst/>
                <a:latin typeface="Instrument Sans"/>
              </a:rPr>
              <a:t>Imprinting anti-American, subversive, harmful, and false ideologies on our Nation’s children not only violates longstanding anti-discrimination civil rights law in many cases, but usurps basic parental authority.</a:t>
            </a:r>
            <a:r>
              <a:rPr lang="en-US" b="0" i="0" dirty="0">
                <a:solidFill>
                  <a:srgbClr val="293340"/>
                </a:solidFill>
                <a:effectLst/>
                <a:latin typeface="Instrument Sans"/>
              </a:rPr>
              <a:t>  For example, steering students toward surgical and chemical mutilation without parental consent or involvement or allowing males access to private spaces designated for females may contravene Federal laws that protect parental rights, including the Family Educational Rights and Privacy Act (FERPA) and the Protection of Pupil Rights Amendment (PPRA), and sex-based equality and opportunity, including Title IX of the Education Amendments of 1972 (Title IX).  Similarly, demanding acquiescence to “White Privilege” or “unconscious bias,” actually promotes racial discrimination and undermines national unity.</a:t>
            </a:r>
          </a:p>
          <a:p>
            <a:endParaRPr lang="en-US" dirty="0">
              <a:solidFill>
                <a:srgbClr val="293340"/>
              </a:solidFill>
              <a:latin typeface="Instrument Sans"/>
            </a:endParaRPr>
          </a:p>
          <a:p>
            <a:endParaRPr lang="en-US" dirty="0"/>
          </a:p>
        </p:txBody>
      </p:sp>
    </p:spTree>
    <p:extLst>
      <p:ext uri="{BB962C8B-B14F-4D97-AF65-F5344CB8AC3E}">
        <p14:creationId xmlns:p14="http://schemas.microsoft.com/office/powerpoint/2010/main" val="3368942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F17AC-C143-923F-06DF-F8A5E4D6FC11}"/>
              </a:ext>
            </a:extLst>
          </p:cNvPr>
          <p:cNvSpPr>
            <a:spLocks noGrp="1"/>
          </p:cNvSpPr>
          <p:nvPr>
            <p:ph type="title"/>
          </p:nvPr>
        </p:nvSpPr>
        <p:spPr/>
        <p:txBody>
          <a:bodyPr/>
          <a:lstStyle/>
          <a:p>
            <a:r>
              <a:rPr lang="en-US" i="0" dirty="0"/>
              <a:t>Title IX Regulations Update</a:t>
            </a:r>
          </a:p>
        </p:txBody>
      </p:sp>
      <p:sp>
        <p:nvSpPr>
          <p:cNvPr id="3" name="Content Placeholder 2">
            <a:extLst>
              <a:ext uri="{FF2B5EF4-FFF2-40B4-BE49-F238E27FC236}">
                <a16:creationId xmlns:a16="http://schemas.microsoft.com/office/drawing/2014/main" id="{5B70B999-F722-D9E6-CE00-0D109D8245AD}"/>
              </a:ext>
            </a:extLst>
          </p:cNvPr>
          <p:cNvSpPr>
            <a:spLocks noGrp="1"/>
          </p:cNvSpPr>
          <p:nvPr>
            <p:ph idx="1"/>
          </p:nvPr>
        </p:nvSpPr>
        <p:spPr>
          <a:xfrm>
            <a:off x="525717" y="2351315"/>
            <a:ext cx="10653912" cy="4506686"/>
          </a:xfrm>
        </p:spPr>
        <p:txBody>
          <a:bodyPr>
            <a:normAutofit fontScale="92500" lnSpcReduction="20000"/>
          </a:bodyPr>
          <a:lstStyle/>
          <a:p>
            <a:r>
              <a:rPr lang="en-US" sz="2400" dirty="0">
                <a:latin typeface="Calibri" panose="020F0502020204030204" pitchFamily="34" charset="0"/>
                <a:ea typeface="Calibri" panose="020F0502020204030204" pitchFamily="34" charset="0"/>
                <a:cs typeface="Calibri" panose="020F0502020204030204" pitchFamily="34" charset="0"/>
              </a:rPr>
              <a:t>August 1, 2024 – Regulations Become Effective</a:t>
            </a:r>
          </a:p>
          <a:p>
            <a:r>
              <a:rPr lang="en-US" sz="1800" kern="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August 16, 2024 -- the United States Supreme Court, by a 5-4 vote, in an unsigned, one page opinion, upheld the injunctions issued by the Fifth and Sixth Circuit Courts of Appeal staying the implementation of the Title IX Rule</a:t>
            </a:r>
          </a:p>
          <a:p>
            <a:r>
              <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rPr>
              <a:t>August 28, 2024 – the Eleventh Circuit issued an injunction overturning the Alabama district court and staying the implementation of the Title IX Rule</a:t>
            </a:r>
          </a:p>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December 20, 2024 – USDOE withdraws the proposed transgender athletic rule</a:t>
            </a:r>
          </a:p>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January 9, 2025 – Kentucky District Court vacated the entire rule (no appeal filed)</a:t>
            </a:r>
          </a:p>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January 20 – Executive Order signed</a:t>
            </a:r>
          </a:p>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February 14 – Most Recent Dear Colleague Letter </a:t>
            </a:r>
          </a:p>
          <a:p>
            <a:r>
              <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rPr>
              <a:t>February 28 --  USDOE issues FAQ document to clarify DCL</a:t>
            </a:r>
            <a:endPar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55688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8106-B647-ACD5-4C9F-D77B054EACCA}"/>
              </a:ext>
            </a:extLst>
          </p:cNvPr>
          <p:cNvSpPr>
            <a:spLocks noGrp="1"/>
          </p:cNvSpPr>
          <p:nvPr>
            <p:ph type="title"/>
          </p:nvPr>
        </p:nvSpPr>
        <p:spPr/>
        <p:txBody>
          <a:bodyPr>
            <a:normAutofit fontScale="90000"/>
          </a:bodyPr>
          <a:lstStyle/>
          <a:p>
            <a:r>
              <a:rPr lang="en-US" dirty="0"/>
              <a:t>Defending Women from Ideology Extremism  and Restoring Biological Truth to the Federal Government – Executive Order</a:t>
            </a:r>
          </a:p>
        </p:txBody>
      </p:sp>
      <p:sp>
        <p:nvSpPr>
          <p:cNvPr id="3" name="Content Placeholder 2">
            <a:extLst>
              <a:ext uri="{FF2B5EF4-FFF2-40B4-BE49-F238E27FC236}">
                <a16:creationId xmlns:a16="http://schemas.microsoft.com/office/drawing/2014/main" id="{707E5821-1B60-18ED-98EF-1DC9EA399509}"/>
              </a:ext>
            </a:extLst>
          </p:cNvPr>
          <p:cNvSpPr>
            <a:spLocks noGrp="1"/>
          </p:cNvSpPr>
          <p:nvPr>
            <p:ph idx="1"/>
          </p:nvPr>
        </p:nvSpPr>
        <p:spPr/>
        <p:txBody>
          <a:bodyPr>
            <a:normAutofit lnSpcReduction="10000"/>
          </a:bodyPr>
          <a:lstStyle/>
          <a:p>
            <a:r>
              <a:rPr lang="en-US" b="0" i="0" dirty="0">
                <a:solidFill>
                  <a:srgbClr val="293340"/>
                </a:solidFill>
                <a:effectLst/>
                <a:latin typeface="Instrument Sans"/>
              </a:rPr>
              <a:t>Efforts to eradicate the biological reality of sex fundamentally attack women by depriving them of their dignity, safety, and well-being.  The erasure of sex in language and policy has a corrosive impact not just on women but on the validity of the entire American system.  Basing Federal policy on truth is critical to scientific inquiry, public safety, morale, and trust in government itself.</a:t>
            </a:r>
          </a:p>
          <a:p>
            <a:r>
              <a:rPr lang="en-US" b="0" i="0" dirty="0">
                <a:solidFill>
                  <a:srgbClr val="293340"/>
                </a:solidFill>
                <a:effectLst/>
                <a:latin typeface="Instrument Sans"/>
              </a:rPr>
              <a:t> </a:t>
            </a:r>
            <a:r>
              <a:rPr lang="en-US" b="0" i="0" dirty="0">
                <a:solidFill>
                  <a:srgbClr val="FF0000"/>
                </a:solidFill>
                <a:effectLst/>
                <a:latin typeface="Instrument Sans"/>
              </a:rPr>
              <a:t> It is the policy of the United States to recognize two sexes, male and female.  These sexes are not changeable and are grounded in fundamental and incontrovertible reality.  Under my direction, the Executive Branch will enforce all sex-protective laws to promote this reality, and the following definitions shall govern all Executive interpretation of and application of Federal law and administration policy</a:t>
            </a:r>
            <a:r>
              <a:rPr lang="en-US" b="0" i="0" dirty="0">
                <a:solidFill>
                  <a:srgbClr val="293340"/>
                </a:solidFill>
                <a:effectLst/>
                <a:latin typeface="Instrument Sans"/>
              </a:rPr>
              <a:t>:</a:t>
            </a:r>
            <a:endParaRPr lang="en-US" dirty="0"/>
          </a:p>
        </p:txBody>
      </p:sp>
    </p:spTree>
    <p:extLst>
      <p:ext uri="{BB962C8B-B14F-4D97-AF65-F5344CB8AC3E}">
        <p14:creationId xmlns:p14="http://schemas.microsoft.com/office/powerpoint/2010/main" val="383067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97225-6782-9411-4101-8C98F6B84435}"/>
              </a:ext>
            </a:extLst>
          </p:cNvPr>
          <p:cNvSpPr>
            <a:spLocks noGrp="1"/>
          </p:cNvSpPr>
          <p:nvPr>
            <p:ph type="title"/>
          </p:nvPr>
        </p:nvSpPr>
        <p:spPr/>
        <p:txBody>
          <a:bodyPr/>
          <a:lstStyle/>
          <a:p>
            <a:r>
              <a:rPr lang="en-US" dirty="0"/>
              <a:t>Executive Order</a:t>
            </a:r>
          </a:p>
        </p:txBody>
      </p:sp>
      <p:sp>
        <p:nvSpPr>
          <p:cNvPr id="3" name="Content Placeholder 2">
            <a:extLst>
              <a:ext uri="{FF2B5EF4-FFF2-40B4-BE49-F238E27FC236}">
                <a16:creationId xmlns:a16="http://schemas.microsoft.com/office/drawing/2014/main" id="{541AF715-8EF9-DC0E-ABCD-B934F4A66FDF}"/>
              </a:ext>
            </a:extLst>
          </p:cNvPr>
          <p:cNvSpPr>
            <a:spLocks noGrp="1"/>
          </p:cNvSpPr>
          <p:nvPr>
            <p:ph idx="1"/>
          </p:nvPr>
        </p:nvSpPr>
        <p:spPr/>
        <p:txBody>
          <a:bodyPr>
            <a:normAutofit fontScale="92500" lnSpcReduction="10000"/>
          </a:bodyPr>
          <a:lstStyle/>
          <a:p>
            <a:r>
              <a:rPr lang="en-US" b="0" i="0" dirty="0">
                <a:solidFill>
                  <a:srgbClr val="293340"/>
                </a:solidFill>
                <a:effectLst/>
                <a:latin typeface="Instrument Sans"/>
              </a:rPr>
              <a:t>When administering or enforcing sex-based distinctions, every agency and all Federal employees acting in an official capacity on behalf of their agency shall </a:t>
            </a:r>
            <a:r>
              <a:rPr lang="en-US" b="0" i="0" dirty="0">
                <a:solidFill>
                  <a:srgbClr val="FF0000"/>
                </a:solidFill>
                <a:effectLst/>
                <a:latin typeface="Instrument Sans"/>
              </a:rPr>
              <a:t>use the term “sex” and not “gender” </a:t>
            </a:r>
            <a:r>
              <a:rPr lang="en-US" b="0" i="0" dirty="0">
                <a:solidFill>
                  <a:srgbClr val="293340"/>
                </a:solidFill>
                <a:effectLst/>
                <a:latin typeface="Instrument Sans"/>
              </a:rPr>
              <a:t>in all applicable Federal policies and documents.</a:t>
            </a:r>
          </a:p>
          <a:p>
            <a:r>
              <a:rPr lang="en-US" b="0" i="0" dirty="0">
                <a:solidFill>
                  <a:srgbClr val="293340"/>
                </a:solidFill>
                <a:effectLst/>
                <a:latin typeface="Instrument Sans"/>
              </a:rPr>
              <a:t>The prior Administration argued that the Supreme Court’s decision in </a:t>
            </a:r>
            <a:r>
              <a:rPr lang="en-US" b="0" i="1" dirty="0">
                <a:solidFill>
                  <a:srgbClr val="293340"/>
                </a:solidFill>
                <a:effectLst/>
                <a:latin typeface="Instrument Sans"/>
              </a:rPr>
              <a:t>Bostock v. Clayton County</a:t>
            </a:r>
            <a:r>
              <a:rPr lang="en-US" b="0" i="0" dirty="0">
                <a:solidFill>
                  <a:srgbClr val="293340"/>
                </a:solidFill>
                <a:effectLst/>
                <a:latin typeface="Instrument Sans"/>
              </a:rPr>
              <a:t> (2020), which addressed Title VII of the Civil Rights Act of 1964, requires gender identity-based access to single-sex spaces under, for example, Title IX of the Educational Amendments Act.  This position is legally untenable and has harmed women.  </a:t>
            </a:r>
            <a:r>
              <a:rPr lang="en-US" b="0" i="0" dirty="0">
                <a:solidFill>
                  <a:srgbClr val="FF0000"/>
                </a:solidFill>
                <a:effectLst/>
                <a:latin typeface="Instrument Sans"/>
              </a:rPr>
              <a:t>The Attorney General shall therefore immediately issue guidance to agencies to correct the misapplication of the Supreme Court’s decision in </a:t>
            </a:r>
            <a:r>
              <a:rPr lang="en-US" b="0" i="1" dirty="0">
                <a:solidFill>
                  <a:srgbClr val="FF0000"/>
                </a:solidFill>
                <a:effectLst/>
                <a:latin typeface="Instrument Sans"/>
              </a:rPr>
              <a:t>Bostock v. Clayton County</a:t>
            </a:r>
            <a:r>
              <a:rPr lang="en-US" b="0" i="0" dirty="0">
                <a:solidFill>
                  <a:srgbClr val="FF0000"/>
                </a:solidFill>
                <a:effectLst/>
                <a:latin typeface="Instrument Sans"/>
              </a:rPr>
              <a:t> (2020) to sex-based distinctions in agency activities.  In addition, the Attorney General shall issue guidance and assist agencies in protecting sex-based distinctions, which are explicitly permitted under Constitutional and statutory precedent.</a:t>
            </a:r>
            <a:endParaRPr lang="en-US" dirty="0">
              <a:solidFill>
                <a:srgbClr val="FF0000"/>
              </a:solidFill>
            </a:endParaRPr>
          </a:p>
        </p:txBody>
      </p:sp>
    </p:spTree>
    <p:extLst>
      <p:ext uri="{BB962C8B-B14F-4D97-AF65-F5344CB8AC3E}">
        <p14:creationId xmlns:p14="http://schemas.microsoft.com/office/powerpoint/2010/main" val="33732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795A-A5A9-855A-EC47-8C2356A000B9}"/>
              </a:ext>
            </a:extLst>
          </p:cNvPr>
          <p:cNvSpPr>
            <a:spLocks noGrp="1"/>
          </p:cNvSpPr>
          <p:nvPr>
            <p:ph type="title"/>
          </p:nvPr>
        </p:nvSpPr>
        <p:spPr/>
        <p:txBody>
          <a:bodyPr/>
          <a:lstStyle/>
          <a:p>
            <a:r>
              <a:rPr lang="en-US" dirty="0"/>
              <a:t>Executive Orders</a:t>
            </a:r>
          </a:p>
        </p:txBody>
      </p:sp>
      <p:sp>
        <p:nvSpPr>
          <p:cNvPr id="3" name="Content Placeholder 2">
            <a:extLst>
              <a:ext uri="{FF2B5EF4-FFF2-40B4-BE49-F238E27FC236}">
                <a16:creationId xmlns:a16="http://schemas.microsoft.com/office/drawing/2014/main" id="{3C16B9DA-53C6-AC13-025C-0E98F94F1967}"/>
              </a:ext>
            </a:extLst>
          </p:cNvPr>
          <p:cNvSpPr>
            <a:spLocks noGrp="1"/>
          </p:cNvSpPr>
          <p:nvPr>
            <p:ph idx="1"/>
          </p:nvPr>
        </p:nvSpPr>
        <p:spPr>
          <a:xfrm>
            <a:off x="-140863" y="2392218"/>
            <a:ext cx="10751820" cy="4706303"/>
          </a:xfrm>
        </p:spPr>
        <p:txBody>
          <a:bodyPr>
            <a:normAutofit/>
          </a:bodyPr>
          <a:lstStyle/>
          <a:p>
            <a:pPr marL="457200" lvl="1" indent="0" algn="ctr">
              <a:buNone/>
            </a:pPr>
            <a:r>
              <a:rPr lang="en-US" b="1" i="0" dirty="0">
                <a:effectLst/>
                <a:latin typeface="var(--wp--custom--typography--heading-1--font-family)"/>
              </a:rPr>
              <a:t>Ending Radical And Wasteful Government DEI Programs And </a:t>
            </a:r>
          </a:p>
          <a:p>
            <a:pPr marL="457200" lvl="1" indent="0" algn="ctr">
              <a:buNone/>
            </a:pPr>
            <a:r>
              <a:rPr lang="en-US" b="1" i="0" dirty="0">
                <a:effectLst/>
                <a:latin typeface="var(--wp--custom--typography--heading-1--font-family)"/>
              </a:rPr>
              <a:t>Preferencing - </a:t>
            </a:r>
            <a:r>
              <a:rPr lang="en-US" b="0" i="0" dirty="0">
                <a:effectLst/>
                <a:latin typeface="Instrument Sans"/>
              </a:rPr>
              <a:t>January 20, 2025</a:t>
            </a:r>
          </a:p>
          <a:p>
            <a:pPr marL="457200" lvl="1" indent="0">
              <a:buNone/>
            </a:pPr>
            <a:r>
              <a:rPr lang="en-US" b="0" i="0" dirty="0">
                <a:solidFill>
                  <a:srgbClr val="293340"/>
                </a:solidFill>
                <a:effectLst/>
                <a:latin typeface="Instrument Sans"/>
              </a:rPr>
              <a:t>The Director of the Office of Management and Budget (OMB), assisted by the Attorney General and the Director of the Office of Personnel Management (OPM), </a:t>
            </a:r>
            <a:r>
              <a:rPr lang="en-US" b="0" i="0" dirty="0">
                <a:solidFill>
                  <a:srgbClr val="FF0000"/>
                </a:solidFill>
                <a:effectLst/>
                <a:latin typeface="Instrument Sans"/>
              </a:rPr>
              <a:t>shall coordinate the termination of all discriminatory programs, including illegal DEI and “diversity, equity, inclusion, and </a:t>
            </a:r>
            <a:r>
              <a:rPr lang="en-US" b="1" i="0" dirty="0">
                <a:solidFill>
                  <a:srgbClr val="FF0000"/>
                </a:solidFill>
                <a:effectLst/>
                <a:latin typeface="Instrument Sans"/>
              </a:rPr>
              <a:t>accessibility</a:t>
            </a:r>
            <a:r>
              <a:rPr lang="en-US" b="0" i="0" dirty="0">
                <a:solidFill>
                  <a:srgbClr val="FF0000"/>
                </a:solidFill>
                <a:effectLst/>
                <a:latin typeface="Instrument Sans"/>
              </a:rPr>
              <a:t>” (DEIA) mandates, policies, programs, preferences, and activities in the Federal Government, under whatever name they appear.</a:t>
            </a:r>
            <a:r>
              <a:rPr lang="en-US" b="0" i="0" dirty="0">
                <a:solidFill>
                  <a:srgbClr val="293340"/>
                </a:solidFill>
                <a:effectLst/>
                <a:latin typeface="Instrument Sans"/>
              </a:rPr>
              <a:t>  To carry out this directive, the Director of OPM, with the assistance of the Attorney General as requested, shall review and revise, as appropriate, all existing Federal employment practices, union contracts, and training policies or programs to comply with this order.  Federal employment practices, including Federal employee performance reviews, shall reward individual initiative, skills, performance, and hard work and shall not under any circumstances consider DEI or DEIA factors, goals, policies, mandates, or requirements.</a:t>
            </a:r>
            <a:endParaRPr lang="en-US" b="0" i="0" dirty="0">
              <a:effectLst/>
              <a:latin typeface="Instrument Sans"/>
            </a:endParaRPr>
          </a:p>
          <a:p>
            <a:endParaRPr lang="en-US" dirty="0"/>
          </a:p>
        </p:txBody>
      </p:sp>
    </p:spTree>
    <p:extLst>
      <p:ext uri="{BB962C8B-B14F-4D97-AF65-F5344CB8AC3E}">
        <p14:creationId xmlns:p14="http://schemas.microsoft.com/office/powerpoint/2010/main" val="2654877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033A-0A0B-52C0-832F-64916D361E95}"/>
              </a:ext>
            </a:extLst>
          </p:cNvPr>
          <p:cNvSpPr>
            <a:spLocks noGrp="1"/>
          </p:cNvSpPr>
          <p:nvPr>
            <p:ph type="title"/>
          </p:nvPr>
        </p:nvSpPr>
        <p:spPr/>
        <p:txBody>
          <a:bodyPr/>
          <a:lstStyle/>
          <a:p>
            <a:r>
              <a:rPr lang="en-US" dirty="0"/>
              <a:t>DEI prohibited – executive order</a:t>
            </a:r>
          </a:p>
        </p:txBody>
      </p:sp>
      <p:sp>
        <p:nvSpPr>
          <p:cNvPr id="3" name="Content Placeholder 2">
            <a:extLst>
              <a:ext uri="{FF2B5EF4-FFF2-40B4-BE49-F238E27FC236}">
                <a16:creationId xmlns:a16="http://schemas.microsoft.com/office/drawing/2014/main" id="{C1A6B5A1-8578-2D97-C25A-733E66DC70DC}"/>
              </a:ext>
            </a:extLst>
          </p:cNvPr>
          <p:cNvSpPr>
            <a:spLocks noGrp="1"/>
          </p:cNvSpPr>
          <p:nvPr>
            <p:ph idx="1"/>
          </p:nvPr>
        </p:nvSpPr>
        <p:spPr/>
        <p:txBody>
          <a:bodyPr>
            <a:normAutofit/>
          </a:bodyPr>
          <a:lstStyle/>
          <a:p>
            <a:r>
              <a:rPr lang="en-US" dirty="0"/>
              <a:t>In recent years, American educational institutions </a:t>
            </a:r>
            <a:r>
              <a:rPr lang="en-US" dirty="0">
                <a:solidFill>
                  <a:srgbClr val="FF0000"/>
                </a:solidFill>
              </a:rPr>
              <a:t>have discriminated against students on the basis of race, including white and Asian students</a:t>
            </a:r>
            <a:r>
              <a:rPr lang="en-US" dirty="0"/>
              <a:t>, many of whom come from disadvantaged backgrounds and low-income families. These institutions’ embrace of pervasive and repugnant race-based preferences and other forms of racial discrimination have emanated throughout every facet of academia. For example, colleges, universities, and K-12 schools have routinely used race as a factor in admissions, financial aid, hiring, training, and other institutional programming. In a shameful echo of a darker period in this country’s history, many American schools and universities even encourage segregation by race at graduation ceremonies and in dormitories and other facilities</a:t>
            </a:r>
          </a:p>
          <a:p>
            <a:endParaRPr lang="en-US" dirty="0"/>
          </a:p>
        </p:txBody>
      </p:sp>
    </p:spTree>
    <p:extLst>
      <p:ext uri="{BB962C8B-B14F-4D97-AF65-F5344CB8AC3E}">
        <p14:creationId xmlns:p14="http://schemas.microsoft.com/office/powerpoint/2010/main" val="3895732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361DB-1386-97AB-823F-1A49629E3DEC}"/>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C322351D-FAB4-28EE-DCFF-FADE5F7E21CE}"/>
              </a:ext>
            </a:extLst>
          </p:cNvPr>
          <p:cNvSpPr>
            <a:spLocks noGrp="1"/>
          </p:cNvSpPr>
          <p:nvPr>
            <p:ph type="title"/>
          </p:nvPr>
        </p:nvSpPr>
        <p:spPr>
          <a:xfrm>
            <a:off x="0" y="2113059"/>
            <a:ext cx="5956534" cy="2631882"/>
          </a:xfrm>
        </p:spPr>
        <p:txBody>
          <a:bodyPr vert="horz" lIns="109728" tIns="109728" rIns="109728" bIns="91440" rtlCol="0" anchor="ctr">
            <a:normAutofit/>
          </a:bodyPr>
          <a:lstStyle/>
          <a:p>
            <a:pPr algn="ctr">
              <a:lnSpc>
                <a:spcPct val="125000"/>
              </a:lnSpc>
            </a:pPr>
            <a:r>
              <a:rPr lang="en-US" sz="5400" b="0" cap="all" dirty="0"/>
              <a:t>House Bill 92</a:t>
            </a:r>
            <a:br>
              <a:rPr lang="en-US" sz="5400" b="0" cap="all" dirty="0"/>
            </a:br>
            <a:r>
              <a:rPr lang="en-US" sz="2800" cap="all" dirty="0"/>
              <a:t>Senate Bill 581 Redux</a:t>
            </a:r>
            <a:endParaRPr lang="en-US" sz="5400" b="0" cap="all" dirty="0"/>
          </a:p>
        </p:txBody>
      </p:sp>
      <p:sp>
        <p:nvSpPr>
          <p:cNvPr id="15" name="Subtitle 14">
            <a:extLst>
              <a:ext uri="{FF2B5EF4-FFF2-40B4-BE49-F238E27FC236}">
                <a16:creationId xmlns:a16="http://schemas.microsoft.com/office/drawing/2014/main" id="{154432B7-C70D-3567-D924-3213D32CD4C4}"/>
              </a:ext>
            </a:extLst>
          </p:cNvPr>
          <p:cNvSpPr>
            <a:spLocks noGrp="1"/>
          </p:cNvSpPr>
          <p:nvPr>
            <p:ph type="subTitle" idx="1"/>
          </p:nvPr>
        </p:nvSpPr>
        <p:spPr>
          <a:xfrm>
            <a:off x="1698816" y="4850296"/>
            <a:ext cx="5045022" cy="1152045"/>
          </a:xfrm>
        </p:spPr>
        <p:txBody>
          <a:bodyPr vert="horz" lIns="109728" tIns="109728" rIns="109728" bIns="91440" rtlCol="0" anchor="t">
            <a:normAutofit/>
          </a:bodyPr>
          <a:lstStyle/>
          <a:p>
            <a:pPr algn="ctr">
              <a:lnSpc>
                <a:spcPct val="150000"/>
              </a:lnSpc>
            </a:pPr>
            <a:endParaRPr lang="en-US" sz="2400" dirty="0">
              <a:solidFill>
                <a:schemeClr val="bg1"/>
              </a:solidFill>
            </a:endParaRPr>
          </a:p>
        </p:txBody>
      </p:sp>
      <p:pic>
        <p:nvPicPr>
          <p:cNvPr id="4" name="Picture Placeholder 3">
            <a:extLst>
              <a:ext uri="{FF2B5EF4-FFF2-40B4-BE49-F238E27FC236}">
                <a16:creationId xmlns:a16="http://schemas.microsoft.com/office/drawing/2014/main" id="{D0325664-62F7-5109-043A-8F88BD5F3830}"/>
              </a:ext>
            </a:extLst>
          </p:cNvPr>
          <p:cNvPicPr>
            <a:picLocks noGrp="1" noChangeAspect="1"/>
          </p:cNvPicPr>
          <p:nvPr>
            <p:ph type="pic" sz="quarter" idx="13"/>
          </p:nvPr>
        </p:nvPicPr>
        <p:blipFill>
          <a:blip r:embed="rId3"/>
          <a:srcRect r="3" b="9480"/>
          <a:stretch/>
        </p:blipFill>
        <p:spPr>
          <a:xfrm>
            <a:off x="8500743" y="2309322"/>
            <a:ext cx="3022040" cy="3325999"/>
          </a:xfrm>
          <a:prstGeom prst="rect">
            <a:avLst/>
          </a:prstGeom>
        </p:spPr>
      </p:pic>
    </p:spTree>
    <p:extLst>
      <p:ext uri="{BB962C8B-B14F-4D97-AF65-F5344CB8AC3E}">
        <p14:creationId xmlns:p14="http://schemas.microsoft.com/office/powerpoint/2010/main" val="46053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4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F9230-0AA7-C380-68DF-2BB0C9D81EF9}"/>
              </a:ext>
            </a:extLst>
          </p:cNvPr>
          <p:cNvSpPr>
            <a:spLocks noGrp="1"/>
          </p:cNvSpPr>
          <p:nvPr>
            <p:ph type="title"/>
          </p:nvPr>
        </p:nvSpPr>
        <p:spPr/>
        <p:txBody>
          <a:bodyPr/>
          <a:lstStyle/>
          <a:p>
            <a:r>
              <a:rPr lang="en-US" dirty="0"/>
              <a:t>DEI – executive order</a:t>
            </a:r>
          </a:p>
        </p:txBody>
      </p:sp>
      <p:sp>
        <p:nvSpPr>
          <p:cNvPr id="3" name="Content Placeholder 2">
            <a:extLst>
              <a:ext uri="{FF2B5EF4-FFF2-40B4-BE49-F238E27FC236}">
                <a16:creationId xmlns:a16="http://schemas.microsoft.com/office/drawing/2014/main" id="{784F6CF4-ADFE-B2F0-EFF7-CC26AFA6F31E}"/>
              </a:ext>
            </a:extLst>
          </p:cNvPr>
          <p:cNvSpPr>
            <a:spLocks noGrp="1"/>
          </p:cNvSpPr>
          <p:nvPr>
            <p:ph idx="1"/>
          </p:nvPr>
        </p:nvSpPr>
        <p:spPr/>
        <p:txBody>
          <a:bodyPr/>
          <a:lstStyle/>
          <a:p>
            <a:r>
              <a:rPr lang="en-US" dirty="0"/>
              <a:t>Educational institutions have toxically indoctrinated students with the false premise that the United States is built upon “systemic and structural racism” and advanced discriminatory policies and practices. Proponents of these discriminatory practices have attempted to further justify them—particularly during the last four years—under the banner of “diversity, equity, and inclusion” (“DEI”), smuggling racial stereotypes and explicit race-consciousness into everyday training, programming, and discipline.</a:t>
            </a:r>
          </a:p>
        </p:txBody>
      </p:sp>
    </p:spTree>
    <p:extLst>
      <p:ext uri="{BB962C8B-B14F-4D97-AF65-F5344CB8AC3E}">
        <p14:creationId xmlns:p14="http://schemas.microsoft.com/office/powerpoint/2010/main" val="498419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68585-998A-1B05-F3B8-31E6866EADCA}"/>
              </a:ext>
            </a:extLst>
          </p:cNvPr>
          <p:cNvSpPr>
            <a:spLocks noGrp="1"/>
          </p:cNvSpPr>
          <p:nvPr>
            <p:ph type="title"/>
          </p:nvPr>
        </p:nvSpPr>
        <p:spPr/>
        <p:txBody>
          <a:bodyPr>
            <a:normAutofit fontScale="90000"/>
          </a:bodyPr>
          <a:lstStyle/>
          <a:p>
            <a:r>
              <a:rPr lang="en-US" dirty="0"/>
              <a:t>USDOE Requires Certification by SDOE and LOA issued April 3, 2025, SDOE requests return by 4/8</a:t>
            </a:r>
          </a:p>
        </p:txBody>
      </p:sp>
      <p:sp>
        <p:nvSpPr>
          <p:cNvPr id="3" name="Content Placeholder 2">
            <a:extLst>
              <a:ext uri="{FF2B5EF4-FFF2-40B4-BE49-F238E27FC236}">
                <a16:creationId xmlns:a16="http://schemas.microsoft.com/office/drawing/2014/main" id="{CA7850F0-5CDF-31F1-1EDF-5AD90614535A}"/>
              </a:ext>
            </a:extLst>
          </p:cNvPr>
          <p:cNvSpPr>
            <a:spLocks noGrp="1"/>
          </p:cNvSpPr>
          <p:nvPr>
            <p:ph idx="1"/>
          </p:nvPr>
        </p:nvSpPr>
        <p:spPr/>
        <p:txBody>
          <a:bodyPr>
            <a:normAutofit lnSpcReduction="10000"/>
          </a:bodyPr>
          <a:lstStyle/>
          <a:p>
            <a:r>
              <a:rPr lang="en-US" dirty="0"/>
              <a:t>USDOE requires that SDOEs ”certify their compliance with their antidiscrimination obligations in order to continue receiving federal financial assistance. Specifically, the Department requests certification of compliance with Title VI of the Civil Rights Act and the responsibilities outlined in Students for Fair Admissions v. Harvard.” </a:t>
            </a:r>
          </a:p>
          <a:p>
            <a:r>
              <a:rPr lang="en-US" dirty="0"/>
              <a:t>The acting OCR chief said “Unfortunately, we have seen too many schools flout or outright violate these obligations, including by using DEI programs to discriminate against one group of Americans to favor another based on identity characteristics in clear violation of Title VI.”</a:t>
            </a:r>
          </a:p>
          <a:p>
            <a:r>
              <a:rPr lang="en-US" dirty="0"/>
              <a:t>USDOE backs off “temporarily” on enforcement based on agreement with NEA, ACLU, et al</a:t>
            </a:r>
          </a:p>
        </p:txBody>
      </p:sp>
    </p:spTree>
    <p:extLst>
      <p:ext uri="{BB962C8B-B14F-4D97-AF65-F5344CB8AC3E}">
        <p14:creationId xmlns:p14="http://schemas.microsoft.com/office/powerpoint/2010/main" val="705438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41C44-E267-B610-98F0-169BB377F565}"/>
              </a:ext>
            </a:extLst>
          </p:cNvPr>
          <p:cNvSpPr>
            <a:spLocks noGrp="1"/>
          </p:cNvSpPr>
          <p:nvPr>
            <p:ph type="title"/>
          </p:nvPr>
        </p:nvSpPr>
        <p:spPr>
          <a:xfrm>
            <a:off x="312420" y="152400"/>
            <a:ext cx="11567160" cy="1866383"/>
          </a:xfrm>
        </p:spPr>
        <p:txBody>
          <a:bodyPr>
            <a:normAutofit fontScale="90000"/>
          </a:bodyPr>
          <a:lstStyle/>
          <a:p>
            <a:pPr marL="0" marR="0"/>
            <a:br>
              <a:rPr lang="en-US" sz="3100" b="1" i="1" dirty="0">
                <a:solidFill>
                  <a:srgbClr val="000000"/>
                </a:solidFill>
                <a:effectLst/>
                <a:latin typeface="Aptos" panose="020B0004020202020204" pitchFamily="34" charset="0"/>
                <a:ea typeface="Aptos" panose="020B0004020202020204" pitchFamily="34" charset="0"/>
                <a:cs typeface="Aptos" panose="020B0004020202020204" pitchFamily="34" charset="0"/>
              </a:rPr>
            </a:br>
            <a:r>
              <a:rPr lang="en-US" sz="3100" b="1" i="1" dirty="0">
                <a:solidFill>
                  <a:srgbClr val="000000"/>
                </a:solidFill>
                <a:effectLst/>
                <a:latin typeface="Aptos" panose="020B0004020202020204" pitchFamily="34" charset="0"/>
                <a:ea typeface="Aptos" panose="020B0004020202020204" pitchFamily="34" charset="0"/>
                <a:cs typeface="Aptos" panose="020B0004020202020204" pitchFamily="34" charset="0"/>
              </a:rPr>
              <a:t>Nat’l Ass’n of Diversity Officers in Higher Educ., et al., v. Donald J. Trump, et al., </a:t>
            </a:r>
            <a:r>
              <a:rPr lang="en-US" sz="3100" b="1" dirty="0">
                <a:solidFill>
                  <a:srgbClr val="000000"/>
                </a:solidFill>
                <a:effectLst/>
                <a:latin typeface="Aptos" panose="020B0004020202020204" pitchFamily="34" charset="0"/>
                <a:ea typeface="Aptos" panose="020B0004020202020204" pitchFamily="34" charset="0"/>
                <a:cs typeface="Aptos" panose="020B0004020202020204" pitchFamily="34" charset="0"/>
              </a:rPr>
              <a:t>No. 1:25-cv-00333-ABA, Dkt. 44-45 (D. Md. 2025).</a:t>
            </a:r>
            <a:br>
              <a:rPr lang="en-US" sz="3100" dirty="0">
                <a:effectLst/>
                <a:latin typeface="Aptos" panose="020B0004020202020204" pitchFamily="34" charset="0"/>
                <a:ea typeface="Aptos" panose="020B0004020202020204" pitchFamily="34" charset="0"/>
                <a:cs typeface="Aptos" panose="020B0004020202020204" pitchFamily="34" charset="0"/>
              </a:rPr>
            </a:b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br>
              <a:rPr lang="en-US" sz="1800" dirty="0">
                <a:effectLst/>
                <a:latin typeface="Aptos" panose="020B0004020202020204" pitchFamily="34" charset="0"/>
                <a:ea typeface="Aptos" panose="020B0004020202020204" pitchFamily="34" charset="0"/>
                <a:cs typeface="Aptos" panose="020B0004020202020204" pitchFamily="34" charset="0"/>
              </a:rPr>
            </a:br>
            <a:endParaRPr lang="en-US" dirty="0"/>
          </a:p>
        </p:txBody>
      </p:sp>
      <p:sp>
        <p:nvSpPr>
          <p:cNvPr id="3" name="Content Placeholder 2">
            <a:extLst>
              <a:ext uri="{FF2B5EF4-FFF2-40B4-BE49-F238E27FC236}">
                <a16:creationId xmlns:a16="http://schemas.microsoft.com/office/drawing/2014/main" id="{4DBB20D8-EC18-AB44-4CCF-BC6B9A4985C4}"/>
              </a:ext>
            </a:extLst>
          </p:cNvPr>
          <p:cNvSpPr>
            <a:spLocks noGrp="1"/>
          </p:cNvSpPr>
          <p:nvPr>
            <p:ph idx="1"/>
          </p:nvPr>
        </p:nvSpPr>
        <p:spPr>
          <a:xfrm>
            <a:off x="931069" y="2354262"/>
            <a:ext cx="10515600" cy="4351338"/>
          </a:xfrm>
        </p:spPr>
        <p:txBody>
          <a:bodyPr>
            <a:noAutofit/>
          </a:bodyPr>
          <a:lstStyle/>
          <a:p>
            <a:pPr marL="0" marR="0"/>
            <a:r>
              <a:rPr lang="en-US" dirty="0">
                <a:solidFill>
                  <a:srgbClr val="000000"/>
                </a:solidFill>
                <a:effectLst/>
                <a:latin typeface="Aptos" panose="020B0004020202020204" pitchFamily="34" charset="0"/>
                <a:ea typeface="Aptos" panose="020B0004020202020204" pitchFamily="34" charset="0"/>
                <a:cs typeface="Aptos" panose="020B0004020202020204" pitchFamily="34" charset="0"/>
              </a:rPr>
              <a:t>The Court found that the Plaintiffs proved that failure to enjoin the conduct [continuing DEI or DEIA] would cause irreparable harm in four ways: threat of loss of funds, uncertainty regarding future operations, loss of reputation, and chilled speech</a:t>
            </a:r>
            <a:r>
              <a:rPr lang="en-US" dirty="0">
                <a:solidFill>
                  <a:srgbClr val="000000"/>
                </a:solidFill>
                <a:latin typeface="Aptos" panose="020B0004020202020204" pitchFamily="34" charset="0"/>
                <a:ea typeface="Aptos" panose="020B0004020202020204" pitchFamily="34" charset="0"/>
                <a:cs typeface="Aptos" panose="020B0004020202020204" pitchFamily="34" charset="0"/>
              </a:rPr>
              <a:t>,</a:t>
            </a:r>
            <a:endParaRPr lang="en-US"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0" marR="0"/>
            <a:endParaRPr lang="en-US" dirty="0">
              <a:solidFill>
                <a:srgbClr val="000000"/>
              </a:solidFill>
              <a:latin typeface="Aptos" panose="020B0004020202020204" pitchFamily="34" charset="0"/>
              <a:ea typeface="Aptos" panose="020B0004020202020204" pitchFamily="34" charset="0"/>
              <a:cs typeface="Aptos" panose="020B0004020202020204" pitchFamily="34" charset="0"/>
            </a:endParaRPr>
          </a:p>
          <a:p>
            <a:pPr marL="0" marR="0"/>
            <a:r>
              <a:rPr lang="en-US" dirty="0">
                <a:solidFill>
                  <a:srgbClr val="000000"/>
                </a:solidFill>
                <a:effectLst/>
                <a:latin typeface="Aptos" panose="020B0004020202020204" pitchFamily="34" charset="0"/>
                <a:ea typeface="Aptos" panose="020B0004020202020204" pitchFamily="34" charset="0"/>
                <a:cs typeface="Aptos" panose="020B0004020202020204" pitchFamily="34" charset="0"/>
              </a:rPr>
              <a:t>The Court found that the “balance of the equities” and the “public interest” also merited entering the injunction, as the Plaintiffs had shown that the Challenged Provisions “infringe[d] on core constitutional protections, and that the status quo must be maintained while Plaintiffs and the government litigate the claims asserted in the case.”</a:t>
            </a:r>
            <a:endParaRPr lang="en-US"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4039880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0A968-F761-84C1-9A8A-6DBF3B829C6F}"/>
              </a:ext>
            </a:extLst>
          </p:cNvPr>
          <p:cNvSpPr>
            <a:spLocks noGrp="1"/>
          </p:cNvSpPr>
          <p:nvPr>
            <p:ph type="title"/>
          </p:nvPr>
        </p:nvSpPr>
        <p:spPr>
          <a:xfrm>
            <a:off x="1156852" y="637762"/>
            <a:ext cx="2190782" cy="5576770"/>
          </a:xfrm>
        </p:spPr>
        <p:txBody>
          <a:bodyPr anchor="t">
            <a:normAutofit/>
          </a:bodyPr>
          <a:lstStyle/>
          <a:p>
            <a:endParaRPr lang="en-US" sz="3600" dirty="0">
              <a:solidFill>
                <a:schemeClr val="bg1"/>
              </a:solidFill>
            </a:endParaRPr>
          </a:p>
        </p:txBody>
      </p:sp>
      <p:sp>
        <p:nvSpPr>
          <p:cNvPr id="3" name="Content Placeholder 2">
            <a:extLst>
              <a:ext uri="{FF2B5EF4-FFF2-40B4-BE49-F238E27FC236}">
                <a16:creationId xmlns:a16="http://schemas.microsoft.com/office/drawing/2014/main" id="{D4FF79DB-1598-F06E-EF8A-E9A2FA17810A}"/>
              </a:ext>
            </a:extLst>
          </p:cNvPr>
          <p:cNvSpPr>
            <a:spLocks noGrp="1"/>
          </p:cNvSpPr>
          <p:nvPr>
            <p:ph idx="1"/>
          </p:nvPr>
        </p:nvSpPr>
        <p:spPr>
          <a:xfrm>
            <a:off x="4654732" y="850052"/>
            <a:ext cx="6390623" cy="5326911"/>
          </a:xfrm>
        </p:spPr>
        <p:txBody>
          <a:bodyPr>
            <a:normAutofit/>
          </a:bodyPr>
          <a:lstStyle/>
          <a:p>
            <a:r>
              <a:rPr lang="en-US" sz="5400" dirty="0"/>
              <a:t>And What About Section 504?</a:t>
            </a:r>
          </a:p>
        </p:txBody>
      </p:sp>
    </p:spTree>
    <p:extLst>
      <p:ext uri="{BB962C8B-B14F-4D97-AF65-F5344CB8AC3E}">
        <p14:creationId xmlns:p14="http://schemas.microsoft.com/office/powerpoint/2010/main" val="3861287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E06A3-BEAE-7094-BBB1-E09BA190F4DE}"/>
              </a:ext>
            </a:extLst>
          </p:cNvPr>
          <p:cNvSpPr>
            <a:spLocks noGrp="1"/>
          </p:cNvSpPr>
          <p:nvPr>
            <p:ph type="title"/>
          </p:nvPr>
        </p:nvSpPr>
        <p:spPr/>
        <p:txBody>
          <a:bodyPr/>
          <a:lstStyle/>
          <a:p>
            <a:r>
              <a:rPr lang="en-US" dirty="0"/>
              <a:t>Section 504 Suit by Attorney Generals</a:t>
            </a:r>
          </a:p>
        </p:txBody>
      </p:sp>
      <p:sp>
        <p:nvSpPr>
          <p:cNvPr id="3" name="Content Placeholder 2">
            <a:extLst>
              <a:ext uri="{FF2B5EF4-FFF2-40B4-BE49-F238E27FC236}">
                <a16:creationId xmlns:a16="http://schemas.microsoft.com/office/drawing/2014/main" id="{3242B28A-ADE3-5FA9-5FDB-02638670EDA2}"/>
              </a:ext>
            </a:extLst>
          </p:cNvPr>
          <p:cNvSpPr>
            <a:spLocks noGrp="1"/>
          </p:cNvSpPr>
          <p:nvPr>
            <p:ph idx="1"/>
          </p:nvPr>
        </p:nvSpPr>
        <p:spPr>
          <a:xfrm>
            <a:off x="525717" y="2340429"/>
            <a:ext cx="10468854" cy="4626428"/>
          </a:xfrm>
        </p:spPr>
        <p:txBody>
          <a:bodyPr>
            <a:normAutofit/>
          </a:bodyPr>
          <a:lstStyle/>
          <a:p>
            <a:r>
              <a:rPr lang="en-US" dirty="0"/>
              <a:t>Filed in federal court in Lubbock Texas</a:t>
            </a:r>
          </a:p>
          <a:p>
            <a:r>
              <a:rPr lang="en-US" dirty="0"/>
              <a:t>“The Final Rule’s stipulation that gender dysphoria “may be a disability” is contrary to the express language in the Rehabilitation Act and the ADA, and the Court should set aside the Final Rule, enjoin Defendants from enforcing or implementing it, and declare it unlawful.”</a:t>
            </a:r>
          </a:p>
          <a:p>
            <a:r>
              <a:rPr lang="en-US" dirty="0"/>
              <a:t>Stayed while current USDOE reviews regulations </a:t>
            </a:r>
          </a:p>
          <a:p>
            <a:r>
              <a:rPr lang="en-US" dirty="0"/>
              <a:t>In addition to its attempt to expand the statutory definition of “disability,” the Final Rule further exceeds HHS’s statutory authority by (1) obligating all recipients of federal financial assistance to provide services in “the most integrated setting,” as defined in the Final Rule; (2) prohibiting actions that result in “serious risk of institutionalization”; and (3) allowing discrimination claims to be brought when no institutionalization or segregation has actually occurred.</a:t>
            </a:r>
          </a:p>
        </p:txBody>
      </p:sp>
    </p:spTree>
    <p:extLst>
      <p:ext uri="{BB962C8B-B14F-4D97-AF65-F5344CB8AC3E}">
        <p14:creationId xmlns:p14="http://schemas.microsoft.com/office/powerpoint/2010/main" val="3936517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EAF8B-58F1-7DE6-E112-78D024599473}"/>
              </a:ext>
            </a:extLst>
          </p:cNvPr>
          <p:cNvSpPr>
            <a:spLocks noGrp="1"/>
          </p:cNvSpPr>
          <p:nvPr>
            <p:ph type="title"/>
          </p:nvPr>
        </p:nvSpPr>
        <p:spPr/>
        <p:txBody>
          <a:bodyPr/>
          <a:lstStyle/>
          <a:p>
            <a:r>
              <a:rPr lang="en-US" dirty="0"/>
              <a:t>What Does the Future Hold?	</a:t>
            </a:r>
          </a:p>
        </p:txBody>
      </p:sp>
      <p:sp>
        <p:nvSpPr>
          <p:cNvPr id="3" name="Content Placeholder 2">
            <a:extLst>
              <a:ext uri="{FF2B5EF4-FFF2-40B4-BE49-F238E27FC236}">
                <a16:creationId xmlns:a16="http://schemas.microsoft.com/office/drawing/2014/main" id="{78C0E22E-9CB0-FAD6-8B5B-6CBA4552C0FF}"/>
              </a:ext>
            </a:extLst>
          </p:cNvPr>
          <p:cNvSpPr>
            <a:spLocks noGrp="1"/>
          </p:cNvSpPr>
          <p:nvPr>
            <p:ph idx="1"/>
          </p:nvPr>
        </p:nvSpPr>
        <p:spPr/>
        <p:txBody>
          <a:bodyPr>
            <a:normAutofit lnSpcReduction="10000"/>
          </a:bodyPr>
          <a:lstStyle/>
          <a:p>
            <a:r>
              <a:rPr lang="en-US" dirty="0"/>
              <a:t>What will happen to USDOE with McMahon confirmed?  Funding? </a:t>
            </a:r>
          </a:p>
          <a:p>
            <a:r>
              <a:rPr lang="en-US" dirty="0"/>
              <a:t>DEI and DEIA issues</a:t>
            </a:r>
          </a:p>
          <a:p>
            <a:r>
              <a:rPr lang="en-US" dirty="0"/>
              <a:t>Gender/Sex</a:t>
            </a:r>
          </a:p>
          <a:p>
            <a:r>
              <a:rPr lang="en-US" dirty="0"/>
              <a:t>Religion</a:t>
            </a:r>
          </a:p>
          <a:p>
            <a:r>
              <a:rPr lang="en-US" dirty="0"/>
              <a:t>Library books and instructional materials</a:t>
            </a:r>
          </a:p>
          <a:p>
            <a:r>
              <a:rPr lang="en-US" dirty="0"/>
              <a:t>Parental Choice</a:t>
            </a:r>
          </a:p>
          <a:p>
            <a:r>
              <a:rPr lang="en-US" dirty="0"/>
              <a:t>OCR and the EEOC</a:t>
            </a:r>
          </a:p>
          <a:p>
            <a:r>
              <a:rPr lang="en-US" dirty="0"/>
              <a:t>The Role of Congress and the Courts </a:t>
            </a:r>
          </a:p>
        </p:txBody>
      </p:sp>
    </p:spTree>
    <p:extLst>
      <p:ext uri="{BB962C8B-B14F-4D97-AF65-F5344CB8AC3E}">
        <p14:creationId xmlns:p14="http://schemas.microsoft.com/office/powerpoint/2010/main" val="931592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273F-EDD6-4711-30B1-0E5F2C27986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5B4943B-929E-FB80-5448-FA2DC20780CC}"/>
              </a:ext>
            </a:extLst>
          </p:cNvPr>
          <p:cNvPicPr>
            <a:picLocks noGrp="1" noChangeAspect="1"/>
          </p:cNvPicPr>
          <p:nvPr>
            <p:ph idx="1"/>
          </p:nvPr>
        </p:nvPicPr>
        <p:blipFill>
          <a:blip r:embed="rId2"/>
          <a:stretch>
            <a:fillRect/>
          </a:stretch>
        </p:blipFill>
        <p:spPr>
          <a:xfrm>
            <a:off x="-1456222" y="-1112293"/>
            <a:ext cx="14285619" cy="8018996"/>
          </a:xfrm>
        </p:spPr>
      </p:pic>
    </p:spTree>
    <p:extLst>
      <p:ext uri="{BB962C8B-B14F-4D97-AF65-F5344CB8AC3E}">
        <p14:creationId xmlns:p14="http://schemas.microsoft.com/office/powerpoint/2010/main" val="371546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85650" cy="6858000"/>
            <a:chOff x="0" y="0"/>
            <a:chExt cx="12185650" cy="6858000"/>
          </a:xfrm>
        </p:grpSpPr>
        <p:pic>
          <p:nvPicPr>
            <p:cNvPr id="3" name="object 3"/>
            <p:cNvPicPr/>
            <p:nvPr/>
          </p:nvPicPr>
          <p:blipFill>
            <a:blip r:embed="rId2" cstate="print"/>
            <a:stretch>
              <a:fillRect/>
            </a:stretch>
          </p:blipFill>
          <p:spPr>
            <a:xfrm>
              <a:off x="3523488" y="12"/>
              <a:ext cx="8662029" cy="6857987"/>
            </a:xfrm>
            <a:prstGeom prst="rect">
              <a:avLst/>
            </a:prstGeom>
          </p:spPr>
        </p:pic>
        <p:pic>
          <p:nvPicPr>
            <p:cNvPr id="4" name="object 4"/>
            <p:cNvPicPr/>
            <p:nvPr/>
          </p:nvPicPr>
          <p:blipFill>
            <a:blip r:embed="rId3" cstate="print"/>
            <a:stretch>
              <a:fillRect/>
            </a:stretch>
          </p:blipFill>
          <p:spPr>
            <a:xfrm>
              <a:off x="0" y="0"/>
              <a:ext cx="9339211" cy="6858000"/>
            </a:xfrm>
            <a:prstGeom prst="rect">
              <a:avLst/>
            </a:prstGeom>
          </p:spPr>
        </p:pic>
      </p:grpSp>
      <p:sp>
        <p:nvSpPr>
          <p:cNvPr id="5" name="object 5"/>
          <p:cNvSpPr txBox="1">
            <a:spLocks noGrp="1"/>
          </p:cNvSpPr>
          <p:nvPr>
            <p:ph type="title"/>
          </p:nvPr>
        </p:nvSpPr>
        <p:spPr>
          <a:xfrm>
            <a:off x="556721" y="2838564"/>
            <a:ext cx="3398520" cy="1415415"/>
          </a:xfrm>
          <a:prstGeom prst="rect">
            <a:avLst/>
          </a:prstGeom>
        </p:spPr>
        <p:txBody>
          <a:bodyPr vert="horz" wrap="square" lIns="0" tIns="95885" rIns="0" bIns="0" rtlCol="0">
            <a:spAutoFit/>
          </a:bodyPr>
          <a:lstStyle/>
          <a:p>
            <a:pPr marL="12700" marR="5080">
              <a:lnSpc>
                <a:spcPts val="5180"/>
              </a:lnSpc>
              <a:spcBef>
                <a:spcPts val="755"/>
              </a:spcBef>
            </a:pPr>
            <a:r>
              <a:rPr sz="4800" dirty="0">
                <a:solidFill>
                  <a:srgbClr val="FFFFFF"/>
                </a:solidFill>
              </a:rPr>
              <a:t>October</a:t>
            </a:r>
            <a:r>
              <a:rPr sz="4800" spc="-120" dirty="0">
                <a:solidFill>
                  <a:srgbClr val="FFFFFF"/>
                </a:solidFill>
              </a:rPr>
              <a:t> </a:t>
            </a:r>
            <a:r>
              <a:rPr sz="4800" spc="-20" dirty="0">
                <a:solidFill>
                  <a:srgbClr val="FFFFFF"/>
                </a:solidFill>
              </a:rPr>
              <a:t>2024 Term</a:t>
            </a:r>
            <a:endParaRPr sz="4800" dirty="0"/>
          </a:p>
        </p:txBody>
      </p:sp>
      <p:grpSp>
        <p:nvGrpSpPr>
          <p:cNvPr id="6" name="object 6"/>
          <p:cNvGrpSpPr/>
          <p:nvPr/>
        </p:nvGrpSpPr>
        <p:grpSpPr>
          <a:xfrm>
            <a:off x="481025" y="625678"/>
            <a:ext cx="3977640" cy="3939540"/>
            <a:chOff x="481025" y="625678"/>
            <a:chExt cx="3977640" cy="3939540"/>
          </a:xfrm>
        </p:grpSpPr>
        <p:sp>
          <p:nvSpPr>
            <p:cNvPr id="7" name="object 7"/>
            <p:cNvSpPr/>
            <p:nvPr/>
          </p:nvSpPr>
          <p:spPr>
            <a:xfrm>
              <a:off x="481025" y="625678"/>
              <a:ext cx="704215" cy="146685"/>
            </a:xfrm>
            <a:custGeom>
              <a:avLst/>
              <a:gdLst/>
              <a:ahLst/>
              <a:cxnLst/>
              <a:rect l="l" t="t" r="r" b="b"/>
              <a:pathLst>
                <a:path w="704215" h="146684">
                  <a:moveTo>
                    <a:pt x="704088" y="0"/>
                  </a:moveTo>
                  <a:lnTo>
                    <a:pt x="0" y="0"/>
                  </a:lnTo>
                  <a:lnTo>
                    <a:pt x="0" y="146303"/>
                  </a:lnTo>
                  <a:lnTo>
                    <a:pt x="704088" y="146303"/>
                  </a:lnTo>
                  <a:lnTo>
                    <a:pt x="704088" y="0"/>
                  </a:lnTo>
                  <a:close/>
                </a:path>
              </a:pathLst>
            </a:custGeom>
            <a:solidFill>
              <a:srgbClr val="EC7C30"/>
            </a:solidFill>
          </p:spPr>
          <p:txBody>
            <a:bodyPr wrap="square" lIns="0" tIns="0" rIns="0" bIns="0" rtlCol="0"/>
            <a:lstStyle/>
            <a:p>
              <a:endParaRPr dirty="0"/>
            </a:p>
          </p:txBody>
        </p:sp>
        <p:sp>
          <p:nvSpPr>
            <p:cNvPr id="8" name="object 8"/>
            <p:cNvSpPr/>
            <p:nvPr/>
          </p:nvSpPr>
          <p:spPr>
            <a:xfrm>
              <a:off x="481025" y="4546917"/>
              <a:ext cx="3977640" cy="18415"/>
            </a:xfrm>
            <a:custGeom>
              <a:avLst/>
              <a:gdLst/>
              <a:ahLst/>
              <a:cxnLst/>
              <a:rect l="l" t="t" r="r" b="b"/>
              <a:pathLst>
                <a:path w="3977640" h="18414">
                  <a:moveTo>
                    <a:pt x="3977640" y="0"/>
                  </a:moveTo>
                  <a:lnTo>
                    <a:pt x="0" y="0"/>
                  </a:lnTo>
                  <a:lnTo>
                    <a:pt x="0" y="18288"/>
                  </a:lnTo>
                  <a:lnTo>
                    <a:pt x="3977640" y="18288"/>
                  </a:lnTo>
                  <a:lnTo>
                    <a:pt x="3977640" y="0"/>
                  </a:lnTo>
                  <a:close/>
                </a:path>
              </a:pathLst>
            </a:custGeom>
            <a:solidFill>
              <a:srgbClr val="000000"/>
            </a:solidFill>
          </p:spPr>
          <p:txBody>
            <a:bodyPr wrap="square" lIns="0" tIns="0" rIns="0" bIns="0" rtlCol="0"/>
            <a:lstStyle/>
            <a:p>
              <a:endParaRPr dirty="0"/>
            </a:p>
          </p:txBody>
        </p:sp>
      </p:grpSp>
    </p:spTree>
    <p:extLst>
      <p:ext uri="{BB962C8B-B14F-4D97-AF65-F5344CB8AC3E}">
        <p14:creationId xmlns:p14="http://schemas.microsoft.com/office/powerpoint/2010/main" val="2329056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20BC5C-C418-4843-B04B-6918968D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9889C6-D3A1-5B7F-6300-B7E41487359E}"/>
              </a:ext>
            </a:extLst>
          </p:cNvPr>
          <p:cNvSpPr>
            <a:spLocks noGrp="1"/>
          </p:cNvSpPr>
          <p:nvPr>
            <p:ph type="title"/>
          </p:nvPr>
        </p:nvSpPr>
        <p:spPr>
          <a:xfrm>
            <a:off x="517871" y="976160"/>
            <a:ext cx="4767930" cy="1848734"/>
          </a:xfrm>
        </p:spPr>
        <p:txBody>
          <a:bodyPr>
            <a:normAutofit/>
          </a:bodyPr>
          <a:lstStyle/>
          <a:p>
            <a:r>
              <a:rPr lang="en-US"/>
              <a:t>Liability under Section 504</a:t>
            </a:r>
          </a:p>
        </p:txBody>
      </p:sp>
      <p:sp>
        <p:nvSpPr>
          <p:cNvPr id="11" name="Freeform: Shape 10">
            <a:extLst>
              <a:ext uri="{FF2B5EF4-FFF2-40B4-BE49-F238E27FC236}">
                <a16:creationId xmlns:a16="http://schemas.microsoft.com/office/drawing/2014/main" id="{13E5F285-BD95-4989-B20B-778990159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1648"/>
            <a:ext cx="1839951" cy="1423657"/>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3">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3" name="Graphic 78">
            <a:extLst>
              <a:ext uri="{FF2B5EF4-FFF2-40B4-BE49-F238E27FC236}">
                <a16:creationId xmlns:a16="http://schemas.microsoft.com/office/drawing/2014/main" id="{6C02F4BE-6538-4CAD-B506-5FEB41D37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4415" y="3039261"/>
            <a:ext cx="1020166" cy="45718"/>
            <a:chOff x="4886325" y="3371754"/>
            <a:chExt cx="2418492" cy="113728"/>
          </a:xfrm>
          <a:solidFill>
            <a:schemeClr val="accent1"/>
          </a:solidFill>
        </p:grpSpPr>
        <p:sp>
          <p:nvSpPr>
            <p:cNvPr id="14" name="Graphic 78">
              <a:extLst>
                <a:ext uri="{FF2B5EF4-FFF2-40B4-BE49-F238E27FC236}">
                  <a16:creationId xmlns:a16="http://schemas.microsoft.com/office/drawing/2014/main" id="{3937246C-D7B5-4CC9-B979-0999DFD5B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559392DF-C926-44F7-920D-C232D60C05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437FE2E3-579D-4AA7-8775-C78D1D5631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A6A05323-CAFA-4D34-83D6-3B23B0208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D49C45E0-CA07-4FD4-9097-BF313F498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1EC741B7-EEE8-43D3-9F8E-C2B4DD196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Content Placeholder 2">
            <a:extLst>
              <a:ext uri="{FF2B5EF4-FFF2-40B4-BE49-F238E27FC236}">
                <a16:creationId xmlns:a16="http://schemas.microsoft.com/office/drawing/2014/main" id="{090753C3-D13A-C55B-5407-E24ACE998A2A}"/>
              </a:ext>
            </a:extLst>
          </p:cNvPr>
          <p:cNvSpPr>
            <a:spLocks noGrp="1"/>
          </p:cNvSpPr>
          <p:nvPr>
            <p:ph idx="1"/>
          </p:nvPr>
        </p:nvSpPr>
        <p:spPr>
          <a:xfrm>
            <a:off x="387626" y="3149051"/>
            <a:ext cx="6194845" cy="3448981"/>
          </a:xfrm>
        </p:spPr>
        <p:txBody>
          <a:bodyPr>
            <a:normAutofit fontScale="62500" lnSpcReduction="20000"/>
          </a:bodyPr>
          <a:lstStyle/>
          <a:p>
            <a:pPr marL="0" indent="0">
              <a:lnSpc>
                <a:spcPct val="100000"/>
              </a:lnSpc>
              <a:buNone/>
            </a:pPr>
            <a:r>
              <a:rPr lang="en-US" i="1" dirty="0">
                <a:latin typeface="Instrument Sans"/>
              </a:rPr>
              <a:t>A.J.T. v. Osseo Area Schools, Independent School District No. 279</a:t>
            </a:r>
            <a:r>
              <a:rPr lang="en-US" dirty="0">
                <a:latin typeface="Instrument Sans"/>
              </a:rPr>
              <a:t>, 96 F.4th 1058 (8th Cir. 2024), petition granted Jan. 17.</a:t>
            </a:r>
          </a:p>
          <a:p>
            <a:pPr marL="0" marR="0">
              <a:lnSpc>
                <a:spcPct val="100000"/>
              </a:lnSpc>
              <a:spcAft>
                <a:spcPts val="800"/>
              </a:spcAft>
            </a:pPr>
            <a:r>
              <a:rPr lang="en-US" dirty="0">
                <a:effectLst/>
                <a:latin typeface="Instrument Sans"/>
                <a:ea typeface="Aptos" panose="020B0004020202020204" pitchFamily="34" charset="0"/>
                <a:cs typeface="Times New Roman" panose="02020603050405020304" pitchFamily="18" charset="0"/>
              </a:rPr>
              <a:t>A.J.T., a teenager, has a severe form of epilepsy, causing seizures continually throughout the day and intellectual capacity of an 18-month-old child. </a:t>
            </a:r>
          </a:p>
          <a:p>
            <a:pPr marL="0" marR="0">
              <a:lnSpc>
                <a:spcPct val="100000"/>
              </a:lnSpc>
              <a:spcAft>
                <a:spcPts val="800"/>
              </a:spcAft>
            </a:pPr>
            <a:r>
              <a:rPr lang="en-US" dirty="0">
                <a:effectLst/>
                <a:latin typeface="Instrument Sans"/>
                <a:ea typeface="Aptos" panose="020B0004020202020204" pitchFamily="34" charset="0"/>
                <a:cs typeface="Times New Roman" panose="02020603050405020304" pitchFamily="18" charset="0"/>
              </a:rPr>
              <a:t>Seizures are so severe early in the day that she is unable to attend school in the morning. </a:t>
            </a:r>
          </a:p>
          <a:p>
            <a:pPr marL="0" marR="0">
              <a:lnSpc>
                <a:spcPct val="100000"/>
              </a:lnSpc>
              <a:spcAft>
                <a:spcPts val="800"/>
              </a:spcAft>
            </a:pPr>
            <a:r>
              <a:rPr lang="en-US" dirty="0">
                <a:effectLst/>
                <a:latin typeface="Instrument Sans"/>
                <a:ea typeface="Aptos" panose="020B0004020202020204" pitchFamily="34" charset="0"/>
                <a:cs typeface="Times New Roman" panose="02020603050405020304" pitchFamily="18" charset="0"/>
              </a:rPr>
              <a:t>A.J.T.’s previous school district in KY provided evening instruction. Osseo agreed to provide instruction starting at noon but not into the evening. </a:t>
            </a:r>
          </a:p>
          <a:p>
            <a:pPr marL="0" marR="0">
              <a:lnSpc>
                <a:spcPct val="100000"/>
              </a:lnSpc>
              <a:spcAft>
                <a:spcPts val="800"/>
              </a:spcAft>
            </a:pPr>
            <a:r>
              <a:rPr lang="en-US" dirty="0">
                <a:effectLst/>
                <a:latin typeface="Instrument Sans"/>
                <a:ea typeface="Aptos" panose="020B0004020202020204" pitchFamily="34" charset="0"/>
                <a:cs typeface="Times New Roman" panose="02020603050405020304" pitchFamily="18" charset="0"/>
              </a:rPr>
              <a:t>A.J.T. pursued an IDEA due process claim and prevailed at the ALJ, trial court, and court of appeals, all of which found Osseo had not provided FAPE.</a:t>
            </a:r>
          </a:p>
          <a:p>
            <a:pPr marL="0" marR="0">
              <a:lnSpc>
                <a:spcPct val="100000"/>
              </a:lnSpc>
              <a:spcAft>
                <a:spcPts val="800"/>
              </a:spcAft>
            </a:pPr>
            <a:r>
              <a:rPr lang="en-US" dirty="0">
                <a:effectLst/>
                <a:latin typeface="Instrument Sans"/>
                <a:ea typeface="Aptos" panose="020B0004020202020204" pitchFamily="34" charset="0"/>
                <a:cs typeface="Times New Roman" panose="02020603050405020304" pitchFamily="18" charset="0"/>
              </a:rPr>
              <a:t>A.J.T. filed a discrimination claim under Section 504 and the ADA for money damages, claiming the school district discriminated against A.J.T. by not providing evening instruction, as she was not provided a day close in length to that of her peers.</a:t>
            </a:r>
          </a:p>
          <a:p>
            <a:pPr marL="0" indent="0">
              <a:lnSpc>
                <a:spcPct val="100000"/>
              </a:lnSpc>
              <a:buNone/>
            </a:pPr>
            <a:endParaRPr lang="en-US" sz="800" dirty="0"/>
          </a:p>
        </p:txBody>
      </p:sp>
      <p:pic>
        <p:nvPicPr>
          <p:cNvPr id="4" name="Picture 3">
            <a:extLst>
              <a:ext uri="{FF2B5EF4-FFF2-40B4-BE49-F238E27FC236}">
                <a16:creationId xmlns:a16="http://schemas.microsoft.com/office/drawing/2014/main" id="{F088055A-AD3F-E072-2280-3676F29B9B4C}"/>
              </a:ext>
            </a:extLst>
          </p:cNvPr>
          <p:cNvPicPr>
            <a:picLocks noChangeAspect="1"/>
          </p:cNvPicPr>
          <p:nvPr/>
        </p:nvPicPr>
        <p:blipFill>
          <a:blip r:embed="rId3"/>
          <a:stretch>
            <a:fillRect/>
          </a:stretch>
        </p:blipFill>
        <p:spPr>
          <a:xfrm>
            <a:off x="6858000" y="1828800"/>
            <a:ext cx="5029200" cy="3346705"/>
          </a:xfrm>
          <a:prstGeom prst="rect">
            <a:avLst/>
          </a:prstGeom>
        </p:spPr>
      </p:pic>
      <p:sp>
        <p:nvSpPr>
          <p:cNvPr id="21" name="Freeform: Shape 20">
            <a:extLst>
              <a:ext uri="{FF2B5EF4-FFF2-40B4-BE49-F238E27FC236}">
                <a16:creationId xmlns:a16="http://schemas.microsoft.com/office/drawing/2014/main" id="{6B6061A8-D267-4967-AF47-C3CC45138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99042" y="5602884"/>
            <a:ext cx="4292956" cy="1255116"/>
          </a:xfrm>
          <a:custGeom>
            <a:avLst/>
            <a:gdLst>
              <a:gd name="connsiteX0" fmla="*/ 0 w 4238069"/>
              <a:gd name="connsiteY0" fmla="*/ 0 h 1903025"/>
              <a:gd name="connsiteX1" fmla="*/ 113310 w 4238069"/>
              <a:gd name="connsiteY1" fmla="*/ 8960 h 1903025"/>
              <a:gd name="connsiteX2" fmla="*/ 291503 w 4238069"/>
              <a:gd name="connsiteY2" fmla="*/ 37000 h 1903025"/>
              <a:gd name="connsiteX3" fmla="*/ 3082930 w 4238069"/>
              <a:gd name="connsiteY3" fmla="*/ 1104916 h 1903025"/>
              <a:gd name="connsiteX4" fmla="*/ 3881548 w 4238069"/>
              <a:gd name="connsiteY4" fmla="*/ 1668276 h 1903025"/>
              <a:gd name="connsiteX5" fmla="*/ 4238069 w 4238069"/>
              <a:gd name="connsiteY5" fmla="*/ 1903025 h 1903025"/>
              <a:gd name="connsiteX6" fmla="*/ 0 w 4238069"/>
              <a:gd name="connsiteY6" fmla="*/ 1903025 h 190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12DB770A-658D-4212-9BF2-236070D5D7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891063" y="5736410"/>
            <a:ext cx="886141" cy="802496"/>
            <a:chOff x="10948005" y="3272152"/>
            <a:chExt cx="868640" cy="786648"/>
          </a:xfrm>
          <a:solidFill>
            <a:schemeClr val="accent6"/>
          </a:solidFill>
        </p:grpSpPr>
        <p:sp>
          <p:nvSpPr>
            <p:cNvPr id="24" name="Freeform: Shape 23">
              <a:extLst>
                <a:ext uri="{FF2B5EF4-FFF2-40B4-BE49-F238E27FC236}">
                  <a16:creationId xmlns:a16="http://schemas.microsoft.com/office/drawing/2014/main" id="{A9B99195-76A3-4B90-8F45-BAEF05699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F1029419-581A-4B40-B3E3-BD5931F99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8F181C6-C3A7-463D-B837-E6FB1B08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FB6F6AFA-67F5-4D3A-839B-6B3980B6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E9F49015-3756-46EC-AF1A-2F33219CB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44C1E606-364B-4793-83A8-61AC96EDB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D62BB33-881E-4E43-A746-75C1E7C32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3783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11267-3346-7B5D-663B-E63393207D82}"/>
              </a:ext>
            </a:extLst>
          </p:cNvPr>
          <p:cNvSpPr>
            <a:spLocks noGrp="1"/>
          </p:cNvSpPr>
          <p:nvPr>
            <p:ph type="title"/>
          </p:nvPr>
        </p:nvSpPr>
        <p:spPr/>
        <p:txBody>
          <a:bodyPr/>
          <a:lstStyle/>
          <a:p>
            <a:r>
              <a:rPr lang="en-US" dirty="0"/>
              <a:t>A.J.T. v. Osseo Area Schools, (8</a:t>
            </a:r>
            <a:r>
              <a:rPr lang="en-US" baseline="30000" dirty="0"/>
              <a:t>th</a:t>
            </a:r>
            <a:r>
              <a:rPr lang="en-US" dirty="0"/>
              <a:t> Cir. 2024, cert. accepted)</a:t>
            </a:r>
          </a:p>
        </p:txBody>
      </p:sp>
      <p:sp>
        <p:nvSpPr>
          <p:cNvPr id="3" name="Content Placeholder 2">
            <a:extLst>
              <a:ext uri="{FF2B5EF4-FFF2-40B4-BE49-F238E27FC236}">
                <a16:creationId xmlns:a16="http://schemas.microsoft.com/office/drawing/2014/main" id="{5A0DE8E5-F1AB-4D56-9784-E052E8333AAA}"/>
              </a:ext>
            </a:extLst>
          </p:cNvPr>
          <p:cNvSpPr>
            <a:spLocks noGrp="1"/>
          </p:cNvSpPr>
          <p:nvPr>
            <p:ph idx="1"/>
          </p:nvPr>
        </p:nvSpPr>
        <p:spPr/>
        <p:txBody>
          <a:bodyPr>
            <a:normAutofit lnSpcReduction="10000"/>
          </a:bodyPr>
          <a:lstStyle/>
          <a:p>
            <a:pPr rtl="0">
              <a:spcBef>
                <a:spcPts val="75"/>
              </a:spcBef>
            </a:pPr>
            <a:r>
              <a:rPr lang="en-US" sz="2400" dirty="0">
                <a:effectLst/>
                <a:latin typeface="Times New Roman" panose="02020603050405020304" pitchFamily="18" charset="0"/>
              </a:rPr>
              <a:t>“That said, when the alleged ADA and Section 504 violations are ‘based on educational services for disabled children,’ a school district’s simple failure to provide a reasonable accommodation is not enough to trigger liability. The district’s ‘statutory non-compliance must deviate so substantially from accepted professional judgment, practice, or standards as to demonstrate that [it] acted with wrongful intent.’ </a:t>
            </a:r>
            <a:r>
              <a:rPr lang="en-US" sz="2400" b="1" dirty="0">
                <a:effectLst/>
                <a:latin typeface="Times New Roman" panose="02020603050405020304" pitchFamily="18" charset="0"/>
              </a:rPr>
              <a:t>A.J.T. may have established a genuine dispute about whether the district was negligent or even deliberately indifferent, but under </a:t>
            </a:r>
            <a:r>
              <a:rPr lang="en-US" sz="2400" b="1" u="sng" dirty="0">
                <a:effectLst/>
                <a:latin typeface="Times New Roman" panose="02020603050405020304" pitchFamily="18" charset="0"/>
              </a:rPr>
              <a:t>Monahan</a:t>
            </a:r>
            <a:r>
              <a:rPr lang="en-US" sz="2400" b="1" dirty="0">
                <a:effectLst/>
                <a:latin typeface="Times New Roman" panose="02020603050405020304" pitchFamily="18" charset="0"/>
              </a:rPr>
              <a:t>, that’s just not enough.</a:t>
            </a:r>
            <a:r>
              <a:rPr lang="en-US" sz="2400" dirty="0">
                <a:effectLst/>
                <a:latin typeface="Times New Roman" panose="02020603050405020304" pitchFamily="18" charset="0"/>
              </a:rPr>
              <a:t> (cites omitted)</a:t>
            </a:r>
            <a:br>
              <a:rPr lang="en-US" b="0" i="0" dirty="0">
                <a:solidFill>
                  <a:srgbClr val="000000"/>
                </a:solidFill>
                <a:effectLst/>
                <a:latin typeface="Arial" panose="020B0604020202020204" pitchFamily="34" charset="0"/>
              </a:rPr>
            </a:br>
            <a:endParaRPr lang="en-US" dirty="0"/>
          </a:p>
        </p:txBody>
      </p:sp>
    </p:spTree>
    <p:extLst>
      <p:ext uri="{BB962C8B-B14F-4D97-AF65-F5344CB8AC3E}">
        <p14:creationId xmlns:p14="http://schemas.microsoft.com/office/powerpoint/2010/main" val="2017934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896F7-E788-DFDE-5558-38BBE2B5F9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EFC3A-8E20-863E-EBAB-E9D94B9984BD}"/>
              </a:ext>
            </a:extLst>
          </p:cNvPr>
          <p:cNvSpPr>
            <a:spLocks noGrp="1"/>
          </p:cNvSpPr>
          <p:nvPr>
            <p:ph type="title"/>
          </p:nvPr>
        </p:nvSpPr>
        <p:spPr>
          <a:xfrm>
            <a:off x="1206230" y="962423"/>
            <a:ext cx="10342851" cy="1216152"/>
          </a:xfrm>
        </p:spPr>
        <p:txBody>
          <a:bodyPr/>
          <a:lstStyle/>
          <a:p>
            <a:r>
              <a:rPr lang="en-US" dirty="0"/>
              <a:t>House Bill 92</a:t>
            </a:r>
          </a:p>
        </p:txBody>
      </p:sp>
      <p:sp>
        <p:nvSpPr>
          <p:cNvPr id="3" name="Content Placeholder 2">
            <a:extLst>
              <a:ext uri="{FF2B5EF4-FFF2-40B4-BE49-F238E27FC236}">
                <a16:creationId xmlns:a16="http://schemas.microsoft.com/office/drawing/2014/main" id="{C71A6D80-1216-5E0C-D3D6-476D27F09F18}"/>
              </a:ext>
            </a:extLst>
          </p:cNvPr>
          <p:cNvSpPr>
            <a:spLocks noGrp="1"/>
          </p:cNvSpPr>
          <p:nvPr>
            <p:ph sz="quarter" idx="18"/>
          </p:nvPr>
        </p:nvSpPr>
        <p:spPr>
          <a:xfrm>
            <a:off x="1206230" y="2354094"/>
            <a:ext cx="10690697" cy="4270442"/>
          </a:xfrm>
        </p:spPr>
        <p:txBody>
          <a:bodyPr>
            <a:normAutofit fontScale="92500" lnSpcReduction="20000"/>
          </a:bodyPr>
          <a:lstStyle/>
          <a:p>
            <a:pPr algn="ctr">
              <a:lnSpc>
                <a:spcPct val="100000"/>
              </a:lnSpc>
              <a:buNone/>
            </a:pPr>
            <a:r>
              <a:rPr lang="en-US" sz="2400" b="0" i="0" dirty="0">
                <a:solidFill>
                  <a:srgbClr val="000000"/>
                </a:solidFill>
                <a:effectLst/>
                <a:latin typeface="RNMCRK+TimesNewRomanPSMT"/>
              </a:rPr>
              <a:t>Requires a notice on tax bills for School Districts that opted-out of the homestead exemption (HB 581) and where, “there is not in effect…a base year value homestead exemption or adjusted base year value homestead exemption that is  generally applicable for homestead residents,”</a:t>
            </a:r>
          </a:p>
          <a:p>
            <a:pPr algn="l">
              <a:buNone/>
            </a:pPr>
            <a:r>
              <a:rPr lang="en-US" sz="2400" dirty="0"/>
              <a:t>Notice:</a:t>
            </a:r>
          </a:p>
          <a:p>
            <a:pPr algn="l">
              <a:buNone/>
            </a:pPr>
            <a:r>
              <a:rPr lang="en-US" sz="2400" dirty="0"/>
              <a:t>“[Name of the political subdivision] chose to opt out of property tax relief for homeowners related to HB 581 (2024). If you have concerns about that decision, please call [the main telephone number for the levying or recommending authority of the political subdivision].”</a:t>
            </a:r>
            <a:endParaRPr lang="en-US" sz="2400" b="0" i="0" dirty="0">
              <a:solidFill>
                <a:srgbClr val="212529"/>
              </a:solidFill>
              <a:effectLst/>
              <a:latin typeface="Roboto" panose="02000000000000000000" pitchFamily="2" charset="0"/>
            </a:endParaRPr>
          </a:p>
          <a:p>
            <a:pPr algn="ctr"/>
            <a:r>
              <a:rPr lang="en-US" sz="2400" b="0" i="0" dirty="0">
                <a:solidFill>
                  <a:srgbClr val="212529"/>
                </a:solidFill>
                <a:effectLst/>
                <a:latin typeface="Roboto" panose="02000000000000000000" pitchFamily="2" charset="0"/>
              </a:rPr>
              <a:t>Does not apply to tax years “beginning after” 12/31/2029</a:t>
            </a:r>
          </a:p>
          <a:p>
            <a:pPr marL="457200" indent="-457200" algn="l">
              <a:buAutoNum type="alphaLcParenBoth"/>
            </a:pPr>
            <a:endParaRPr lang="en-US" sz="2000" b="0" i="0" dirty="0">
              <a:solidFill>
                <a:srgbClr val="212529"/>
              </a:solidFill>
              <a:effectLst/>
              <a:latin typeface="Roboto" panose="02000000000000000000" pitchFamily="2" charset="0"/>
            </a:endParaRPr>
          </a:p>
        </p:txBody>
      </p:sp>
    </p:spTree>
    <p:extLst>
      <p:ext uri="{BB962C8B-B14F-4D97-AF65-F5344CB8AC3E}">
        <p14:creationId xmlns:p14="http://schemas.microsoft.com/office/powerpoint/2010/main" val="30744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3049" y="745359"/>
            <a:ext cx="5010150" cy="635000"/>
          </a:xfrm>
          <a:prstGeom prst="rect">
            <a:avLst/>
          </a:prstGeom>
        </p:spPr>
        <p:txBody>
          <a:bodyPr vert="horz" wrap="square" lIns="0" tIns="12065" rIns="0" bIns="0" rtlCol="0">
            <a:spAutoFit/>
          </a:bodyPr>
          <a:lstStyle/>
          <a:p>
            <a:pPr marL="12700">
              <a:lnSpc>
                <a:spcPct val="100000"/>
              </a:lnSpc>
              <a:spcBef>
                <a:spcPts val="95"/>
              </a:spcBef>
            </a:pPr>
            <a:r>
              <a:rPr sz="4000" dirty="0"/>
              <a:t>2024</a:t>
            </a:r>
            <a:r>
              <a:rPr sz="4000" spc="-70" dirty="0"/>
              <a:t> </a:t>
            </a:r>
            <a:r>
              <a:rPr sz="4000" dirty="0"/>
              <a:t>–</a:t>
            </a:r>
            <a:r>
              <a:rPr sz="4000" spc="-55" dirty="0"/>
              <a:t> </a:t>
            </a:r>
            <a:r>
              <a:rPr sz="4000" spc="-10" dirty="0"/>
              <a:t>Petitions</a:t>
            </a:r>
            <a:r>
              <a:rPr sz="4000" spc="-50" dirty="0"/>
              <a:t> </a:t>
            </a:r>
            <a:r>
              <a:rPr sz="4000" spc="-10" dirty="0"/>
              <a:t>granted</a:t>
            </a:r>
            <a:endParaRPr sz="4000" dirty="0"/>
          </a:p>
        </p:txBody>
      </p:sp>
      <p:grpSp>
        <p:nvGrpSpPr>
          <p:cNvPr id="4" name="object 4"/>
          <p:cNvGrpSpPr/>
          <p:nvPr/>
        </p:nvGrpSpPr>
        <p:grpSpPr>
          <a:xfrm>
            <a:off x="6806183" y="0"/>
            <a:ext cx="5385435" cy="6858000"/>
            <a:chOff x="6806183" y="0"/>
            <a:chExt cx="5385435" cy="6858000"/>
          </a:xfrm>
        </p:grpSpPr>
        <p:pic>
          <p:nvPicPr>
            <p:cNvPr id="5" name="object 5" descr="A black background with a black square&#10;&#10;AI-generated content may be incorrect."/>
            <p:cNvPicPr/>
            <p:nvPr/>
          </p:nvPicPr>
          <p:blipFill>
            <a:blip r:embed="rId2" cstate="print"/>
            <a:stretch>
              <a:fillRect/>
            </a:stretch>
          </p:blipFill>
          <p:spPr>
            <a:xfrm>
              <a:off x="6806183" y="0"/>
              <a:ext cx="5337047" cy="6857999"/>
            </a:xfrm>
            <a:prstGeom prst="rect">
              <a:avLst/>
            </a:prstGeom>
          </p:spPr>
        </p:pic>
        <p:pic>
          <p:nvPicPr>
            <p:cNvPr id="6" name="object 6" descr="A long shot of a white room&#10;&#10;AI-generated content may be incorrect."/>
            <p:cNvPicPr/>
            <p:nvPr/>
          </p:nvPicPr>
          <p:blipFill>
            <a:blip r:embed="rId3" cstate="print"/>
            <a:stretch>
              <a:fillRect/>
            </a:stretch>
          </p:blipFill>
          <p:spPr>
            <a:xfrm>
              <a:off x="6857797" y="0"/>
              <a:ext cx="5333565" cy="6857930"/>
            </a:xfrm>
            <a:prstGeom prst="rect">
              <a:avLst/>
            </a:prstGeom>
          </p:spPr>
        </p:pic>
      </p:grpSp>
      <p:graphicFrame>
        <p:nvGraphicFramePr>
          <p:cNvPr id="8" name="object 3">
            <a:extLst>
              <a:ext uri="{FF2B5EF4-FFF2-40B4-BE49-F238E27FC236}">
                <a16:creationId xmlns:a16="http://schemas.microsoft.com/office/drawing/2014/main" id="{974DB23C-3303-ABF3-896B-C1BECF24F679}"/>
              </a:ext>
            </a:extLst>
          </p:cNvPr>
          <p:cNvGraphicFramePr/>
          <p:nvPr/>
        </p:nvGraphicFramePr>
        <p:xfrm>
          <a:off x="341523" y="1399775"/>
          <a:ext cx="5871989" cy="50084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6C1AECF-3D9B-E03F-269D-895F83E7215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4B74AD7A-4641-EDAC-DFEC-29B284F43F4C}"/>
              </a:ext>
            </a:extLst>
          </p:cNvPr>
          <p:cNvSpPr>
            <a:spLocks noGrp="1"/>
          </p:cNvSpPr>
          <p:nvPr>
            <p:ph type="title"/>
          </p:nvPr>
        </p:nvSpPr>
        <p:spPr>
          <a:xfrm>
            <a:off x="525718" y="775403"/>
            <a:ext cx="5512288" cy="1835608"/>
          </a:xfrm>
        </p:spPr>
        <p:txBody>
          <a:bodyPr anchor="t">
            <a:normAutofit/>
          </a:bodyPr>
          <a:lstStyle/>
          <a:p>
            <a:pPr>
              <a:lnSpc>
                <a:spcPct val="90000"/>
              </a:lnSpc>
            </a:pPr>
            <a:r>
              <a:rPr lang="en-US" sz="3100" b="1"/>
              <a:t>SCOTUS agreed to hear MD case on parental opt-out of LGBTQ- themed books</a:t>
            </a:r>
          </a:p>
        </p:txBody>
      </p:sp>
      <p:grpSp>
        <p:nvGrpSpPr>
          <p:cNvPr id="11" name="Graphic 78">
            <a:extLst>
              <a:ext uri="{FF2B5EF4-FFF2-40B4-BE49-F238E27FC236}">
                <a16:creationId xmlns:a16="http://schemas.microsoft.com/office/drawing/2014/main" id="{2EDC2578-BDB0-4118-975D-CFCE02823D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63724" y="776109"/>
            <a:ext cx="972241" cy="45718"/>
            <a:chOff x="4886325" y="3371754"/>
            <a:chExt cx="2418492" cy="113728"/>
          </a:xfrm>
          <a:solidFill>
            <a:schemeClr val="accent1"/>
          </a:solidFill>
        </p:grpSpPr>
        <p:sp>
          <p:nvSpPr>
            <p:cNvPr id="12" name="Graphic 78">
              <a:extLst>
                <a:ext uri="{FF2B5EF4-FFF2-40B4-BE49-F238E27FC236}">
                  <a16:creationId xmlns:a16="http://schemas.microsoft.com/office/drawing/2014/main" id="{FB6536F0-4A9C-46C9-96E9-22CBB33E6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3" name="Graphic 78">
              <a:extLst>
                <a:ext uri="{FF2B5EF4-FFF2-40B4-BE49-F238E27FC236}">
                  <a16:creationId xmlns:a16="http://schemas.microsoft.com/office/drawing/2014/main" id="{DFD6A33A-F889-42D7-ADC2-DD9B88DF060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4" name="Graphic 78">
                <a:extLst>
                  <a:ext uri="{FF2B5EF4-FFF2-40B4-BE49-F238E27FC236}">
                    <a16:creationId xmlns:a16="http://schemas.microsoft.com/office/drawing/2014/main" id="{C375AFD7-9E86-4D19-B86E-C936D33B0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5" name="Graphic 78">
                <a:extLst>
                  <a:ext uri="{FF2B5EF4-FFF2-40B4-BE49-F238E27FC236}">
                    <a16:creationId xmlns:a16="http://schemas.microsoft.com/office/drawing/2014/main" id="{4102C78E-31A2-4DB3-8790-415EB0B48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6" name="Graphic 78">
                <a:extLst>
                  <a:ext uri="{FF2B5EF4-FFF2-40B4-BE49-F238E27FC236}">
                    <a16:creationId xmlns:a16="http://schemas.microsoft.com/office/drawing/2014/main" id="{4F3E144D-8167-438A-B67F-50F5D9C0C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4BE2135F-02C1-449F-B195-232E9AFDD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pic>
        <p:nvPicPr>
          <p:cNvPr id="4" name="Picture 3">
            <a:extLst>
              <a:ext uri="{FF2B5EF4-FFF2-40B4-BE49-F238E27FC236}">
                <a16:creationId xmlns:a16="http://schemas.microsoft.com/office/drawing/2014/main" id="{786232BD-0698-DBED-7D62-740ADC409171}"/>
              </a:ext>
            </a:extLst>
          </p:cNvPr>
          <p:cNvPicPr>
            <a:picLocks noChangeAspect="1"/>
          </p:cNvPicPr>
          <p:nvPr/>
        </p:nvPicPr>
        <p:blipFill>
          <a:blip r:embed="rId3"/>
          <a:srcRect l="1863" r="42613"/>
          <a:stretch/>
        </p:blipFill>
        <p:spPr>
          <a:xfrm>
            <a:off x="1451152" y="2851111"/>
            <a:ext cx="3732813" cy="3411864"/>
          </a:xfrm>
          <a:prstGeom prst="rect">
            <a:avLst/>
          </a:prstGeom>
        </p:spPr>
      </p:pic>
      <p:sp>
        <p:nvSpPr>
          <p:cNvPr id="3" name="Content Placeholder 2">
            <a:extLst>
              <a:ext uri="{FF2B5EF4-FFF2-40B4-BE49-F238E27FC236}">
                <a16:creationId xmlns:a16="http://schemas.microsoft.com/office/drawing/2014/main" id="{CF5F6838-67EE-9333-1ABC-98366AEFF802}"/>
              </a:ext>
            </a:extLst>
          </p:cNvPr>
          <p:cNvSpPr>
            <a:spLocks noGrp="1"/>
          </p:cNvSpPr>
          <p:nvPr>
            <p:ph idx="1"/>
          </p:nvPr>
        </p:nvSpPr>
        <p:spPr>
          <a:xfrm>
            <a:off x="6444040" y="1114691"/>
            <a:ext cx="4159233" cy="5144455"/>
          </a:xfrm>
        </p:spPr>
        <p:txBody>
          <a:bodyPr>
            <a:normAutofit/>
          </a:bodyPr>
          <a:lstStyle/>
          <a:p>
            <a:pPr marL="0" indent="0">
              <a:lnSpc>
                <a:spcPct val="100000"/>
              </a:lnSpc>
              <a:buNone/>
            </a:pPr>
            <a:endParaRPr lang="en-US" sz="1100" i="1" dirty="0"/>
          </a:p>
          <a:p>
            <a:pPr marL="0" indent="0">
              <a:lnSpc>
                <a:spcPct val="100000"/>
              </a:lnSpc>
              <a:buNone/>
            </a:pPr>
            <a:r>
              <a:rPr lang="en-US" sz="1200" i="1" dirty="0">
                <a:latin typeface="Instrument Sans"/>
              </a:rPr>
              <a:t>Mahmoud v. Taylor</a:t>
            </a:r>
            <a:r>
              <a:rPr lang="en-US" sz="1200" dirty="0">
                <a:latin typeface="Instrument Sans"/>
              </a:rPr>
              <a:t>, 102 F.4th 191 (4</a:t>
            </a:r>
            <a:r>
              <a:rPr lang="en-US" sz="1200" baseline="30000" dirty="0">
                <a:latin typeface="Instrument Sans"/>
              </a:rPr>
              <a:t>th</a:t>
            </a:r>
            <a:r>
              <a:rPr lang="en-US" sz="1200" dirty="0">
                <a:latin typeface="Instrument Sans"/>
              </a:rPr>
              <a:t> Cir. 2024), SCOTUS No. 24-297, petition granted Jan. 17, 2024</a:t>
            </a:r>
          </a:p>
          <a:p>
            <a:pPr marL="0" indent="0">
              <a:lnSpc>
                <a:spcPct val="100000"/>
              </a:lnSpc>
              <a:buNone/>
            </a:pPr>
            <a:r>
              <a:rPr lang="en-US" sz="1200" dirty="0">
                <a:latin typeface="Instrument Sans"/>
              </a:rPr>
              <a:t>Petitioners are parents who want to opt their children out of LGBTQ-themed books that teachers may have in classrooms for reading instruction or selection by students. The district originally allowed opt-out but quickly changed its policy.</a:t>
            </a:r>
          </a:p>
          <a:p>
            <a:pPr marL="0" indent="0">
              <a:lnSpc>
                <a:spcPct val="100000"/>
              </a:lnSpc>
              <a:buNone/>
            </a:pPr>
            <a:r>
              <a:rPr lang="en-US" sz="1200" dirty="0">
                <a:latin typeface="Instrument Sans"/>
              </a:rPr>
              <a:t>They assert a Free Exercise, Free Speech (1A) and Due Process (14A) right to notice and the opportunity to opt out “of classroom instruction on such sensitive religious and ideological issues.” </a:t>
            </a:r>
          </a:p>
          <a:p>
            <a:pPr marL="0" indent="0">
              <a:lnSpc>
                <a:spcPct val="100000"/>
              </a:lnSpc>
              <a:buNone/>
            </a:pPr>
            <a:r>
              <a:rPr lang="en-US" sz="1200" dirty="0">
                <a:latin typeface="Instrument Sans"/>
              </a:rPr>
              <a:t>Parents asked a federal court to issue an injunction to require the district to provide such notice and an opt-out option. The district court denied their motion and the parents filed an interlocutory appeal. The Court of Appeals for the 4</a:t>
            </a:r>
            <a:r>
              <a:rPr lang="en-US" sz="1200" baseline="30000" dirty="0">
                <a:latin typeface="Instrument Sans"/>
              </a:rPr>
              <a:t>th</a:t>
            </a:r>
            <a:r>
              <a:rPr lang="en-US" sz="1200" dirty="0">
                <a:latin typeface="Instrument Sans"/>
              </a:rPr>
              <a:t> Circuit affirmed. Parents petitioned the Supreme Court to hear the case on this question:</a:t>
            </a:r>
          </a:p>
          <a:p>
            <a:pPr marL="0" indent="0">
              <a:lnSpc>
                <a:spcPct val="100000"/>
              </a:lnSpc>
              <a:buNone/>
            </a:pPr>
            <a:r>
              <a:rPr lang="en-US" sz="1200" dirty="0">
                <a:latin typeface="Instrument Sans"/>
              </a:rPr>
              <a:t>Do public schools burden parents’ religious exercise when they compel elementary school children to participate in instruction on gender and sexuality against their parents’ religious convictions and without notice or opportunity to opt out?</a:t>
            </a:r>
          </a:p>
          <a:p>
            <a:pPr marL="0" indent="0">
              <a:lnSpc>
                <a:spcPct val="100000"/>
              </a:lnSpc>
              <a:buNone/>
            </a:pPr>
            <a:endParaRPr lang="en-US" sz="1100" dirty="0"/>
          </a:p>
        </p:txBody>
      </p:sp>
      <p:sp>
        <p:nvSpPr>
          <p:cNvPr id="19" name="Freeform: Shape 18">
            <a:extLst>
              <a:ext uri="{FF2B5EF4-FFF2-40B4-BE49-F238E27FC236}">
                <a16:creationId xmlns:a16="http://schemas.microsoft.com/office/drawing/2014/main" id="{E1BEDD21-8CC9-4E04-B8CF-CE59786DF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6006"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1" name="Group 20">
            <a:extLst>
              <a:ext uri="{FF2B5EF4-FFF2-40B4-BE49-F238E27FC236}">
                <a16:creationId xmlns:a16="http://schemas.microsoft.com/office/drawing/2014/main" id="{A6DA475A-533E-4A16-A83E-0171FFB6D8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10732601" y="5351135"/>
            <a:ext cx="886141" cy="802496"/>
            <a:chOff x="10948005" y="3272152"/>
            <a:chExt cx="868640" cy="786648"/>
          </a:xfrm>
          <a:solidFill>
            <a:schemeClr val="accent1"/>
          </a:solidFill>
        </p:grpSpPr>
        <p:sp>
          <p:nvSpPr>
            <p:cNvPr id="22" name="Freeform: Shape 21">
              <a:extLst>
                <a:ext uri="{FF2B5EF4-FFF2-40B4-BE49-F238E27FC236}">
                  <a16:creationId xmlns:a16="http://schemas.microsoft.com/office/drawing/2014/main" id="{9EB076CD-5E1A-4B4E-8434-EB36C96CD9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F6EB8026-10C9-4869-9F11-AD4C064F9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Freeform: Shape 23">
              <a:extLst>
                <a:ext uri="{FF2B5EF4-FFF2-40B4-BE49-F238E27FC236}">
                  <a16:creationId xmlns:a16="http://schemas.microsoft.com/office/drawing/2014/main" id="{C49D45E4-020D-4F13-BA0F-A5307EA2A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Graphic 12">
              <a:extLst>
                <a:ext uri="{FF2B5EF4-FFF2-40B4-BE49-F238E27FC236}">
                  <a16:creationId xmlns:a16="http://schemas.microsoft.com/office/drawing/2014/main" id="{9C88C3FA-F709-4D00-9E6D-882DB1E28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6" name="Graphic 15">
              <a:extLst>
                <a:ext uri="{FF2B5EF4-FFF2-40B4-BE49-F238E27FC236}">
                  <a16:creationId xmlns:a16="http://schemas.microsoft.com/office/drawing/2014/main" id="{7EDA809C-8B77-4778-9050-82BA49976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7" name="Graphic 15">
              <a:extLst>
                <a:ext uri="{FF2B5EF4-FFF2-40B4-BE49-F238E27FC236}">
                  <a16:creationId xmlns:a16="http://schemas.microsoft.com/office/drawing/2014/main" id="{592CBFFA-9E14-4482-8D59-A989BAD45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801BD80-BE9E-4AFB-BEF4-435B40BD2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97068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6534" y="1944916"/>
            <a:ext cx="4023360" cy="27940"/>
          </a:xfrm>
          <a:custGeom>
            <a:avLst/>
            <a:gdLst/>
            <a:ahLst/>
            <a:cxnLst/>
            <a:rect l="l" t="t" r="r" b="b"/>
            <a:pathLst>
              <a:path w="4023360" h="27939">
                <a:moveTo>
                  <a:pt x="4023360" y="0"/>
                </a:moveTo>
                <a:lnTo>
                  <a:pt x="0" y="0"/>
                </a:lnTo>
                <a:lnTo>
                  <a:pt x="0" y="27432"/>
                </a:lnTo>
                <a:lnTo>
                  <a:pt x="4023360" y="27432"/>
                </a:lnTo>
                <a:lnTo>
                  <a:pt x="4023360" y="0"/>
                </a:lnTo>
                <a:close/>
              </a:path>
            </a:pathLst>
          </a:custGeom>
          <a:solidFill>
            <a:srgbClr val="FFC000"/>
          </a:solidFill>
        </p:spPr>
        <p:txBody>
          <a:bodyPr wrap="square" lIns="0" tIns="0" rIns="0" bIns="0" rtlCol="0"/>
          <a:lstStyle/>
          <a:p>
            <a:endParaRPr dirty="0"/>
          </a:p>
        </p:txBody>
      </p:sp>
      <p:sp>
        <p:nvSpPr>
          <p:cNvPr id="3" name="object 3"/>
          <p:cNvSpPr txBox="1"/>
          <p:nvPr/>
        </p:nvSpPr>
        <p:spPr>
          <a:xfrm>
            <a:off x="67431" y="1986256"/>
            <a:ext cx="5402869" cy="3241272"/>
          </a:xfrm>
          <a:prstGeom prst="rect">
            <a:avLst/>
          </a:prstGeom>
        </p:spPr>
        <p:txBody>
          <a:bodyPr vert="horz" wrap="square" lIns="0" tIns="47625" rIns="0" bIns="0" rtlCol="0">
            <a:spAutoFit/>
          </a:bodyPr>
          <a:lstStyle/>
          <a:p>
            <a:pPr marL="38100" marR="30480">
              <a:lnSpc>
                <a:spcPts val="2160"/>
              </a:lnSpc>
              <a:spcBef>
                <a:spcPts val="375"/>
              </a:spcBef>
            </a:pPr>
            <a:r>
              <a:rPr sz="2000" i="1" spc="-10" dirty="0">
                <a:latin typeface="Calibri"/>
                <a:cs typeface="Calibri"/>
              </a:rPr>
              <a:t>West</a:t>
            </a:r>
            <a:r>
              <a:rPr sz="2000" i="1" spc="-60" dirty="0">
                <a:latin typeface="Calibri"/>
                <a:cs typeface="Calibri"/>
              </a:rPr>
              <a:t> </a:t>
            </a:r>
            <a:r>
              <a:rPr sz="2000" i="1" dirty="0">
                <a:latin typeface="Calibri"/>
                <a:cs typeface="Calibri"/>
              </a:rPr>
              <a:t>Virginia</a:t>
            </a:r>
            <a:r>
              <a:rPr sz="2000" i="1" spc="-45" dirty="0">
                <a:latin typeface="Calibri"/>
                <a:cs typeface="Calibri"/>
              </a:rPr>
              <a:t> </a:t>
            </a:r>
            <a:r>
              <a:rPr sz="2000" i="1" spc="-30" dirty="0">
                <a:latin typeface="Calibri"/>
                <a:cs typeface="Calibri"/>
              </a:rPr>
              <a:t>v.</a:t>
            </a:r>
            <a:r>
              <a:rPr sz="2000" i="1" spc="-40" dirty="0">
                <a:latin typeface="Calibri"/>
                <a:cs typeface="Calibri"/>
              </a:rPr>
              <a:t> </a:t>
            </a:r>
            <a:r>
              <a:rPr sz="2000" i="1" spc="-30" dirty="0">
                <a:latin typeface="Calibri"/>
                <a:cs typeface="Calibri"/>
              </a:rPr>
              <a:t>B.P.J.</a:t>
            </a:r>
            <a:r>
              <a:rPr sz="2000" spc="-30" dirty="0">
                <a:latin typeface="Calibri"/>
                <a:cs typeface="Calibri"/>
              </a:rPr>
              <a:t>,</a:t>
            </a:r>
            <a:r>
              <a:rPr sz="2000" spc="-65" dirty="0">
                <a:latin typeface="Calibri"/>
                <a:cs typeface="Calibri"/>
              </a:rPr>
              <a:t> </a:t>
            </a:r>
            <a:r>
              <a:rPr sz="2000" dirty="0">
                <a:latin typeface="Calibri"/>
                <a:cs typeface="Calibri"/>
              </a:rPr>
              <a:t>98</a:t>
            </a:r>
            <a:r>
              <a:rPr sz="2000" spc="-60" dirty="0">
                <a:latin typeface="Calibri"/>
                <a:cs typeface="Calibri"/>
              </a:rPr>
              <a:t> </a:t>
            </a:r>
            <a:r>
              <a:rPr sz="2000" spc="-30" dirty="0">
                <a:latin typeface="Calibri"/>
                <a:cs typeface="Calibri"/>
              </a:rPr>
              <a:t>F.4th</a:t>
            </a:r>
            <a:r>
              <a:rPr sz="2000" spc="-40" dirty="0">
                <a:latin typeface="Calibri"/>
                <a:cs typeface="Calibri"/>
              </a:rPr>
              <a:t> </a:t>
            </a:r>
            <a:r>
              <a:rPr sz="2000" dirty="0">
                <a:latin typeface="Calibri"/>
                <a:cs typeface="Calibri"/>
              </a:rPr>
              <a:t>542</a:t>
            </a:r>
            <a:r>
              <a:rPr sz="2000" spc="-70" dirty="0">
                <a:latin typeface="Calibri"/>
                <a:cs typeface="Calibri"/>
              </a:rPr>
              <a:t> </a:t>
            </a:r>
            <a:r>
              <a:rPr sz="2000" dirty="0">
                <a:latin typeface="Calibri"/>
                <a:cs typeface="Calibri"/>
              </a:rPr>
              <a:t>(4</a:t>
            </a:r>
            <a:r>
              <a:rPr sz="1950" baseline="25641" dirty="0">
                <a:latin typeface="Calibri"/>
                <a:cs typeface="Calibri"/>
              </a:rPr>
              <a:t>th</a:t>
            </a:r>
            <a:r>
              <a:rPr sz="1950" spc="187" baseline="25641" dirty="0">
                <a:latin typeface="Calibri"/>
                <a:cs typeface="Calibri"/>
              </a:rPr>
              <a:t> </a:t>
            </a:r>
            <a:r>
              <a:rPr sz="2000" spc="-20" dirty="0">
                <a:latin typeface="Calibri"/>
                <a:cs typeface="Calibri"/>
              </a:rPr>
              <a:t>Cir. </a:t>
            </a:r>
            <a:r>
              <a:rPr sz="2000" dirty="0">
                <a:latin typeface="Calibri"/>
                <a:cs typeface="Calibri"/>
              </a:rPr>
              <a:t>2024),</a:t>
            </a:r>
            <a:r>
              <a:rPr sz="2000" spc="-50" dirty="0">
                <a:latin typeface="Calibri"/>
                <a:cs typeface="Calibri"/>
              </a:rPr>
              <a:t> </a:t>
            </a:r>
            <a:r>
              <a:rPr sz="2000" dirty="0">
                <a:latin typeface="Calibri"/>
                <a:cs typeface="Calibri"/>
              </a:rPr>
              <a:t>petition</a:t>
            </a:r>
            <a:r>
              <a:rPr sz="2000" spc="-20" dirty="0">
                <a:latin typeface="Calibri"/>
                <a:cs typeface="Calibri"/>
              </a:rPr>
              <a:t> </a:t>
            </a:r>
            <a:r>
              <a:rPr sz="2000" dirty="0">
                <a:latin typeface="Calibri"/>
                <a:cs typeface="Calibri"/>
              </a:rPr>
              <a:t>filed</a:t>
            </a:r>
            <a:r>
              <a:rPr sz="2000" spc="-15" dirty="0">
                <a:latin typeface="Calibri"/>
                <a:cs typeface="Calibri"/>
              </a:rPr>
              <a:t> </a:t>
            </a:r>
            <a:r>
              <a:rPr sz="2000" dirty="0">
                <a:latin typeface="Calibri"/>
                <a:cs typeface="Calibri"/>
              </a:rPr>
              <a:t>July</a:t>
            </a:r>
            <a:r>
              <a:rPr sz="2000" spc="-25" dirty="0">
                <a:latin typeface="Calibri"/>
                <a:cs typeface="Calibri"/>
              </a:rPr>
              <a:t> </a:t>
            </a:r>
            <a:r>
              <a:rPr sz="2000" dirty="0">
                <a:latin typeface="Calibri"/>
                <a:cs typeface="Calibri"/>
              </a:rPr>
              <a:t>16,</a:t>
            </a:r>
            <a:r>
              <a:rPr sz="2000" spc="-40" dirty="0">
                <a:latin typeface="Calibri"/>
                <a:cs typeface="Calibri"/>
              </a:rPr>
              <a:t> </a:t>
            </a:r>
            <a:r>
              <a:rPr sz="2000" dirty="0">
                <a:latin typeface="Calibri"/>
                <a:cs typeface="Calibri"/>
              </a:rPr>
              <a:t>2024,</a:t>
            </a:r>
            <a:r>
              <a:rPr sz="2000" spc="-60" dirty="0">
                <a:latin typeface="Calibri"/>
                <a:cs typeface="Calibri"/>
              </a:rPr>
              <a:t> </a:t>
            </a:r>
            <a:r>
              <a:rPr sz="2000" dirty="0">
                <a:latin typeface="Calibri"/>
                <a:cs typeface="Calibri"/>
              </a:rPr>
              <a:t>SCOTUS</a:t>
            </a:r>
            <a:r>
              <a:rPr sz="2000" spc="-35" dirty="0">
                <a:latin typeface="Calibri"/>
                <a:cs typeface="Calibri"/>
              </a:rPr>
              <a:t> </a:t>
            </a:r>
            <a:r>
              <a:rPr sz="2000" spc="-25" dirty="0">
                <a:latin typeface="Calibri"/>
                <a:cs typeface="Calibri"/>
              </a:rPr>
              <a:t>No.</a:t>
            </a:r>
            <a:endParaRPr sz="2000" dirty="0">
              <a:latin typeface="Calibri"/>
              <a:cs typeface="Calibri"/>
            </a:endParaRPr>
          </a:p>
          <a:p>
            <a:pPr marL="38100">
              <a:lnSpc>
                <a:spcPts val="2130"/>
              </a:lnSpc>
            </a:pPr>
            <a:r>
              <a:rPr sz="2000" spc="-10" dirty="0">
                <a:latin typeface="Calibri"/>
                <a:cs typeface="Calibri"/>
              </a:rPr>
              <a:t>23-</a:t>
            </a:r>
            <a:r>
              <a:rPr sz="2000" dirty="0">
                <a:latin typeface="Calibri"/>
                <a:cs typeface="Calibri"/>
              </a:rPr>
              <a:t>43,</a:t>
            </a:r>
            <a:r>
              <a:rPr sz="2000" spc="-40" dirty="0">
                <a:latin typeface="Calibri"/>
                <a:cs typeface="Calibri"/>
              </a:rPr>
              <a:t> </a:t>
            </a:r>
            <a:r>
              <a:rPr sz="2000" spc="-10" dirty="0">
                <a:latin typeface="Calibri"/>
                <a:cs typeface="Calibri"/>
              </a:rPr>
              <a:t>23-</a:t>
            </a:r>
            <a:r>
              <a:rPr sz="2000" dirty="0">
                <a:latin typeface="Calibri"/>
                <a:cs typeface="Calibri"/>
              </a:rPr>
              <a:t>44,</a:t>
            </a:r>
            <a:r>
              <a:rPr sz="2000" spc="-50" dirty="0">
                <a:latin typeface="Calibri"/>
                <a:cs typeface="Calibri"/>
              </a:rPr>
              <a:t> </a:t>
            </a:r>
            <a:r>
              <a:rPr sz="2000" dirty="0">
                <a:latin typeface="Calibri"/>
                <a:cs typeface="Calibri"/>
              </a:rPr>
              <a:t>response</a:t>
            </a:r>
            <a:r>
              <a:rPr sz="2000" spc="-10" dirty="0">
                <a:latin typeface="Calibri"/>
                <a:cs typeface="Calibri"/>
              </a:rPr>
              <a:t> </a:t>
            </a:r>
            <a:r>
              <a:rPr sz="2000" dirty="0">
                <a:latin typeface="Calibri"/>
                <a:cs typeface="Calibri"/>
              </a:rPr>
              <a:t>due</a:t>
            </a:r>
            <a:r>
              <a:rPr sz="2000" spc="-20" dirty="0">
                <a:latin typeface="Calibri"/>
                <a:cs typeface="Calibri"/>
              </a:rPr>
              <a:t> </a:t>
            </a:r>
            <a:r>
              <a:rPr sz="2000" dirty="0">
                <a:latin typeface="Calibri"/>
                <a:cs typeface="Calibri"/>
              </a:rPr>
              <a:t>Oct.</a:t>
            </a:r>
            <a:r>
              <a:rPr sz="2000" spc="-15" dirty="0">
                <a:latin typeface="Calibri"/>
                <a:cs typeface="Calibri"/>
              </a:rPr>
              <a:t> </a:t>
            </a:r>
            <a:r>
              <a:rPr sz="2000" spc="-25" dirty="0">
                <a:latin typeface="Calibri"/>
                <a:cs typeface="Calibri"/>
              </a:rPr>
              <a:t>15.</a:t>
            </a:r>
            <a:endParaRPr sz="2000" dirty="0">
              <a:latin typeface="Calibri"/>
              <a:cs typeface="Calibri"/>
            </a:endParaRPr>
          </a:p>
          <a:p>
            <a:pPr marL="38100">
              <a:lnSpc>
                <a:spcPct val="100000"/>
              </a:lnSpc>
              <a:spcBef>
                <a:spcPts val="755"/>
              </a:spcBef>
            </a:pPr>
            <a:r>
              <a:rPr sz="2000" dirty="0">
                <a:latin typeface="Calibri"/>
                <a:cs typeface="Calibri"/>
              </a:rPr>
              <a:t>QPs</a:t>
            </a:r>
            <a:r>
              <a:rPr sz="2000" spc="-30" dirty="0">
                <a:latin typeface="Calibri"/>
                <a:cs typeface="Calibri"/>
              </a:rPr>
              <a:t> </a:t>
            </a:r>
            <a:r>
              <a:rPr sz="2000" dirty="0">
                <a:latin typeface="Calibri"/>
                <a:cs typeface="Calibri"/>
              </a:rPr>
              <a:t>by</a:t>
            </a:r>
            <a:r>
              <a:rPr sz="2000" spc="-35" dirty="0">
                <a:latin typeface="Calibri"/>
                <a:cs typeface="Calibri"/>
              </a:rPr>
              <a:t> </a:t>
            </a:r>
            <a:r>
              <a:rPr sz="2000" dirty="0">
                <a:latin typeface="Calibri"/>
                <a:cs typeface="Calibri"/>
              </a:rPr>
              <a:t>the</a:t>
            </a:r>
            <a:r>
              <a:rPr sz="2000" spc="-45" dirty="0">
                <a:latin typeface="Calibri"/>
                <a:cs typeface="Calibri"/>
              </a:rPr>
              <a:t> </a:t>
            </a:r>
            <a:r>
              <a:rPr sz="2000" spc="-10" dirty="0">
                <a:latin typeface="Calibri"/>
                <a:cs typeface="Calibri"/>
              </a:rPr>
              <a:t>Petitioner:</a:t>
            </a:r>
            <a:endParaRPr sz="2000" dirty="0">
              <a:latin typeface="Calibri"/>
              <a:cs typeface="Calibri"/>
            </a:endParaRPr>
          </a:p>
          <a:p>
            <a:pPr marL="38100" marR="61594" indent="248285">
              <a:lnSpc>
                <a:spcPts val="2160"/>
              </a:lnSpc>
              <a:spcBef>
                <a:spcPts val="1040"/>
              </a:spcBef>
              <a:buAutoNum type="arabicPeriod"/>
              <a:tabLst>
                <a:tab pos="286385" algn="l"/>
              </a:tabLst>
            </a:pPr>
            <a:r>
              <a:rPr sz="2000" dirty="0">
                <a:latin typeface="Calibri"/>
                <a:cs typeface="Calibri"/>
              </a:rPr>
              <a:t>Whether</a:t>
            </a:r>
            <a:r>
              <a:rPr sz="2000" spc="-75" dirty="0">
                <a:latin typeface="Calibri"/>
                <a:cs typeface="Calibri"/>
              </a:rPr>
              <a:t> </a:t>
            </a:r>
            <a:r>
              <a:rPr sz="2000" dirty="0">
                <a:latin typeface="Calibri"/>
                <a:cs typeface="Calibri"/>
              </a:rPr>
              <a:t>Title</a:t>
            </a:r>
            <a:r>
              <a:rPr sz="2000" spc="-25" dirty="0">
                <a:latin typeface="Calibri"/>
                <a:cs typeface="Calibri"/>
              </a:rPr>
              <a:t> </a:t>
            </a:r>
            <a:r>
              <a:rPr sz="2000" dirty="0">
                <a:latin typeface="Calibri"/>
                <a:cs typeface="Calibri"/>
              </a:rPr>
              <a:t>IX</a:t>
            </a:r>
            <a:r>
              <a:rPr sz="2000" spc="-65" dirty="0">
                <a:latin typeface="Calibri"/>
                <a:cs typeface="Calibri"/>
              </a:rPr>
              <a:t> </a:t>
            </a:r>
            <a:r>
              <a:rPr sz="2000" spc="-10" dirty="0">
                <a:latin typeface="Calibri"/>
                <a:cs typeface="Calibri"/>
              </a:rPr>
              <a:t>prevents</a:t>
            </a:r>
            <a:r>
              <a:rPr sz="2000" spc="-30" dirty="0">
                <a:latin typeface="Calibri"/>
                <a:cs typeface="Calibri"/>
              </a:rPr>
              <a:t> </a:t>
            </a:r>
            <a:r>
              <a:rPr sz="2000" dirty="0">
                <a:latin typeface="Calibri"/>
                <a:cs typeface="Calibri"/>
              </a:rPr>
              <a:t>a</a:t>
            </a:r>
            <a:r>
              <a:rPr sz="2000" spc="-60" dirty="0">
                <a:latin typeface="Calibri"/>
                <a:cs typeface="Calibri"/>
              </a:rPr>
              <a:t> </a:t>
            </a:r>
            <a:r>
              <a:rPr sz="2000" spc="-10" dirty="0">
                <a:latin typeface="Calibri"/>
                <a:cs typeface="Calibri"/>
              </a:rPr>
              <a:t>state</a:t>
            </a:r>
            <a:r>
              <a:rPr sz="2000" spc="-25" dirty="0">
                <a:latin typeface="Calibri"/>
                <a:cs typeface="Calibri"/>
              </a:rPr>
              <a:t> </a:t>
            </a:r>
            <a:r>
              <a:rPr sz="2000" spc="-20" dirty="0">
                <a:latin typeface="Calibri"/>
                <a:cs typeface="Calibri"/>
              </a:rPr>
              <a:t>from </a:t>
            </a:r>
            <a:r>
              <a:rPr sz="2000" spc="-10" dirty="0">
                <a:latin typeface="Calibri"/>
                <a:cs typeface="Calibri"/>
              </a:rPr>
              <a:t>consistently</a:t>
            </a:r>
            <a:r>
              <a:rPr sz="2000" spc="-45" dirty="0">
                <a:latin typeface="Calibri"/>
                <a:cs typeface="Calibri"/>
              </a:rPr>
              <a:t> </a:t>
            </a:r>
            <a:r>
              <a:rPr sz="2000" dirty="0">
                <a:latin typeface="Calibri"/>
                <a:cs typeface="Calibri"/>
              </a:rPr>
              <a:t>designating</a:t>
            </a:r>
            <a:r>
              <a:rPr sz="2000" spc="-40" dirty="0">
                <a:latin typeface="Calibri"/>
                <a:cs typeface="Calibri"/>
              </a:rPr>
              <a:t> </a:t>
            </a:r>
            <a:r>
              <a:rPr sz="2000" dirty="0">
                <a:latin typeface="Calibri"/>
                <a:cs typeface="Calibri"/>
              </a:rPr>
              <a:t>girls’</a:t>
            </a:r>
            <a:r>
              <a:rPr sz="2000" spc="-40" dirty="0">
                <a:latin typeface="Calibri"/>
                <a:cs typeface="Calibri"/>
              </a:rPr>
              <a:t> </a:t>
            </a:r>
            <a:r>
              <a:rPr sz="2000" dirty="0">
                <a:latin typeface="Calibri"/>
                <a:cs typeface="Calibri"/>
              </a:rPr>
              <a:t>and</a:t>
            </a:r>
            <a:r>
              <a:rPr sz="2000" spc="-50" dirty="0">
                <a:latin typeface="Calibri"/>
                <a:cs typeface="Calibri"/>
              </a:rPr>
              <a:t> </a:t>
            </a:r>
            <a:r>
              <a:rPr sz="2000" dirty="0">
                <a:latin typeface="Calibri"/>
                <a:cs typeface="Calibri"/>
              </a:rPr>
              <a:t>boys’</a:t>
            </a:r>
            <a:r>
              <a:rPr sz="2000" spc="-65" dirty="0">
                <a:latin typeface="Calibri"/>
                <a:cs typeface="Calibri"/>
              </a:rPr>
              <a:t> </a:t>
            </a:r>
            <a:r>
              <a:rPr sz="2000" spc="-10" dirty="0">
                <a:latin typeface="Calibri"/>
                <a:cs typeface="Calibri"/>
              </a:rPr>
              <a:t>sports </a:t>
            </a:r>
            <a:r>
              <a:rPr sz="2000" dirty="0">
                <a:latin typeface="Calibri"/>
                <a:cs typeface="Calibri"/>
              </a:rPr>
              <a:t>teams</a:t>
            </a:r>
            <a:r>
              <a:rPr sz="2000" spc="-55" dirty="0">
                <a:latin typeface="Calibri"/>
                <a:cs typeface="Calibri"/>
              </a:rPr>
              <a:t> </a:t>
            </a:r>
            <a:r>
              <a:rPr sz="2000" dirty="0">
                <a:latin typeface="Calibri"/>
                <a:cs typeface="Calibri"/>
              </a:rPr>
              <a:t>based</a:t>
            </a:r>
            <a:r>
              <a:rPr sz="2000" spc="-55" dirty="0">
                <a:latin typeface="Calibri"/>
                <a:cs typeface="Calibri"/>
              </a:rPr>
              <a:t> </a:t>
            </a:r>
            <a:r>
              <a:rPr sz="2000" dirty="0">
                <a:latin typeface="Calibri"/>
                <a:cs typeface="Calibri"/>
              </a:rPr>
              <a:t>on</a:t>
            </a:r>
            <a:r>
              <a:rPr sz="2000" spc="-65" dirty="0">
                <a:latin typeface="Calibri"/>
                <a:cs typeface="Calibri"/>
              </a:rPr>
              <a:t> </a:t>
            </a:r>
            <a:r>
              <a:rPr sz="2000" dirty="0">
                <a:latin typeface="Calibri"/>
                <a:cs typeface="Calibri"/>
              </a:rPr>
              <a:t>biological</a:t>
            </a:r>
            <a:r>
              <a:rPr sz="2000" spc="-75" dirty="0">
                <a:latin typeface="Calibri"/>
                <a:cs typeface="Calibri"/>
              </a:rPr>
              <a:t> </a:t>
            </a:r>
            <a:r>
              <a:rPr sz="2000" dirty="0">
                <a:latin typeface="Calibri"/>
                <a:cs typeface="Calibri"/>
              </a:rPr>
              <a:t>sex</a:t>
            </a:r>
            <a:r>
              <a:rPr sz="2000" spc="-65" dirty="0">
                <a:latin typeface="Calibri"/>
                <a:cs typeface="Calibri"/>
              </a:rPr>
              <a:t> </a:t>
            </a:r>
            <a:r>
              <a:rPr sz="2000" dirty="0">
                <a:latin typeface="Calibri"/>
                <a:cs typeface="Calibri"/>
              </a:rPr>
              <a:t>determined</a:t>
            </a:r>
            <a:r>
              <a:rPr sz="2000" spc="-50" dirty="0">
                <a:latin typeface="Calibri"/>
                <a:cs typeface="Calibri"/>
              </a:rPr>
              <a:t> </a:t>
            </a:r>
            <a:r>
              <a:rPr sz="2000" spc="-25" dirty="0">
                <a:latin typeface="Calibri"/>
                <a:cs typeface="Calibri"/>
              </a:rPr>
              <a:t>at </a:t>
            </a:r>
            <a:r>
              <a:rPr sz="2000" spc="-10" dirty="0">
                <a:latin typeface="Calibri"/>
                <a:cs typeface="Calibri"/>
              </a:rPr>
              <a:t>birth.</a:t>
            </a:r>
            <a:endParaRPr sz="2000" dirty="0">
              <a:latin typeface="Calibri"/>
              <a:cs typeface="Calibri"/>
            </a:endParaRPr>
          </a:p>
          <a:p>
            <a:pPr marL="38100" marR="72390" indent="248285">
              <a:lnSpc>
                <a:spcPts val="2160"/>
              </a:lnSpc>
              <a:spcBef>
                <a:spcPts val="1000"/>
              </a:spcBef>
              <a:buAutoNum type="arabicPeriod"/>
              <a:tabLst>
                <a:tab pos="286385" algn="l"/>
              </a:tabLst>
            </a:pPr>
            <a:r>
              <a:rPr sz="2000" dirty="0">
                <a:latin typeface="Calibri"/>
                <a:cs typeface="Calibri"/>
              </a:rPr>
              <a:t>Whether</a:t>
            </a:r>
            <a:r>
              <a:rPr sz="2000" spc="-55" dirty="0">
                <a:latin typeface="Calibri"/>
                <a:cs typeface="Calibri"/>
              </a:rPr>
              <a:t> </a:t>
            </a:r>
            <a:r>
              <a:rPr sz="2000" dirty="0">
                <a:latin typeface="Calibri"/>
                <a:cs typeface="Calibri"/>
              </a:rPr>
              <a:t>the</a:t>
            </a:r>
            <a:r>
              <a:rPr sz="2000" spc="-25" dirty="0">
                <a:latin typeface="Calibri"/>
                <a:cs typeface="Calibri"/>
              </a:rPr>
              <a:t> </a:t>
            </a:r>
            <a:r>
              <a:rPr sz="2000" dirty="0">
                <a:latin typeface="Calibri"/>
                <a:cs typeface="Calibri"/>
              </a:rPr>
              <a:t>Equal</a:t>
            </a:r>
            <a:r>
              <a:rPr sz="2000" spc="-55" dirty="0">
                <a:latin typeface="Calibri"/>
                <a:cs typeface="Calibri"/>
              </a:rPr>
              <a:t> </a:t>
            </a:r>
            <a:r>
              <a:rPr sz="2000" spc="-10" dirty="0">
                <a:latin typeface="Calibri"/>
                <a:cs typeface="Calibri"/>
              </a:rPr>
              <a:t>Protection Clause prevents</a:t>
            </a:r>
            <a:r>
              <a:rPr sz="2000" spc="-55" dirty="0">
                <a:latin typeface="Calibri"/>
                <a:cs typeface="Calibri"/>
              </a:rPr>
              <a:t> </a:t>
            </a:r>
            <a:r>
              <a:rPr sz="2000" dirty="0">
                <a:latin typeface="Calibri"/>
                <a:cs typeface="Calibri"/>
              </a:rPr>
              <a:t>a</a:t>
            </a:r>
            <a:r>
              <a:rPr sz="2000" spc="-55" dirty="0">
                <a:latin typeface="Calibri"/>
                <a:cs typeface="Calibri"/>
              </a:rPr>
              <a:t> </a:t>
            </a:r>
            <a:r>
              <a:rPr sz="2000" spc="-10" dirty="0">
                <a:latin typeface="Calibri"/>
                <a:cs typeface="Calibri"/>
              </a:rPr>
              <a:t>state</a:t>
            </a:r>
            <a:r>
              <a:rPr sz="2000" spc="-40" dirty="0">
                <a:latin typeface="Calibri"/>
                <a:cs typeface="Calibri"/>
              </a:rPr>
              <a:t> </a:t>
            </a:r>
            <a:r>
              <a:rPr sz="2000" dirty="0">
                <a:latin typeface="Calibri"/>
                <a:cs typeface="Calibri"/>
              </a:rPr>
              <a:t>from</a:t>
            </a:r>
            <a:r>
              <a:rPr sz="2000" spc="-60" dirty="0">
                <a:latin typeface="Calibri"/>
                <a:cs typeface="Calibri"/>
              </a:rPr>
              <a:t> </a:t>
            </a:r>
            <a:r>
              <a:rPr sz="2000" spc="-10" dirty="0">
                <a:latin typeface="Calibri"/>
                <a:cs typeface="Calibri"/>
              </a:rPr>
              <a:t>offering</a:t>
            </a:r>
            <a:r>
              <a:rPr sz="2000" spc="-65" dirty="0">
                <a:latin typeface="Calibri"/>
                <a:cs typeface="Calibri"/>
              </a:rPr>
              <a:t> </a:t>
            </a:r>
            <a:r>
              <a:rPr sz="2000" spc="-10" dirty="0">
                <a:latin typeface="Calibri"/>
                <a:cs typeface="Calibri"/>
              </a:rPr>
              <a:t>separate</a:t>
            </a:r>
            <a:r>
              <a:rPr sz="2000" spc="-40" dirty="0">
                <a:latin typeface="Calibri"/>
                <a:cs typeface="Calibri"/>
              </a:rPr>
              <a:t> </a:t>
            </a:r>
            <a:r>
              <a:rPr sz="2000" spc="-10" dirty="0">
                <a:latin typeface="Calibri"/>
                <a:cs typeface="Calibri"/>
              </a:rPr>
              <a:t>boys’ </a:t>
            </a:r>
            <a:r>
              <a:rPr sz="2000" dirty="0">
                <a:latin typeface="Calibri"/>
                <a:cs typeface="Calibri"/>
              </a:rPr>
              <a:t>and</a:t>
            </a:r>
            <a:r>
              <a:rPr sz="2000" spc="-50" dirty="0">
                <a:latin typeface="Calibri"/>
                <a:cs typeface="Calibri"/>
              </a:rPr>
              <a:t> </a:t>
            </a:r>
            <a:r>
              <a:rPr sz="2000" dirty="0">
                <a:latin typeface="Calibri"/>
                <a:cs typeface="Calibri"/>
              </a:rPr>
              <a:t>girls’</a:t>
            </a:r>
            <a:r>
              <a:rPr sz="2000" spc="-35" dirty="0">
                <a:latin typeface="Calibri"/>
                <a:cs typeface="Calibri"/>
              </a:rPr>
              <a:t> </a:t>
            </a:r>
            <a:r>
              <a:rPr sz="2000" dirty="0">
                <a:latin typeface="Calibri"/>
                <a:cs typeface="Calibri"/>
              </a:rPr>
              <a:t>sports</a:t>
            </a:r>
            <a:r>
              <a:rPr sz="2000" spc="-50" dirty="0">
                <a:latin typeface="Calibri"/>
                <a:cs typeface="Calibri"/>
              </a:rPr>
              <a:t> </a:t>
            </a:r>
            <a:r>
              <a:rPr sz="2000" dirty="0">
                <a:latin typeface="Calibri"/>
                <a:cs typeface="Calibri"/>
              </a:rPr>
              <a:t>teams</a:t>
            </a:r>
            <a:r>
              <a:rPr sz="2000" spc="-20" dirty="0">
                <a:latin typeface="Calibri"/>
                <a:cs typeface="Calibri"/>
              </a:rPr>
              <a:t> </a:t>
            </a:r>
            <a:r>
              <a:rPr sz="2000" dirty="0">
                <a:latin typeface="Calibri"/>
                <a:cs typeface="Calibri"/>
              </a:rPr>
              <a:t>based</a:t>
            </a:r>
            <a:r>
              <a:rPr sz="2000" spc="-40" dirty="0">
                <a:latin typeface="Calibri"/>
                <a:cs typeface="Calibri"/>
              </a:rPr>
              <a:t> </a:t>
            </a:r>
            <a:r>
              <a:rPr sz="2000" dirty="0">
                <a:latin typeface="Calibri"/>
                <a:cs typeface="Calibri"/>
              </a:rPr>
              <a:t>on</a:t>
            </a:r>
            <a:r>
              <a:rPr sz="2000" spc="-60" dirty="0">
                <a:latin typeface="Calibri"/>
                <a:cs typeface="Calibri"/>
              </a:rPr>
              <a:t> </a:t>
            </a:r>
            <a:r>
              <a:rPr sz="2000" dirty="0">
                <a:latin typeface="Calibri"/>
                <a:cs typeface="Calibri"/>
              </a:rPr>
              <a:t>biological</a:t>
            </a:r>
            <a:r>
              <a:rPr sz="2000" spc="-55" dirty="0">
                <a:latin typeface="Calibri"/>
                <a:cs typeface="Calibri"/>
              </a:rPr>
              <a:t> </a:t>
            </a:r>
            <a:r>
              <a:rPr sz="2000" spc="-25" dirty="0">
                <a:latin typeface="Calibri"/>
                <a:cs typeface="Calibri"/>
              </a:rPr>
              <a:t>sex </a:t>
            </a:r>
            <a:r>
              <a:rPr sz="2000" dirty="0">
                <a:latin typeface="Calibri"/>
                <a:cs typeface="Calibri"/>
              </a:rPr>
              <a:t>determined</a:t>
            </a:r>
            <a:r>
              <a:rPr sz="2000" spc="-55" dirty="0">
                <a:latin typeface="Calibri"/>
                <a:cs typeface="Calibri"/>
              </a:rPr>
              <a:t> </a:t>
            </a:r>
            <a:r>
              <a:rPr sz="2000" dirty="0">
                <a:latin typeface="Calibri"/>
                <a:cs typeface="Calibri"/>
              </a:rPr>
              <a:t>at</a:t>
            </a:r>
            <a:r>
              <a:rPr sz="2000" spc="-60" dirty="0">
                <a:latin typeface="Calibri"/>
                <a:cs typeface="Calibri"/>
              </a:rPr>
              <a:t> </a:t>
            </a:r>
            <a:r>
              <a:rPr sz="2000" spc="-10" dirty="0">
                <a:latin typeface="Calibri"/>
                <a:cs typeface="Calibri"/>
              </a:rPr>
              <a:t>birth.</a:t>
            </a:r>
            <a:endParaRPr sz="2000" dirty="0">
              <a:latin typeface="Calibri"/>
              <a:cs typeface="Calibri"/>
            </a:endParaRPr>
          </a:p>
        </p:txBody>
      </p:sp>
      <p:sp>
        <p:nvSpPr>
          <p:cNvPr id="4" name="object 4"/>
          <p:cNvSpPr/>
          <p:nvPr/>
        </p:nvSpPr>
        <p:spPr>
          <a:xfrm>
            <a:off x="67431" y="5760088"/>
            <a:ext cx="154305" cy="741045"/>
          </a:xfrm>
          <a:custGeom>
            <a:avLst/>
            <a:gdLst/>
            <a:ahLst/>
            <a:cxnLst/>
            <a:rect l="l" t="t" r="r" b="b"/>
            <a:pathLst>
              <a:path w="154304" h="741045">
                <a:moveTo>
                  <a:pt x="154127" y="0"/>
                </a:moveTo>
                <a:lnTo>
                  <a:pt x="0" y="0"/>
                </a:lnTo>
                <a:lnTo>
                  <a:pt x="0" y="740664"/>
                </a:lnTo>
                <a:lnTo>
                  <a:pt x="154127" y="740664"/>
                </a:lnTo>
                <a:lnTo>
                  <a:pt x="154127" y="0"/>
                </a:lnTo>
                <a:close/>
              </a:path>
            </a:pathLst>
          </a:custGeom>
          <a:solidFill>
            <a:srgbClr val="FFC000"/>
          </a:solidFill>
        </p:spPr>
        <p:txBody>
          <a:bodyPr wrap="square" lIns="0" tIns="0" rIns="0" bIns="0" rtlCol="0"/>
          <a:lstStyle/>
          <a:p>
            <a:endParaRPr dirty="0"/>
          </a:p>
        </p:txBody>
      </p:sp>
      <p:grpSp>
        <p:nvGrpSpPr>
          <p:cNvPr id="5" name="object 5"/>
          <p:cNvGrpSpPr/>
          <p:nvPr/>
        </p:nvGrpSpPr>
        <p:grpSpPr>
          <a:xfrm>
            <a:off x="358505" y="354965"/>
            <a:ext cx="11833860" cy="6147435"/>
            <a:chOff x="358505" y="354965"/>
            <a:chExt cx="11833860" cy="6147435"/>
          </a:xfrm>
        </p:grpSpPr>
        <p:sp>
          <p:nvSpPr>
            <p:cNvPr id="6" name="object 6"/>
            <p:cNvSpPr/>
            <p:nvPr/>
          </p:nvSpPr>
          <p:spPr>
            <a:xfrm>
              <a:off x="358505" y="5761587"/>
              <a:ext cx="11833860" cy="741045"/>
            </a:xfrm>
            <a:custGeom>
              <a:avLst/>
              <a:gdLst/>
              <a:ahLst/>
              <a:cxnLst/>
              <a:rect l="l" t="t" r="r" b="b"/>
              <a:pathLst>
                <a:path w="11833860" h="741045">
                  <a:moveTo>
                    <a:pt x="11833491" y="50"/>
                  </a:moveTo>
                  <a:lnTo>
                    <a:pt x="0" y="0"/>
                  </a:lnTo>
                  <a:lnTo>
                    <a:pt x="0" y="740664"/>
                  </a:lnTo>
                  <a:lnTo>
                    <a:pt x="11833491" y="740714"/>
                  </a:lnTo>
                  <a:lnTo>
                    <a:pt x="11833491" y="50"/>
                  </a:lnTo>
                  <a:close/>
                </a:path>
              </a:pathLst>
            </a:custGeom>
            <a:solidFill>
              <a:srgbClr val="FFC000"/>
            </a:solidFill>
          </p:spPr>
          <p:txBody>
            <a:bodyPr wrap="square" lIns="0" tIns="0" rIns="0" bIns="0" rtlCol="0"/>
            <a:lstStyle/>
            <a:p>
              <a:endParaRPr dirty="0"/>
            </a:p>
          </p:txBody>
        </p:sp>
        <p:pic>
          <p:nvPicPr>
            <p:cNvPr id="7" name="object 7"/>
            <p:cNvPicPr/>
            <p:nvPr/>
          </p:nvPicPr>
          <p:blipFill>
            <a:blip r:embed="rId2" cstate="print"/>
            <a:stretch>
              <a:fillRect/>
            </a:stretch>
          </p:blipFill>
          <p:spPr>
            <a:xfrm>
              <a:off x="5695188" y="480059"/>
              <a:ext cx="6187439" cy="5919215"/>
            </a:xfrm>
            <a:prstGeom prst="rect">
              <a:avLst/>
            </a:prstGeom>
          </p:spPr>
        </p:pic>
        <p:sp>
          <p:nvSpPr>
            <p:cNvPr id="8" name="object 8"/>
            <p:cNvSpPr/>
            <p:nvPr/>
          </p:nvSpPr>
          <p:spPr>
            <a:xfrm>
              <a:off x="5696788" y="354965"/>
              <a:ext cx="6185535" cy="5915660"/>
            </a:xfrm>
            <a:custGeom>
              <a:avLst/>
              <a:gdLst/>
              <a:ahLst/>
              <a:cxnLst/>
              <a:rect l="l" t="t" r="r" b="b"/>
              <a:pathLst>
                <a:path w="6185534" h="5915660">
                  <a:moveTo>
                    <a:pt x="6184976" y="0"/>
                  </a:moveTo>
                  <a:lnTo>
                    <a:pt x="0" y="0"/>
                  </a:lnTo>
                  <a:lnTo>
                    <a:pt x="0" y="5915202"/>
                  </a:lnTo>
                  <a:lnTo>
                    <a:pt x="6184976" y="5915202"/>
                  </a:lnTo>
                  <a:lnTo>
                    <a:pt x="6184976" y="0"/>
                  </a:lnTo>
                  <a:close/>
                </a:path>
              </a:pathLst>
            </a:custGeom>
            <a:solidFill>
              <a:srgbClr val="FFFFFF"/>
            </a:solidFill>
          </p:spPr>
          <p:txBody>
            <a:bodyPr wrap="square" lIns="0" tIns="0" rIns="0" bIns="0" rtlCol="0"/>
            <a:lstStyle/>
            <a:p>
              <a:endParaRPr dirty="0"/>
            </a:p>
          </p:txBody>
        </p:sp>
      </p:grpSp>
      <p:sp>
        <p:nvSpPr>
          <p:cNvPr id="9" name="object 9"/>
          <p:cNvSpPr txBox="1">
            <a:spLocks noGrp="1"/>
          </p:cNvSpPr>
          <p:nvPr>
            <p:ph type="title"/>
          </p:nvPr>
        </p:nvSpPr>
        <p:spPr>
          <a:xfrm>
            <a:off x="67431" y="-155607"/>
            <a:ext cx="5627757" cy="1385251"/>
          </a:xfrm>
          <a:prstGeom prst="rect">
            <a:avLst/>
          </a:prstGeom>
        </p:spPr>
        <p:txBody>
          <a:bodyPr vert="horz" wrap="square" lIns="0" tIns="67945" rIns="0" bIns="0" rtlCol="0">
            <a:spAutoFit/>
          </a:bodyPr>
          <a:lstStyle/>
          <a:p>
            <a:pPr marL="12700" marR="5080">
              <a:lnSpc>
                <a:spcPts val="3460"/>
              </a:lnSpc>
              <a:spcBef>
                <a:spcPts val="535"/>
              </a:spcBef>
            </a:pPr>
            <a:r>
              <a:rPr sz="2400" spc="-20" dirty="0"/>
              <a:t>2024</a:t>
            </a:r>
            <a:r>
              <a:rPr sz="2400" spc="-145" dirty="0"/>
              <a:t> </a:t>
            </a:r>
            <a:r>
              <a:rPr sz="2400" spc="-25" dirty="0"/>
              <a:t>Petition</a:t>
            </a:r>
            <a:r>
              <a:rPr sz="2400" spc="-130" dirty="0"/>
              <a:t> </a:t>
            </a:r>
            <a:r>
              <a:rPr sz="2400" dirty="0"/>
              <a:t>–</a:t>
            </a:r>
            <a:r>
              <a:rPr sz="2400" spc="-114" dirty="0"/>
              <a:t> </a:t>
            </a:r>
            <a:r>
              <a:rPr sz="2400" spc="-30" dirty="0"/>
              <a:t>State</a:t>
            </a:r>
            <a:r>
              <a:rPr sz="2400" spc="-130" dirty="0"/>
              <a:t> </a:t>
            </a:r>
            <a:r>
              <a:rPr sz="2400" dirty="0"/>
              <a:t>Law</a:t>
            </a:r>
            <a:r>
              <a:rPr sz="2400" spc="-145" dirty="0"/>
              <a:t> </a:t>
            </a:r>
            <a:r>
              <a:rPr sz="2400" spc="-10" dirty="0"/>
              <a:t>Banning </a:t>
            </a:r>
            <a:r>
              <a:rPr sz="2400" spc="-25" dirty="0"/>
              <a:t>Biological</a:t>
            </a:r>
            <a:r>
              <a:rPr sz="2400" spc="-85" dirty="0"/>
              <a:t> </a:t>
            </a:r>
            <a:r>
              <a:rPr sz="2400" spc="-10" dirty="0"/>
              <a:t>Male</a:t>
            </a:r>
            <a:r>
              <a:rPr sz="2400" spc="-110" dirty="0"/>
              <a:t> </a:t>
            </a:r>
            <a:r>
              <a:rPr sz="2400" spc="-35" dirty="0"/>
              <a:t>Participation</a:t>
            </a:r>
            <a:r>
              <a:rPr sz="2400" spc="-110" dirty="0"/>
              <a:t> </a:t>
            </a:r>
            <a:r>
              <a:rPr sz="2400" spc="-25" dirty="0"/>
              <a:t>on</a:t>
            </a:r>
            <a:br>
              <a:rPr lang="en-US" sz="2400" spc="-25" dirty="0"/>
            </a:br>
            <a:r>
              <a:rPr lang="en-US" sz="2400" spc="-25" dirty="0"/>
              <a:t>Female Sports Teams </a:t>
            </a:r>
            <a:endParaRPr sz="2400" dirty="0"/>
          </a:p>
        </p:txBody>
      </p:sp>
      <p:pic>
        <p:nvPicPr>
          <p:cNvPr id="11" name="object 11"/>
          <p:cNvPicPr/>
          <p:nvPr/>
        </p:nvPicPr>
        <p:blipFill>
          <a:blip r:embed="rId3" cstate="print"/>
          <a:stretch>
            <a:fillRect/>
          </a:stretch>
        </p:blipFill>
        <p:spPr>
          <a:xfrm>
            <a:off x="6096000" y="1334814"/>
            <a:ext cx="5700289" cy="418837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2FAEF28-2511-A35D-84F5-2C413909FED3}"/>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511F5062-59ED-5BA3-0090-E9271718AF66}"/>
              </a:ext>
            </a:extLst>
          </p:cNvPr>
          <p:cNvSpPr>
            <a:spLocks noGrp="1"/>
          </p:cNvSpPr>
          <p:nvPr>
            <p:ph type="title"/>
          </p:nvPr>
        </p:nvSpPr>
        <p:spPr>
          <a:xfrm>
            <a:off x="525718" y="1114691"/>
            <a:ext cx="5512288" cy="1880555"/>
          </a:xfrm>
        </p:spPr>
        <p:txBody>
          <a:bodyPr anchor="t">
            <a:normAutofit/>
          </a:bodyPr>
          <a:lstStyle/>
          <a:p>
            <a:pPr>
              <a:lnSpc>
                <a:spcPct val="90000"/>
              </a:lnSpc>
            </a:pPr>
            <a:r>
              <a:rPr lang="en-US" sz="2800"/>
              <a:t>Athletic Participation - Executive Order Feb. 5, 2025: </a:t>
            </a:r>
            <a:r>
              <a:rPr lang="en-US" sz="2800" i="1"/>
              <a:t>Keeping Men Out of Women’s Sports </a:t>
            </a:r>
            <a:r>
              <a:rPr lang="en-US" sz="2800"/>
              <a:t>(February 5, 2025)</a:t>
            </a:r>
          </a:p>
        </p:txBody>
      </p:sp>
      <p:sp>
        <p:nvSpPr>
          <p:cNvPr id="56" name="Freeform: Shape 55">
            <a:extLst>
              <a:ext uri="{FF2B5EF4-FFF2-40B4-BE49-F238E27FC236}">
                <a16:creationId xmlns:a16="http://schemas.microsoft.com/office/drawing/2014/main" id="{E9BFB270-A887-4B62-B243-50F92509A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8" name="Graphic 78">
            <a:extLst>
              <a:ext uri="{FF2B5EF4-FFF2-40B4-BE49-F238E27FC236}">
                <a16:creationId xmlns:a16="http://schemas.microsoft.com/office/drawing/2014/main" id="{2EDC2578-BDB0-4118-975D-CFCE02823D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63724" y="776109"/>
            <a:ext cx="972241" cy="45718"/>
            <a:chOff x="4886325" y="3371754"/>
            <a:chExt cx="2418492" cy="113728"/>
          </a:xfrm>
          <a:solidFill>
            <a:schemeClr val="accent1"/>
          </a:solidFill>
        </p:grpSpPr>
        <p:sp>
          <p:nvSpPr>
            <p:cNvPr id="59" name="Graphic 78">
              <a:extLst>
                <a:ext uri="{FF2B5EF4-FFF2-40B4-BE49-F238E27FC236}">
                  <a16:creationId xmlns:a16="http://schemas.microsoft.com/office/drawing/2014/main" id="{FB6536F0-4A9C-46C9-96E9-22CBB33E6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60" name="Graphic 78">
              <a:extLst>
                <a:ext uri="{FF2B5EF4-FFF2-40B4-BE49-F238E27FC236}">
                  <a16:creationId xmlns:a16="http://schemas.microsoft.com/office/drawing/2014/main" id="{DFD6A33A-F889-42D7-ADC2-DD9B88DF060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61" name="Graphic 78">
                <a:extLst>
                  <a:ext uri="{FF2B5EF4-FFF2-40B4-BE49-F238E27FC236}">
                    <a16:creationId xmlns:a16="http://schemas.microsoft.com/office/drawing/2014/main" id="{C375AFD7-9E86-4D19-B86E-C936D33B0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62" name="Graphic 78">
                <a:extLst>
                  <a:ext uri="{FF2B5EF4-FFF2-40B4-BE49-F238E27FC236}">
                    <a16:creationId xmlns:a16="http://schemas.microsoft.com/office/drawing/2014/main" id="{4102C78E-31A2-4DB3-8790-415EB0B48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63" name="Graphic 78">
                <a:extLst>
                  <a:ext uri="{FF2B5EF4-FFF2-40B4-BE49-F238E27FC236}">
                    <a16:creationId xmlns:a16="http://schemas.microsoft.com/office/drawing/2014/main" id="{4F3E144D-8167-438A-B67F-50F5D9C0C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64" name="Graphic 78">
                <a:extLst>
                  <a:ext uri="{FF2B5EF4-FFF2-40B4-BE49-F238E27FC236}">
                    <a16:creationId xmlns:a16="http://schemas.microsoft.com/office/drawing/2014/main" id="{4BE2135F-02C1-449F-B195-232E9AFDD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pic>
        <p:nvPicPr>
          <p:cNvPr id="5" name="Picture 4">
            <a:extLst>
              <a:ext uri="{FF2B5EF4-FFF2-40B4-BE49-F238E27FC236}">
                <a16:creationId xmlns:a16="http://schemas.microsoft.com/office/drawing/2014/main" id="{8DD5595A-43E4-8D75-7181-9D5DF96530E0}"/>
              </a:ext>
            </a:extLst>
          </p:cNvPr>
          <p:cNvPicPr>
            <a:picLocks noChangeAspect="1"/>
          </p:cNvPicPr>
          <p:nvPr/>
        </p:nvPicPr>
        <p:blipFill>
          <a:blip r:embed="rId3"/>
          <a:srcRect t="6358" r="2" b="2"/>
          <a:stretch/>
        </p:blipFill>
        <p:spPr>
          <a:xfrm>
            <a:off x="525718" y="3282043"/>
            <a:ext cx="5512288" cy="2980932"/>
          </a:xfrm>
          <a:prstGeom prst="rect">
            <a:avLst/>
          </a:prstGeom>
        </p:spPr>
      </p:pic>
      <p:sp>
        <p:nvSpPr>
          <p:cNvPr id="3" name="Content Placeholder 2">
            <a:extLst>
              <a:ext uri="{FF2B5EF4-FFF2-40B4-BE49-F238E27FC236}">
                <a16:creationId xmlns:a16="http://schemas.microsoft.com/office/drawing/2014/main" id="{B67B9171-4E6A-A6DB-B1C6-2009723185F3}"/>
              </a:ext>
            </a:extLst>
          </p:cNvPr>
          <p:cNvSpPr>
            <a:spLocks noGrp="1"/>
          </p:cNvSpPr>
          <p:nvPr>
            <p:ph idx="1"/>
          </p:nvPr>
        </p:nvSpPr>
        <p:spPr>
          <a:xfrm>
            <a:off x="6444040" y="1114691"/>
            <a:ext cx="4159233" cy="5145901"/>
          </a:xfrm>
        </p:spPr>
        <p:txBody>
          <a:bodyPr>
            <a:normAutofit fontScale="92500" lnSpcReduction="20000"/>
          </a:bodyPr>
          <a:lstStyle/>
          <a:p>
            <a:pPr>
              <a:lnSpc>
                <a:spcPct val="100000"/>
              </a:lnSpc>
            </a:pPr>
            <a:r>
              <a:rPr lang="en-US" sz="1400" dirty="0"/>
              <a:t>Directs Secretary of Education and Attorney General, to </a:t>
            </a:r>
          </a:p>
          <a:p>
            <a:pPr marL="0" indent="0">
              <a:lnSpc>
                <a:spcPct val="100000"/>
              </a:lnSpc>
              <a:buNone/>
            </a:pPr>
            <a:r>
              <a:rPr lang="en-US" sz="1400" dirty="0"/>
              <a:t>(</a:t>
            </a:r>
            <a:r>
              <a:rPr lang="en-US" sz="1400" dirty="0" err="1"/>
              <a:t>i</a:t>
            </a:r>
            <a:r>
              <a:rPr lang="en-US" sz="1400" dirty="0"/>
              <a:t>) continue to comply with the vacatur of the 2024 Title IX rule; </a:t>
            </a:r>
          </a:p>
          <a:p>
            <a:pPr marL="0" indent="0">
              <a:lnSpc>
                <a:spcPct val="100000"/>
              </a:lnSpc>
              <a:buNone/>
            </a:pPr>
            <a:r>
              <a:rPr lang="en-US" sz="1400" dirty="0"/>
              <a:t>(ii) take action to “protect all-female athletic opportunities and all-female locker rooms and thereby provide the equal opportunity guaranteed by Title IX” and “bring regulations and policy guidance into line with the Congress’ existing demand for ‘equal athletic opportunity for members of both sexes’ by clearly specifying and clarifying that women’s sports are reserved for women; and the resolution of pending litigation consistent with this policy;” and</a:t>
            </a:r>
          </a:p>
          <a:p>
            <a:pPr marL="0" indent="0">
              <a:lnSpc>
                <a:spcPct val="100000"/>
              </a:lnSpc>
              <a:buNone/>
            </a:pPr>
            <a:r>
              <a:rPr lang="en-US" sz="1400" dirty="0"/>
              <a:t>(iii) “prioritize Title IX enforcement actions against educational institutions (including athletic associations composed of or governed by such institutions) that deny female students an equal opportunity to participate in sports and athletic events by requiring them, in the women’s category, to compete with or against or to appear unclothed before males.”</a:t>
            </a:r>
          </a:p>
          <a:p>
            <a:pPr>
              <a:lnSpc>
                <a:spcPct val="100000"/>
              </a:lnSpc>
            </a:pPr>
            <a:r>
              <a:rPr lang="en-US" sz="1400" dirty="0"/>
              <a:t>Directs all executive departments and agencies to “review grants to educational programs and, where appropriate, rescind funding to programs that fail to comply with the policy established in this order.”</a:t>
            </a:r>
          </a:p>
        </p:txBody>
      </p:sp>
      <p:sp>
        <p:nvSpPr>
          <p:cNvPr id="66" name="Freeform: Shape 65">
            <a:extLst>
              <a:ext uri="{FF2B5EF4-FFF2-40B4-BE49-F238E27FC236}">
                <a16:creationId xmlns:a16="http://schemas.microsoft.com/office/drawing/2014/main" id="{E1BEDD21-8CC9-4E04-B8CF-CE59786DF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915833"/>
            <a:ext cx="2438970" cy="942167"/>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8" name="Group 67">
            <a:extLst>
              <a:ext uri="{FF2B5EF4-FFF2-40B4-BE49-F238E27FC236}">
                <a16:creationId xmlns:a16="http://schemas.microsoft.com/office/drawing/2014/main" id="{3B108AF4-088E-4064-B983-46D04AE2E2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9771377" y="5278254"/>
            <a:ext cx="623078" cy="1834221"/>
            <a:chOff x="10948005" y="3272152"/>
            <a:chExt cx="623078" cy="1834221"/>
          </a:xfrm>
          <a:solidFill>
            <a:schemeClr val="accent1">
              <a:lumMod val="60000"/>
              <a:lumOff val="40000"/>
            </a:schemeClr>
          </a:solidFill>
        </p:grpSpPr>
        <p:sp>
          <p:nvSpPr>
            <p:cNvPr id="69" name="Freeform: Shape 68">
              <a:extLst>
                <a:ext uri="{FF2B5EF4-FFF2-40B4-BE49-F238E27FC236}">
                  <a16:creationId xmlns:a16="http://schemas.microsoft.com/office/drawing/2014/main" id="{B0072F45-87A5-41AF-8A5F-AA1169606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70" name="Freeform: Shape 69">
              <a:extLst>
                <a:ext uri="{FF2B5EF4-FFF2-40B4-BE49-F238E27FC236}">
                  <a16:creationId xmlns:a16="http://schemas.microsoft.com/office/drawing/2014/main" id="{39543D5C-6314-4A56-96D8-66138F7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71" name="Freeform: Shape 70">
              <a:extLst>
                <a:ext uri="{FF2B5EF4-FFF2-40B4-BE49-F238E27FC236}">
                  <a16:creationId xmlns:a16="http://schemas.microsoft.com/office/drawing/2014/main" id="{43B17B08-2B11-4A2F-9E2C-DE23C7250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8962" y="5013367"/>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72" name="Graphic 12">
              <a:extLst>
                <a:ext uri="{FF2B5EF4-FFF2-40B4-BE49-F238E27FC236}">
                  <a16:creationId xmlns:a16="http://schemas.microsoft.com/office/drawing/2014/main" id="{1C07DBD2-276A-4A72-BF25-6FB2FCD05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73" name="Graphic 15">
              <a:extLst>
                <a:ext uri="{FF2B5EF4-FFF2-40B4-BE49-F238E27FC236}">
                  <a16:creationId xmlns:a16="http://schemas.microsoft.com/office/drawing/2014/main" id="{C354B108-DB71-4484-8743-68C8D50307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56574" y="4484929"/>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74" name="Graphic 15">
              <a:extLst>
                <a:ext uri="{FF2B5EF4-FFF2-40B4-BE49-F238E27FC236}">
                  <a16:creationId xmlns:a16="http://schemas.microsoft.com/office/drawing/2014/main" id="{C50B8508-ED23-4F52-B6D0-18C4EFC54E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7C296D5-FE18-49F2-BECF-3BBFD7834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98165" y="4772395"/>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79278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77E35D88-5F0B-BAF8-F2D8-84E9DB55E869}"/>
              </a:ext>
            </a:extLst>
          </p:cNvPr>
          <p:cNvSpPr>
            <a:spLocks noGrp="1"/>
          </p:cNvSpPr>
          <p:nvPr>
            <p:ph type="title"/>
          </p:nvPr>
        </p:nvSpPr>
        <p:spPr>
          <a:xfrm>
            <a:off x="525717" y="787068"/>
            <a:ext cx="5566263" cy="1455091"/>
          </a:xfrm>
        </p:spPr>
        <p:txBody>
          <a:bodyPr>
            <a:normAutofit/>
          </a:bodyPr>
          <a:lstStyle/>
          <a:p>
            <a:pPr>
              <a:lnSpc>
                <a:spcPct val="90000"/>
              </a:lnSpc>
            </a:pPr>
            <a:r>
              <a:rPr lang="en-US" sz="3300"/>
              <a:t>“Sex”-based classifications under Equal Protection</a:t>
            </a:r>
          </a:p>
        </p:txBody>
      </p:sp>
      <p:sp>
        <p:nvSpPr>
          <p:cNvPr id="11"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Content Placeholder 2">
            <a:extLst>
              <a:ext uri="{FF2B5EF4-FFF2-40B4-BE49-F238E27FC236}">
                <a16:creationId xmlns:a16="http://schemas.microsoft.com/office/drawing/2014/main" id="{AA68C1FA-19C0-D278-6404-9C565A975FD0}"/>
              </a:ext>
            </a:extLst>
          </p:cNvPr>
          <p:cNvSpPr>
            <a:spLocks noGrp="1"/>
          </p:cNvSpPr>
          <p:nvPr>
            <p:ph idx="1"/>
          </p:nvPr>
        </p:nvSpPr>
        <p:spPr>
          <a:xfrm>
            <a:off x="525717" y="2796427"/>
            <a:ext cx="5566263" cy="3274503"/>
          </a:xfrm>
        </p:spPr>
        <p:txBody>
          <a:bodyPr>
            <a:normAutofit/>
          </a:bodyPr>
          <a:lstStyle/>
          <a:p>
            <a:pPr marL="0" indent="0">
              <a:buNone/>
            </a:pPr>
            <a:r>
              <a:rPr lang="en-US"/>
              <a:t>The Supreme Court has determined that “sex”-based classifications are subject to </a:t>
            </a:r>
            <a:r>
              <a:rPr lang="en-US" b="1"/>
              <a:t>heightened/intermediate scrutiny </a:t>
            </a:r>
            <a:r>
              <a:rPr lang="en-US"/>
              <a:t>under the Equal Protection Clause. </a:t>
            </a:r>
            <a:r>
              <a:rPr lang="en-US" i="1"/>
              <a:t>Craig v. Boren </a:t>
            </a:r>
            <a:r>
              <a:rPr lang="en-US"/>
              <a:t>(1976).</a:t>
            </a:r>
          </a:p>
          <a:p>
            <a:pPr lvl="1"/>
            <a:r>
              <a:rPr lang="en-US" sz="2000"/>
              <a:t>Heightened/intermediate scrutiny: Government must show the burden on a group is </a:t>
            </a:r>
            <a:r>
              <a:rPr lang="en-US" sz="2000" b="1" i="1"/>
              <a:t>substantially related </a:t>
            </a:r>
            <a:r>
              <a:rPr lang="en-US" sz="2000"/>
              <a:t>to an </a:t>
            </a:r>
            <a:r>
              <a:rPr lang="en-US" sz="2000" b="1" i="1"/>
              <a:t>important</a:t>
            </a:r>
            <a:r>
              <a:rPr lang="en-US" sz="2000"/>
              <a:t> government interest.</a:t>
            </a:r>
          </a:p>
        </p:txBody>
      </p:sp>
      <p:pic>
        <p:nvPicPr>
          <p:cNvPr id="4" name="Picture 3">
            <a:extLst>
              <a:ext uri="{FF2B5EF4-FFF2-40B4-BE49-F238E27FC236}">
                <a16:creationId xmlns:a16="http://schemas.microsoft.com/office/drawing/2014/main" id="{C1B7F79B-C68F-0821-D601-40E6D5E72C7E}"/>
              </a:ext>
            </a:extLst>
          </p:cNvPr>
          <p:cNvPicPr>
            <a:picLocks noChangeAspect="1"/>
          </p:cNvPicPr>
          <p:nvPr/>
        </p:nvPicPr>
        <p:blipFill>
          <a:blip r:embed="rId3"/>
          <a:srcRect l="14105" r="27708"/>
          <a:stretch/>
        </p:blipFill>
        <p:spPr>
          <a:xfrm>
            <a:off x="6531789" y="10"/>
            <a:ext cx="5660211" cy="6857990"/>
          </a:xfrm>
          <a:prstGeom prst="rect">
            <a:avLst/>
          </a:prstGeom>
        </p:spPr>
      </p:pic>
      <p:sp>
        <p:nvSpPr>
          <p:cNvPr id="21" name="Freeform: Shape 20">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3" name="Group 22">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10647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301326" y="586495"/>
            <a:ext cx="6891020" cy="6271895"/>
            <a:chOff x="5301326" y="586495"/>
            <a:chExt cx="6891020" cy="6271895"/>
          </a:xfrm>
        </p:grpSpPr>
        <p:sp>
          <p:nvSpPr>
            <p:cNvPr id="3" name="object 3"/>
            <p:cNvSpPr/>
            <p:nvPr/>
          </p:nvSpPr>
          <p:spPr>
            <a:xfrm>
              <a:off x="9519131" y="5486399"/>
              <a:ext cx="2673350" cy="1371600"/>
            </a:xfrm>
            <a:custGeom>
              <a:avLst/>
              <a:gdLst/>
              <a:ahLst/>
              <a:cxnLst/>
              <a:rect l="l" t="t" r="r" b="b"/>
              <a:pathLst>
                <a:path w="2673350" h="1371600">
                  <a:moveTo>
                    <a:pt x="1721738" y="0"/>
                  </a:moveTo>
                  <a:lnTo>
                    <a:pt x="1671269" y="706"/>
                  </a:lnTo>
                  <a:lnTo>
                    <a:pt x="1621150" y="2813"/>
                  </a:lnTo>
                  <a:lnTo>
                    <a:pt x="1571400" y="6302"/>
                  </a:lnTo>
                  <a:lnTo>
                    <a:pt x="1522038" y="11153"/>
                  </a:lnTo>
                  <a:lnTo>
                    <a:pt x="1473083" y="17349"/>
                  </a:lnTo>
                  <a:lnTo>
                    <a:pt x="1424553" y="24870"/>
                  </a:lnTo>
                  <a:lnTo>
                    <a:pt x="1376467" y="33697"/>
                  </a:lnTo>
                  <a:lnTo>
                    <a:pt x="1328845" y="43813"/>
                  </a:lnTo>
                  <a:lnTo>
                    <a:pt x="1281705" y="55197"/>
                  </a:lnTo>
                  <a:lnTo>
                    <a:pt x="1235065" y="67831"/>
                  </a:lnTo>
                  <a:lnTo>
                    <a:pt x="1188944" y="81696"/>
                  </a:lnTo>
                  <a:lnTo>
                    <a:pt x="1143363" y="96774"/>
                  </a:lnTo>
                  <a:lnTo>
                    <a:pt x="1098338" y="113045"/>
                  </a:lnTo>
                  <a:lnTo>
                    <a:pt x="1053889" y="130491"/>
                  </a:lnTo>
                  <a:lnTo>
                    <a:pt x="1010035" y="149093"/>
                  </a:lnTo>
                  <a:lnTo>
                    <a:pt x="966794" y="168833"/>
                  </a:lnTo>
                  <a:lnTo>
                    <a:pt x="924186" y="189691"/>
                  </a:lnTo>
                  <a:lnTo>
                    <a:pt x="882229" y="211648"/>
                  </a:lnTo>
                  <a:lnTo>
                    <a:pt x="840942" y="234686"/>
                  </a:lnTo>
                  <a:lnTo>
                    <a:pt x="800344" y="258787"/>
                  </a:lnTo>
                  <a:lnTo>
                    <a:pt x="760453" y="283930"/>
                  </a:lnTo>
                  <a:lnTo>
                    <a:pt x="721289" y="310098"/>
                  </a:lnTo>
                  <a:lnTo>
                    <a:pt x="682870" y="337271"/>
                  </a:lnTo>
                  <a:lnTo>
                    <a:pt x="645215" y="365431"/>
                  </a:lnTo>
                  <a:lnTo>
                    <a:pt x="608343" y="394560"/>
                  </a:lnTo>
                  <a:lnTo>
                    <a:pt x="572272" y="424637"/>
                  </a:lnTo>
                  <a:lnTo>
                    <a:pt x="537022" y="455645"/>
                  </a:lnTo>
                  <a:lnTo>
                    <a:pt x="502611" y="487564"/>
                  </a:lnTo>
                  <a:lnTo>
                    <a:pt x="469059" y="520376"/>
                  </a:lnTo>
                  <a:lnTo>
                    <a:pt x="436383" y="554062"/>
                  </a:lnTo>
                  <a:lnTo>
                    <a:pt x="404602" y="588603"/>
                  </a:lnTo>
                  <a:lnTo>
                    <a:pt x="373737" y="623980"/>
                  </a:lnTo>
                  <a:lnTo>
                    <a:pt x="343804" y="660175"/>
                  </a:lnTo>
                  <a:lnTo>
                    <a:pt x="314824" y="697169"/>
                  </a:lnTo>
                  <a:lnTo>
                    <a:pt x="286814" y="734942"/>
                  </a:lnTo>
                  <a:lnTo>
                    <a:pt x="259794" y="773477"/>
                  </a:lnTo>
                  <a:lnTo>
                    <a:pt x="233783" y="812754"/>
                  </a:lnTo>
                  <a:lnTo>
                    <a:pt x="208799" y="852754"/>
                  </a:lnTo>
                  <a:lnTo>
                    <a:pt x="184861" y="893459"/>
                  </a:lnTo>
                  <a:lnTo>
                    <a:pt x="161987" y="934850"/>
                  </a:lnTo>
                  <a:lnTo>
                    <a:pt x="140198" y="976908"/>
                  </a:lnTo>
                  <a:lnTo>
                    <a:pt x="119511" y="1019614"/>
                  </a:lnTo>
                  <a:lnTo>
                    <a:pt x="99946" y="1062950"/>
                  </a:lnTo>
                  <a:lnTo>
                    <a:pt x="81521" y="1106897"/>
                  </a:lnTo>
                  <a:lnTo>
                    <a:pt x="64254" y="1151435"/>
                  </a:lnTo>
                  <a:lnTo>
                    <a:pt x="48166" y="1196546"/>
                  </a:lnTo>
                  <a:lnTo>
                    <a:pt x="33273" y="1242212"/>
                  </a:lnTo>
                  <a:lnTo>
                    <a:pt x="0" y="1371600"/>
                  </a:lnTo>
                  <a:lnTo>
                    <a:pt x="2672867" y="1371600"/>
                  </a:lnTo>
                  <a:lnTo>
                    <a:pt x="2672867" y="279247"/>
                  </a:lnTo>
                  <a:lnTo>
                    <a:pt x="2564447" y="213385"/>
                  </a:lnTo>
                  <a:lnTo>
                    <a:pt x="2519864" y="189985"/>
                  </a:lnTo>
                  <a:lnTo>
                    <a:pt x="2474545" y="167827"/>
                  </a:lnTo>
                  <a:lnTo>
                    <a:pt x="2428511" y="146935"/>
                  </a:lnTo>
                  <a:lnTo>
                    <a:pt x="2381786" y="127331"/>
                  </a:lnTo>
                  <a:lnTo>
                    <a:pt x="2334393" y="109038"/>
                  </a:lnTo>
                  <a:lnTo>
                    <a:pt x="2286353" y="92079"/>
                  </a:lnTo>
                  <a:lnTo>
                    <a:pt x="2237690" y="76475"/>
                  </a:lnTo>
                  <a:lnTo>
                    <a:pt x="2188427" y="62250"/>
                  </a:lnTo>
                  <a:lnTo>
                    <a:pt x="2138584" y="49427"/>
                  </a:lnTo>
                  <a:lnTo>
                    <a:pt x="2088186" y="38027"/>
                  </a:lnTo>
                  <a:lnTo>
                    <a:pt x="2037255" y="28074"/>
                  </a:lnTo>
                  <a:lnTo>
                    <a:pt x="1985814" y="19590"/>
                  </a:lnTo>
                  <a:lnTo>
                    <a:pt x="1933884" y="12598"/>
                  </a:lnTo>
                  <a:lnTo>
                    <a:pt x="1881489" y="7120"/>
                  </a:lnTo>
                  <a:lnTo>
                    <a:pt x="1828652" y="3179"/>
                  </a:lnTo>
                  <a:lnTo>
                    <a:pt x="1775394" y="798"/>
                  </a:lnTo>
                  <a:lnTo>
                    <a:pt x="1721738" y="0"/>
                  </a:lnTo>
                  <a:close/>
                </a:path>
              </a:pathLst>
            </a:custGeom>
            <a:solidFill>
              <a:srgbClr val="FFC000"/>
            </a:solidFill>
          </p:spPr>
          <p:txBody>
            <a:bodyPr wrap="square" lIns="0" tIns="0" rIns="0" bIns="0" rtlCol="0"/>
            <a:lstStyle/>
            <a:p>
              <a:endParaRPr dirty="0"/>
            </a:p>
          </p:txBody>
        </p:sp>
        <p:pic>
          <p:nvPicPr>
            <p:cNvPr id="4" name="object 4"/>
            <p:cNvPicPr/>
            <p:nvPr/>
          </p:nvPicPr>
          <p:blipFill>
            <a:blip r:embed="rId2" cstate="print"/>
            <a:stretch>
              <a:fillRect/>
            </a:stretch>
          </p:blipFill>
          <p:spPr>
            <a:xfrm>
              <a:off x="6541058" y="953960"/>
              <a:ext cx="4756237" cy="4756238"/>
            </a:xfrm>
            <a:prstGeom prst="rect">
              <a:avLst/>
            </a:prstGeom>
          </p:spPr>
        </p:pic>
        <p:sp>
          <p:nvSpPr>
            <p:cNvPr id="5" name="object 5"/>
            <p:cNvSpPr/>
            <p:nvPr/>
          </p:nvSpPr>
          <p:spPr>
            <a:xfrm>
              <a:off x="5364826" y="649995"/>
              <a:ext cx="2225675" cy="1494155"/>
            </a:xfrm>
            <a:custGeom>
              <a:avLst/>
              <a:gdLst/>
              <a:ahLst/>
              <a:cxnLst/>
              <a:rect l="l" t="t" r="r" b="b"/>
              <a:pathLst>
                <a:path w="2225675" h="1494155">
                  <a:moveTo>
                    <a:pt x="0" y="191319"/>
                  </a:moveTo>
                  <a:lnTo>
                    <a:pt x="42539" y="168324"/>
                  </a:lnTo>
                  <a:lnTo>
                    <a:pt x="85488" y="146843"/>
                  </a:lnTo>
                  <a:lnTo>
                    <a:pt x="128815" y="126865"/>
                  </a:lnTo>
                  <a:lnTo>
                    <a:pt x="172488" y="108383"/>
                  </a:lnTo>
                  <a:lnTo>
                    <a:pt x="216476" y="91387"/>
                  </a:lnTo>
                  <a:lnTo>
                    <a:pt x="260746" y="75869"/>
                  </a:lnTo>
                  <a:lnTo>
                    <a:pt x="305268" y="61819"/>
                  </a:lnTo>
                  <a:lnTo>
                    <a:pt x="350010" y="49229"/>
                  </a:lnTo>
                  <a:lnTo>
                    <a:pt x="394940" y="38091"/>
                  </a:lnTo>
                  <a:lnTo>
                    <a:pt x="440027" y="28394"/>
                  </a:lnTo>
                  <a:lnTo>
                    <a:pt x="485239" y="20130"/>
                  </a:lnTo>
                  <a:lnTo>
                    <a:pt x="530545" y="13291"/>
                  </a:lnTo>
                  <a:lnTo>
                    <a:pt x="575913" y="7867"/>
                  </a:lnTo>
                  <a:lnTo>
                    <a:pt x="621311" y="3850"/>
                  </a:lnTo>
                  <a:lnTo>
                    <a:pt x="666708" y="1230"/>
                  </a:lnTo>
                  <a:lnTo>
                    <a:pt x="712072" y="0"/>
                  </a:lnTo>
                  <a:lnTo>
                    <a:pt x="757372" y="149"/>
                  </a:lnTo>
                  <a:lnTo>
                    <a:pt x="802577" y="1669"/>
                  </a:lnTo>
                  <a:lnTo>
                    <a:pt x="847654" y="4551"/>
                  </a:lnTo>
                  <a:lnTo>
                    <a:pt x="892572" y="8787"/>
                  </a:lnTo>
                  <a:lnTo>
                    <a:pt x="937300" y="14367"/>
                  </a:lnTo>
                  <a:lnTo>
                    <a:pt x="981805" y="21283"/>
                  </a:lnTo>
                  <a:lnTo>
                    <a:pt x="1026057" y="29526"/>
                  </a:lnTo>
                  <a:lnTo>
                    <a:pt x="1070024" y="39086"/>
                  </a:lnTo>
                  <a:lnTo>
                    <a:pt x="1113674" y="49955"/>
                  </a:lnTo>
                  <a:lnTo>
                    <a:pt x="1156975" y="62125"/>
                  </a:lnTo>
                  <a:lnTo>
                    <a:pt x="1199897" y="75586"/>
                  </a:lnTo>
                  <a:lnTo>
                    <a:pt x="1242407" y="90328"/>
                  </a:lnTo>
                  <a:lnTo>
                    <a:pt x="1284474" y="106345"/>
                  </a:lnTo>
                  <a:lnTo>
                    <a:pt x="1326067" y="123626"/>
                  </a:lnTo>
                  <a:lnTo>
                    <a:pt x="1367153" y="142163"/>
                  </a:lnTo>
                  <a:lnTo>
                    <a:pt x="1407702" y="161946"/>
                  </a:lnTo>
                  <a:lnTo>
                    <a:pt x="1447681" y="182968"/>
                  </a:lnTo>
                  <a:lnTo>
                    <a:pt x="1487059" y="205218"/>
                  </a:lnTo>
                  <a:lnTo>
                    <a:pt x="1525805" y="228689"/>
                  </a:lnTo>
                  <a:lnTo>
                    <a:pt x="1563887" y="253372"/>
                  </a:lnTo>
                  <a:lnTo>
                    <a:pt x="1601274" y="279256"/>
                  </a:lnTo>
                  <a:lnTo>
                    <a:pt x="1637933" y="306335"/>
                  </a:lnTo>
                  <a:lnTo>
                    <a:pt x="1673833" y="334598"/>
                  </a:lnTo>
                  <a:lnTo>
                    <a:pt x="1708944" y="364036"/>
                  </a:lnTo>
                  <a:lnTo>
                    <a:pt x="1743232" y="394642"/>
                  </a:lnTo>
                  <a:lnTo>
                    <a:pt x="1776667" y="426406"/>
                  </a:lnTo>
                  <a:lnTo>
                    <a:pt x="1809217" y="459320"/>
                  </a:lnTo>
                  <a:lnTo>
                    <a:pt x="1840850" y="493373"/>
                  </a:lnTo>
                  <a:lnTo>
                    <a:pt x="1871535" y="528558"/>
                  </a:lnTo>
                  <a:lnTo>
                    <a:pt x="1901241" y="564866"/>
                  </a:lnTo>
                  <a:lnTo>
                    <a:pt x="1929935" y="602287"/>
                  </a:lnTo>
                  <a:lnTo>
                    <a:pt x="1957586" y="640814"/>
                  </a:lnTo>
                  <a:lnTo>
                    <a:pt x="1984163" y="680436"/>
                  </a:lnTo>
                  <a:lnTo>
                    <a:pt x="2009634" y="721146"/>
                  </a:lnTo>
                  <a:lnTo>
                    <a:pt x="2033968" y="762933"/>
                  </a:lnTo>
                  <a:lnTo>
                    <a:pt x="2058238" y="807969"/>
                  </a:lnTo>
                  <a:lnTo>
                    <a:pt x="2080909" y="853721"/>
                  </a:lnTo>
                  <a:lnTo>
                    <a:pt x="2101972" y="900145"/>
                  </a:lnTo>
                  <a:lnTo>
                    <a:pt x="2121414" y="947200"/>
                  </a:lnTo>
                  <a:lnTo>
                    <a:pt x="2139224" y="994842"/>
                  </a:lnTo>
                  <a:lnTo>
                    <a:pt x="2155392" y="1043029"/>
                  </a:lnTo>
                  <a:lnTo>
                    <a:pt x="2169905" y="1091716"/>
                  </a:lnTo>
                  <a:lnTo>
                    <a:pt x="2182753" y="1140862"/>
                  </a:lnTo>
                  <a:lnTo>
                    <a:pt x="2193925" y="1190423"/>
                  </a:lnTo>
                  <a:lnTo>
                    <a:pt x="2203409" y="1240357"/>
                  </a:lnTo>
                  <a:lnTo>
                    <a:pt x="2211193" y="1290621"/>
                  </a:lnTo>
                  <a:lnTo>
                    <a:pt x="2217267" y="1341171"/>
                  </a:lnTo>
                  <a:lnTo>
                    <a:pt x="2221620" y="1391964"/>
                  </a:lnTo>
                  <a:lnTo>
                    <a:pt x="2224240" y="1442958"/>
                  </a:lnTo>
                  <a:lnTo>
                    <a:pt x="2225116" y="1494110"/>
                  </a:lnTo>
                </a:path>
              </a:pathLst>
            </a:custGeom>
            <a:ln w="127000">
              <a:solidFill>
                <a:srgbClr val="FFC000"/>
              </a:solidFill>
              <a:prstDash val="dash"/>
            </a:ln>
          </p:spPr>
          <p:txBody>
            <a:bodyPr wrap="square" lIns="0" tIns="0" rIns="0" bIns="0" rtlCol="0"/>
            <a:lstStyle/>
            <a:p>
              <a:endParaRPr dirty="0"/>
            </a:p>
          </p:txBody>
        </p:sp>
      </p:grpSp>
      <p:sp>
        <p:nvSpPr>
          <p:cNvPr id="6" name="object 6"/>
          <p:cNvSpPr txBox="1">
            <a:spLocks noGrp="1"/>
          </p:cNvSpPr>
          <p:nvPr>
            <p:ph type="title"/>
          </p:nvPr>
        </p:nvSpPr>
        <p:spPr>
          <a:xfrm>
            <a:off x="217887" y="347033"/>
            <a:ext cx="5368290" cy="836294"/>
          </a:xfrm>
          <a:prstGeom prst="rect">
            <a:avLst/>
          </a:prstGeom>
        </p:spPr>
        <p:txBody>
          <a:bodyPr vert="horz" wrap="square" lIns="0" tIns="59690" rIns="0" bIns="0" rtlCol="0">
            <a:spAutoFit/>
          </a:bodyPr>
          <a:lstStyle/>
          <a:p>
            <a:pPr marL="12700" marR="5080" indent="-635">
              <a:lnSpc>
                <a:spcPts val="3030"/>
              </a:lnSpc>
              <a:spcBef>
                <a:spcPts val="470"/>
              </a:spcBef>
            </a:pPr>
            <a:r>
              <a:rPr sz="2800" dirty="0"/>
              <a:t>2024</a:t>
            </a:r>
            <a:r>
              <a:rPr sz="2800" spc="-55" dirty="0"/>
              <a:t> </a:t>
            </a:r>
            <a:r>
              <a:rPr sz="2800" dirty="0"/>
              <a:t>Petition</a:t>
            </a:r>
            <a:r>
              <a:rPr sz="2800" spc="-65" dirty="0"/>
              <a:t> </a:t>
            </a:r>
            <a:r>
              <a:rPr sz="2800" dirty="0"/>
              <a:t>–</a:t>
            </a:r>
            <a:r>
              <a:rPr sz="2800" spc="-70" dirty="0"/>
              <a:t> </a:t>
            </a:r>
            <a:r>
              <a:rPr sz="2800" dirty="0"/>
              <a:t>Whether</a:t>
            </a:r>
            <a:r>
              <a:rPr sz="2800" spc="-65" dirty="0"/>
              <a:t> </a:t>
            </a:r>
            <a:r>
              <a:rPr sz="2800" spc="-10" dirty="0"/>
              <a:t>E-</a:t>
            </a:r>
            <a:r>
              <a:rPr sz="2800" spc="-20" dirty="0"/>
              <a:t>Rate </a:t>
            </a:r>
            <a:r>
              <a:rPr sz="2800" spc="-10" dirty="0"/>
              <a:t>Program</a:t>
            </a:r>
            <a:r>
              <a:rPr sz="2800" spc="-100" dirty="0"/>
              <a:t> </a:t>
            </a:r>
            <a:r>
              <a:rPr sz="2800" dirty="0"/>
              <a:t>Violates</a:t>
            </a:r>
            <a:r>
              <a:rPr sz="2800" spc="-120" dirty="0"/>
              <a:t> </a:t>
            </a:r>
            <a:r>
              <a:rPr sz="2800" spc="-10" dirty="0"/>
              <a:t>Delegation</a:t>
            </a:r>
            <a:r>
              <a:rPr sz="2800" spc="-95" dirty="0"/>
              <a:t> </a:t>
            </a:r>
            <a:r>
              <a:rPr sz="2800" spc="-10" dirty="0"/>
              <a:t>Doctrine</a:t>
            </a:r>
            <a:endParaRPr sz="2800" dirty="0"/>
          </a:p>
        </p:txBody>
      </p:sp>
      <p:sp>
        <p:nvSpPr>
          <p:cNvPr id="7" name="object 7"/>
          <p:cNvSpPr txBox="1"/>
          <p:nvPr/>
        </p:nvSpPr>
        <p:spPr>
          <a:xfrm>
            <a:off x="271565" y="1239691"/>
            <a:ext cx="5756275" cy="5502275"/>
          </a:xfrm>
          <a:prstGeom prst="rect">
            <a:avLst/>
          </a:prstGeom>
        </p:spPr>
        <p:txBody>
          <a:bodyPr vert="horz" wrap="square" lIns="0" tIns="47625" rIns="0" bIns="0" rtlCol="0">
            <a:spAutoFit/>
          </a:bodyPr>
          <a:lstStyle/>
          <a:p>
            <a:pPr marL="12700" marR="422909">
              <a:lnSpc>
                <a:spcPts val="2160"/>
              </a:lnSpc>
              <a:spcBef>
                <a:spcPts val="375"/>
              </a:spcBef>
            </a:pPr>
            <a:r>
              <a:rPr sz="2000" i="1" dirty="0">
                <a:latin typeface="Calibri"/>
                <a:cs typeface="Calibri"/>
              </a:rPr>
              <a:t>Federal</a:t>
            </a:r>
            <a:r>
              <a:rPr sz="2000" i="1" spc="-95" dirty="0">
                <a:latin typeface="Calibri"/>
                <a:cs typeface="Calibri"/>
              </a:rPr>
              <a:t> </a:t>
            </a:r>
            <a:r>
              <a:rPr sz="2000" i="1" dirty="0">
                <a:latin typeface="Calibri"/>
                <a:cs typeface="Calibri"/>
              </a:rPr>
              <a:t>Communications</a:t>
            </a:r>
            <a:r>
              <a:rPr sz="2000" i="1" spc="-70" dirty="0">
                <a:latin typeface="Calibri"/>
                <a:cs typeface="Calibri"/>
              </a:rPr>
              <a:t> </a:t>
            </a:r>
            <a:r>
              <a:rPr sz="2000" i="1" dirty="0">
                <a:latin typeface="Calibri"/>
                <a:cs typeface="Calibri"/>
              </a:rPr>
              <a:t>Commission</a:t>
            </a:r>
            <a:r>
              <a:rPr sz="2000" i="1" spc="-70" dirty="0">
                <a:latin typeface="Calibri"/>
                <a:cs typeface="Calibri"/>
              </a:rPr>
              <a:t> </a:t>
            </a:r>
            <a:r>
              <a:rPr sz="2000" i="1" spc="-45" dirty="0">
                <a:latin typeface="Calibri"/>
                <a:cs typeface="Calibri"/>
              </a:rPr>
              <a:t>v.</a:t>
            </a:r>
            <a:r>
              <a:rPr sz="2000" i="1" spc="-65" dirty="0">
                <a:latin typeface="Calibri"/>
                <a:cs typeface="Calibri"/>
              </a:rPr>
              <a:t> </a:t>
            </a:r>
            <a:r>
              <a:rPr sz="2000" i="1" spc="-10" dirty="0">
                <a:latin typeface="Calibri"/>
                <a:cs typeface="Calibri"/>
              </a:rPr>
              <a:t>Consumers’ </a:t>
            </a:r>
            <a:r>
              <a:rPr sz="2000" i="1" dirty="0">
                <a:latin typeface="Calibri"/>
                <a:cs typeface="Calibri"/>
              </a:rPr>
              <a:t>Research</a:t>
            </a:r>
            <a:r>
              <a:rPr sz="2000" dirty="0">
                <a:latin typeface="Calibri"/>
                <a:cs typeface="Calibri"/>
              </a:rPr>
              <a:t>,</a:t>
            </a:r>
            <a:r>
              <a:rPr sz="2000" spc="-55" dirty="0">
                <a:latin typeface="Calibri"/>
                <a:cs typeface="Calibri"/>
              </a:rPr>
              <a:t> </a:t>
            </a:r>
            <a:r>
              <a:rPr sz="2000" dirty="0">
                <a:latin typeface="Calibri"/>
                <a:cs typeface="Calibri"/>
              </a:rPr>
              <a:t>109</a:t>
            </a:r>
            <a:r>
              <a:rPr sz="2000" spc="-50" dirty="0">
                <a:latin typeface="Calibri"/>
                <a:cs typeface="Calibri"/>
              </a:rPr>
              <a:t> </a:t>
            </a:r>
            <a:r>
              <a:rPr sz="2000" spc="-30" dirty="0">
                <a:latin typeface="Calibri"/>
                <a:cs typeface="Calibri"/>
              </a:rPr>
              <a:t>F.4th</a:t>
            </a:r>
            <a:r>
              <a:rPr sz="2000" spc="-25" dirty="0">
                <a:latin typeface="Calibri"/>
                <a:cs typeface="Calibri"/>
              </a:rPr>
              <a:t> </a:t>
            </a:r>
            <a:r>
              <a:rPr sz="2000" dirty="0">
                <a:latin typeface="Calibri"/>
                <a:cs typeface="Calibri"/>
              </a:rPr>
              <a:t>743,</a:t>
            </a:r>
            <a:r>
              <a:rPr sz="2000" spc="-55" dirty="0">
                <a:latin typeface="Calibri"/>
                <a:cs typeface="Calibri"/>
              </a:rPr>
              <a:t> </a:t>
            </a:r>
            <a:r>
              <a:rPr sz="2000" dirty="0">
                <a:latin typeface="Calibri"/>
                <a:cs typeface="Calibri"/>
              </a:rPr>
              <a:t>en</a:t>
            </a:r>
            <a:r>
              <a:rPr sz="2000" spc="-15" dirty="0">
                <a:latin typeface="Calibri"/>
                <a:cs typeface="Calibri"/>
              </a:rPr>
              <a:t> </a:t>
            </a:r>
            <a:r>
              <a:rPr sz="2000" dirty="0">
                <a:latin typeface="Calibri"/>
                <a:cs typeface="Calibri"/>
              </a:rPr>
              <a:t>banc</a:t>
            </a:r>
            <a:r>
              <a:rPr sz="2000" spc="-40" dirty="0">
                <a:latin typeface="Calibri"/>
                <a:cs typeface="Calibri"/>
              </a:rPr>
              <a:t> </a:t>
            </a:r>
            <a:r>
              <a:rPr sz="2000" dirty="0">
                <a:latin typeface="Calibri"/>
                <a:cs typeface="Calibri"/>
              </a:rPr>
              <a:t>(5th</a:t>
            </a:r>
            <a:r>
              <a:rPr sz="2000" spc="-30" dirty="0">
                <a:latin typeface="Calibri"/>
                <a:cs typeface="Calibri"/>
              </a:rPr>
              <a:t> </a:t>
            </a:r>
            <a:r>
              <a:rPr sz="2000" spc="-40" dirty="0">
                <a:latin typeface="Calibri"/>
                <a:cs typeface="Calibri"/>
              </a:rPr>
              <a:t>Cir.,</a:t>
            </a:r>
            <a:r>
              <a:rPr sz="2000" spc="-25" dirty="0">
                <a:latin typeface="Calibri"/>
                <a:cs typeface="Calibri"/>
              </a:rPr>
              <a:t> </a:t>
            </a:r>
            <a:r>
              <a:rPr sz="2000" dirty="0">
                <a:latin typeface="Calibri"/>
                <a:cs typeface="Calibri"/>
              </a:rPr>
              <a:t>July</a:t>
            </a:r>
            <a:r>
              <a:rPr sz="2000" spc="-30" dirty="0">
                <a:latin typeface="Calibri"/>
                <a:cs typeface="Calibri"/>
              </a:rPr>
              <a:t> </a:t>
            </a:r>
            <a:r>
              <a:rPr sz="2000" spc="-25" dirty="0">
                <a:latin typeface="Calibri"/>
                <a:cs typeface="Calibri"/>
              </a:rPr>
              <a:t>24, </a:t>
            </a:r>
            <a:r>
              <a:rPr sz="2000" dirty="0">
                <a:latin typeface="Calibri"/>
                <a:cs typeface="Calibri"/>
              </a:rPr>
              <a:t>2024),</a:t>
            </a:r>
            <a:r>
              <a:rPr sz="2000" spc="-50" dirty="0">
                <a:latin typeface="Calibri"/>
                <a:cs typeface="Calibri"/>
              </a:rPr>
              <a:t> </a:t>
            </a:r>
            <a:r>
              <a:rPr sz="2000" dirty="0">
                <a:latin typeface="Calibri"/>
                <a:cs typeface="Calibri"/>
              </a:rPr>
              <a:t>petition</a:t>
            </a:r>
            <a:r>
              <a:rPr sz="2000" spc="-15" dirty="0">
                <a:latin typeface="Calibri"/>
                <a:cs typeface="Calibri"/>
              </a:rPr>
              <a:t> </a:t>
            </a:r>
            <a:r>
              <a:rPr sz="2000" dirty="0">
                <a:latin typeface="Calibri"/>
                <a:cs typeface="Calibri"/>
              </a:rPr>
              <a:t>filed</a:t>
            </a:r>
            <a:r>
              <a:rPr sz="2000" spc="-15" dirty="0">
                <a:latin typeface="Calibri"/>
                <a:cs typeface="Calibri"/>
              </a:rPr>
              <a:t> </a:t>
            </a:r>
            <a:r>
              <a:rPr sz="2000" dirty="0">
                <a:latin typeface="Calibri"/>
                <a:cs typeface="Calibri"/>
              </a:rPr>
              <a:t>Sept.</a:t>
            </a:r>
            <a:r>
              <a:rPr sz="2000" spc="-20" dirty="0">
                <a:latin typeface="Calibri"/>
                <a:cs typeface="Calibri"/>
              </a:rPr>
              <a:t> </a:t>
            </a:r>
            <a:r>
              <a:rPr sz="2000" dirty="0">
                <a:latin typeface="Calibri"/>
                <a:cs typeface="Calibri"/>
              </a:rPr>
              <a:t>30,</a:t>
            </a:r>
            <a:r>
              <a:rPr sz="2000" spc="-35" dirty="0">
                <a:latin typeface="Calibri"/>
                <a:cs typeface="Calibri"/>
              </a:rPr>
              <a:t> </a:t>
            </a:r>
            <a:r>
              <a:rPr sz="2000" spc="-10" dirty="0">
                <a:latin typeface="Calibri"/>
                <a:cs typeface="Calibri"/>
              </a:rPr>
              <a:t>2024.</a:t>
            </a:r>
            <a:endParaRPr sz="2000" dirty="0">
              <a:latin typeface="Calibri"/>
              <a:cs typeface="Calibri"/>
            </a:endParaRPr>
          </a:p>
          <a:p>
            <a:pPr marL="12700">
              <a:lnSpc>
                <a:spcPct val="100000"/>
              </a:lnSpc>
              <a:spcBef>
                <a:spcPts val="725"/>
              </a:spcBef>
            </a:pPr>
            <a:r>
              <a:rPr sz="2000" dirty="0">
                <a:latin typeface="Calibri"/>
                <a:cs typeface="Calibri"/>
              </a:rPr>
              <a:t>QP</a:t>
            </a:r>
            <a:r>
              <a:rPr sz="2000" spc="-45" dirty="0">
                <a:latin typeface="Calibri"/>
                <a:cs typeface="Calibri"/>
              </a:rPr>
              <a:t> </a:t>
            </a:r>
            <a:r>
              <a:rPr sz="2000" dirty="0">
                <a:latin typeface="Calibri"/>
                <a:cs typeface="Calibri"/>
              </a:rPr>
              <a:t>by</a:t>
            </a:r>
            <a:r>
              <a:rPr sz="2000" spc="-50" dirty="0">
                <a:latin typeface="Calibri"/>
                <a:cs typeface="Calibri"/>
              </a:rPr>
              <a:t> </a:t>
            </a:r>
            <a:r>
              <a:rPr sz="2000" dirty="0">
                <a:latin typeface="Calibri"/>
                <a:cs typeface="Calibri"/>
              </a:rPr>
              <a:t>petitioner</a:t>
            </a:r>
            <a:r>
              <a:rPr sz="2000" spc="-45" dirty="0">
                <a:latin typeface="Calibri"/>
                <a:cs typeface="Calibri"/>
              </a:rPr>
              <a:t> </a:t>
            </a:r>
            <a:r>
              <a:rPr sz="2000" spc="-20" dirty="0">
                <a:latin typeface="Calibri"/>
                <a:cs typeface="Calibri"/>
              </a:rPr>
              <a:t>FCC:</a:t>
            </a:r>
            <a:endParaRPr sz="2000" dirty="0">
              <a:latin typeface="Calibri"/>
              <a:cs typeface="Calibri"/>
            </a:endParaRPr>
          </a:p>
          <a:p>
            <a:pPr marL="527685" marR="5080" indent="-515620">
              <a:lnSpc>
                <a:spcPts val="2160"/>
              </a:lnSpc>
              <a:spcBef>
                <a:spcPts val="1040"/>
              </a:spcBef>
              <a:buAutoNum type="arabicPeriod"/>
              <a:tabLst>
                <a:tab pos="527685" algn="l"/>
              </a:tabLst>
            </a:pPr>
            <a:r>
              <a:rPr sz="2000" dirty="0">
                <a:latin typeface="Calibri"/>
                <a:cs typeface="Calibri"/>
              </a:rPr>
              <a:t>Whether</a:t>
            </a:r>
            <a:r>
              <a:rPr sz="2000" spc="-75" dirty="0">
                <a:latin typeface="Calibri"/>
                <a:cs typeface="Calibri"/>
              </a:rPr>
              <a:t> </a:t>
            </a:r>
            <a:r>
              <a:rPr sz="2000" dirty="0">
                <a:latin typeface="Calibri"/>
                <a:cs typeface="Calibri"/>
              </a:rPr>
              <a:t>Congress</a:t>
            </a:r>
            <a:r>
              <a:rPr sz="2000" spc="-70" dirty="0">
                <a:latin typeface="Calibri"/>
                <a:cs typeface="Calibri"/>
              </a:rPr>
              <a:t> </a:t>
            </a:r>
            <a:r>
              <a:rPr sz="2000" dirty="0">
                <a:latin typeface="Calibri"/>
                <a:cs typeface="Calibri"/>
              </a:rPr>
              <a:t>violated</a:t>
            </a:r>
            <a:r>
              <a:rPr sz="2000" spc="-45" dirty="0">
                <a:latin typeface="Calibri"/>
                <a:cs typeface="Calibri"/>
              </a:rPr>
              <a:t> </a:t>
            </a:r>
            <a:r>
              <a:rPr sz="2000" dirty="0">
                <a:latin typeface="Calibri"/>
                <a:cs typeface="Calibri"/>
              </a:rPr>
              <a:t>the</a:t>
            </a:r>
            <a:r>
              <a:rPr sz="2000" spc="-70" dirty="0">
                <a:latin typeface="Calibri"/>
                <a:cs typeface="Calibri"/>
              </a:rPr>
              <a:t> </a:t>
            </a:r>
            <a:r>
              <a:rPr sz="2000" spc="-10" dirty="0">
                <a:latin typeface="Calibri"/>
                <a:cs typeface="Calibri"/>
              </a:rPr>
              <a:t>nondelegation </a:t>
            </a:r>
            <a:r>
              <a:rPr sz="2000" dirty="0">
                <a:latin typeface="Calibri"/>
                <a:cs typeface="Calibri"/>
              </a:rPr>
              <a:t>doctrine</a:t>
            </a:r>
            <a:r>
              <a:rPr sz="2000" spc="-50" dirty="0">
                <a:latin typeface="Calibri"/>
                <a:cs typeface="Calibri"/>
              </a:rPr>
              <a:t> </a:t>
            </a:r>
            <a:r>
              <a:rPr sz="2000" dirty="0">
                <a:latin typeface="Calibri"/>
                <a:cs typeface="Calibri"/>
              </a:rPr>
              <a:t>by</a:t>
            </a:r>
            <a:r>
              <a:rPr sz="2000" spc="-60" dirty="0">
                <a:latin typeface="Calibri"/>
                <a:cs typeface="Calibri"/>
              </a:rPr>
              <a:t> </a:t>
            </a:r>
            <a:r>
              <a:rPr sz="2000" dirty="0">
                <a:latin typeface="Calibri"/>
                <a:cs typeface="Calibri"/>
              </a:rPr>
              <a:t>authorizing</a:t>
            </a:r>
            <a:r>
              <a:rPr sz="2000" spc="-40" dirty="0">
                <a:latin typeface="Calibri"/>
                <a:cs typeface="Calibri"/>
              </a:rPr>
              <a:t> </a:t>
            </a:r>
            <a:r>
              <a:rPr sz="2000" dirty="0">
                <a:latin typeface="Calibri"/>
                <a:cs typeface="Calibri"/>
              </a:rPr>
              <a:t>the</a:t>
            </a:r>
            <a:r>
              <a:rPr sz="2000" spc="-50" dirty="0">
                <a:latin typeface="Calibri"/>
                <a:cs typeface="Calibri"/>
              </a:rPr>
              <a:t> </a:t>
            </a:r>
            <a:r>
              <a:rPr sz="2000" dirty="0">
                <a:latin typeface="Calibri"/>
                <a:cs typeface="Calibri"/>
              </a:rPr>
              <a:t>Commission</a:t>
            </a:r>
            <a:r>
              <a:rPr sz="2000" spc="-25" dirty="0">
                <a:latin typeface="Calibri"/>
                <a:cs typeface="Calibri"/>
              </a:rPr>
              <a:t> to </a:t>
            </a:r>
            <a:r>
              <a:rPr sz="2000" spc="-10" dirty="0">
                <a:latin typeface="Calibri"/>
                <a:cs typeface="Calibri"/>
              </a:rPr>
              <a:t>determine,</a:t>
            </a:r>
            <a:r>
              <a:rPr sz="2000" spc="-25" dirty="0">
                <a:latin typeface="Calibri"/>
                <a:cs typeface="Calibri"/>
              </a:rPr>
              <a:t> </a:t>
            </a:r>
            <a:r>
              <a:rPr sz="2000" dirty="0">
                <a:latin typeface="Calibri"/>
                <a:cs typeface="Calibri"/>
              </a:rPr>
              <a:t>within</a:t>
            </a:r>
            <a:r>
              <a:rPr sz="2000" spc="-35" dirty="0">
                <a:latin typeface="Calibri"/>
                <a:cs typeface="Calibri"/>
              </a:rPr>
              <a:t> </a:t>
            </a:r>
            <a:r>
              <a:rPr sz="2000" dirty="0">
                <a:latin typeface="Calibri"/>
                <a:cs typeface="Calibri"/>
              </a:rPr>
              <a:t>the</a:t>
            </a:r>
            <a:r>
              <a:rPr sz="2000" spc="-45" dirty="0">
                <a:latin typeface="Calibri"/>
                <a:cs typeface="Calibri"/>
              </a:rPr>
              <a:t> </a:t>
            </a:r>
            <a:r>
              <a:rPr sz="2000" dirty="0">
                <a:latin typeface="Calibri"/>
                <a:cs typeface="Calibri"/>
              </a:rPr>
              <a:t>limits</a:t>
            </a:r>
            <a:r>
              <a:rPr sz="2000" spc="-15" dirty="0">
                <a:latin typeface="Calibri"/>
                <a:cs typeface="Calibri"/>
              </a:rPr>
              <a:t> </a:t>
            </a:r>
            <a:r>
              <a:rPr sz="2000" dirty="0">
                <a:latin typeface="Calibri"/>
                <a:cs typeface="Calibri"/>
              </a:rPr>
              <a:t>set</a:t>
            </a:r>
            <a:r>
              <a:rPr sz="2000" spc="-25" dirty="0">
                <a:latin typeface="Calibri"/>
                <a:cs typeface="Calibri"/>
              </a:rPr>
              <a:t> </a:t>
            </a:r>
            <a:r>
              <a:rPr sz="2000" dirty="0">
                <a:latin typeface="Calibri"/>
                <a:cs typeface="Calibri"/>
              </a:rPr>
              <a:t>forth</a:t>
            </a:r>
            <a:r>
              <a:rPr sz="2000" spc="-40" dirty="0">
                <a:latin typeface="Calibri"/>
                <a:cs typeface="Calibri"/>
              </a:rPr>
              <a:t> </a:t>
            </a:r>
            <a:r>
              <a:rPr sz="2000" dirty="0">
                <a:latin typeface="Calibri"/>
                <a:cs typeface="Calibri"/>
              </a:rPr>
              <a:t>in</a:t>
            </a:r>
            <a:r>
              <a:rPr sz="2000" spc="-45" dirty="0">
                <a:latin typeface="Calibri"/>
                <a:cs typeface="Calibri"/>
              </a:rPr>
              <a:t> </a:t>
            </a:r>
            <a:r>
              <a:rPr sz="2000" spc="-10" dirty="0">
                <a:latin typeface="Calibri"/>
                <a:cs typeface="Calibri"/>
              </a:rPr>
              <a:t>Section </a:t>
            </a:r>
            <a:r>
              <a:rPr sz="2000" dirty="0">
                <a:latin typeface="Calibri"/>
                <a:cs typeface="Calibri"/>
              </a:rPr>
              <a:t>254,</a:t>
            </a:r>
            <a:r>
              <a:rPr sz="2000" spc="-60" dirty="0">
                <a:latin typeface="Calibri"/>
                <a:cs typeface="Calibri"/>
              </a:rPr>
              <a:t> </a:t>
            </a:r>
            <a:r>
              <a:rPr sz="2000" dirty="0">
                <a:latin typeface="Calibri"/>
                <a:cs typeface="Calibri"/>
              </a:rPr>
              <a:t>the</a:t>
            </a:r>
            <a:r>
              <a:rPr sz="2000" spc="-30" dirty="0">
                <a:latin typeface="Calibri"/>
                <a:cs typeface="Calibri"/>
              </a:rPr>
              <a:t> </a:t>
            </a:r>
            <a:r>
              <a:rPr sz="2000" dirty="0">
                <a:latin typeface="Calibri"/>
                <a:cs typeface="Calibri"/>
              </a:rPr>
              <a:t>amount</a:t>
            </a:r>
            <a:r>
              <a:rPr sz="2000" spc="-35" dirty="0">
                <a:latin typeface="Calibri"/>
                <a:cs typeface="Calibri"/>
              </a:rPr>
              <a:t> </a:t>
            </a:r>
            <a:r>
              <a:rPr sz="2000" dirty="0">
                <a:latin typeface="Calibri"/>
                <a:cs typeface="Calibri"/>
              </a:rPr>
              <a:t>that</a:t>
            </a:r>
            <a:r>
              <a:rPr sz="2000" spc="-30" dirty="0">
                <a:latin typeface="Calibri"/>
                <a:cs typeface="Calibri"/>
              </a:rPr>
              <a:t> </a:t>
            </a:r>
            <a:r>
              <a:rPr sz="2000" spc="-10" dirty="0">
                <a:latin typeface="Calibri"/>
                <a:cs typeface="Calibri"/>
              </a:rPr>
              <a:t>providers</a:t>
            </a:r>
            <a:r>
              <a:rPr sz="2000" spc="-20" dirty="0">
                <a:latin typeface="Calibri"/>
                <a:cs typeface="Calibri"/>
              </a:rPr>
              <a:t> </a:t>
            </a:r>
            <a:r>
              <a:rPr sz="2000" dirty="0">
                <a:latin typeface="Calibri"/>
                <a:cs typeface="Calibri"/>
              </a:rPr>
              <a:t>must</a:t>
            </a:r>
            <a:r>
              <a:rPr sz="2000" spc="-15" dirty="0">
                <a:latin typeface="Calibri"/>
                <a:cs typeface="Calibri"/>
              </a:rPr>
              <a:t> </a:t>
            </a:r>
            <a:r>
              <a:rPr sz="2000" spc="-10" dirty="0">
                <a:latin typeface="Calibri"/>
                <a:cs typeface="Calibri"/>
              </a:rPr>
              <a:t>contribute</a:t>
            </a:r>
            <a:r>
              <a:rPr sz="2000" spc="-35" dirty="0">
                <a:latin typeface="Calibri"/>
                <a:cs typeface="Calibri"/>
              </a:rPr>
              <a:t> </a:t>
            </a:r>
            <a:r>
              <a:rPr sz="2000" spc="-25" dirty="0">
                <a:latin typeface="Calibri"/>
                <a:cs typeface="Calibri"/>
              </a:rPr>
              <a:t>to </a:t>
            </a:r>
            <a:r>
              <a:rPr sz="2000" dirty="0">
                <a:latin typeface="Calibri"/>
                <a:cs typeface="Calibri"/>
              </a:rPr>
              <a:t>the</a:t>
            </a:r>
            <a:r>
              <a:rPr sz="2000" spc="-10" dirty="0">
                <a:latin typeface="Calibri"/>
                <a:cs typeface="Calibri"/>
              </a:rPr>
              <a:t> Fund.</a:t>
            </a:r>
            <a:endParaRPr sz="2000" dirty="0">
              <a:latin typeface="Calibri"/>
              <a:cs typeface="Calibri"/>
            </a:endParaRPr>
          </a:p>
          <a:p>
            <a:pPr marL="527685" marR="71120" indent="-515620">
              <a:lnSpc>
                <a:spcPts val="2160"/>
              </a:lnSpc>
              <a:spcBef>
                <a:spcPts val="994"/>
              </a:spcBef>
              <a:buAutoNum type="arabicPeriod"/>
              <a:tabLst>
                <a:tab pos="527685" algn="l"/>
              </a:tabLst>
            </a:pPr>
            <a:r>
              <a:rPr sz="2000" dirty="0">
                <a:latin typeface="Calibri"/>
                <a:cs typeface="Calibri"/>
              </a:rPr>
              <a:t>Whether</a:t>
            </a:r>
            <a:r>
              <a:rPr sz="2000" spc="-75" dirty="0">
                <a:latin typeface="Calibri"/>
                <a:cs typeface="Calibri"/>
              </a:rPr>
              <a:t> </a:t>
            </a:r>
            <a:r>
              <a:rPr sz="2000" dirty="0">
                <a:latin typeface="Calibri"/>
                <a:cs typeface="Calibri"/>
              </a:rPr>
              <a:t>the</a:t>
            </a:r>
            <a:r>
              <a:rPr sz="2000" spc="-70" dirty="0">
                <a:latin typeface="Calibri"/>
                <a:cs typeface="Calibri"/>
              </a:rPr>
              <a:t> </a:t>
            </a:r>
            <a:r>
              <a:rPr sz="2000" dirty="0">
                <a:latin typeface="Calibri"/>
                <a:cs typeface="Calibri"/>
              </a:rPr>
              <a:t>Commission</a:t>
            </a:r>
            <a:r>
              <a:rPr sz="2000" spc="-50" dirty="0">
                <a:latin typeface="Calibri"/>
                <a:cs typeface="Calibri"/>
              </a:rPr>
              <a:t> </a:t>
            </a:r>
            <a:r>
              <a:rPr sz="2000" dirty="0">
                <a:latin typeface="Calibri"/>
                <a:cs typeface="Calibri"/>
              </a:rPr>
              <a:t>violated</a:t>
            </a:r>
            <a:r>
              <a:rPr sz="2000" spc="-50" dirty="0">
                <a:latin typeface="Calibri"/>
                <a:cs typeface="Calibri"/>
              </a:rPr>
              <a:t> </a:t>
            </a:r>
            <a:r>
              <a:rPr sz="2000" spc="-25" dirty="0">
                <a:latin typeface="Calibri"/>
                <a:cs typeface="Calibri"/>
              </a:rPr>
              <a:t>the </a:t>
            </a:r>
            <a:r>
              <a:rPr sz="2000" spc="-10" dirty="0">
                <a:latin typeface="Calibri"/>
                <a:cs typeface="Calibri"/>
              </a:rPr>
              <a:t>nondelegation</a:t>
            </a:r>
            <a:r>
              <a:rPr sz="2000" spc="-40" dirty="0">
                <a:latin typeface="Calibri"/>
                <a:cs typeface="Calibri"/>
              </a:rPr>
              <a:t> </a:t>
            </a:r>
            <a:r>
              <a:rPr sz="2000" dirty="0">
                <a:latin typeface="Calibri"/>
                <a:cs typeface="Calibri"/>
              </a:rPr>
              <a:t>doctrine</a:t>
            </a:r>
            <a:r>
              <a:rPr sz="2000" spc="-25" dirty="0">
                <a:latin typeface="Calibri"/>
                <a:cs typeface="Calibri"/>
              </a:rPr>
              <a:t> </a:t>
            </a:r>
            <a:r>
              <a:rPr sz="2000" dirty="0">
                <a:latin typeface="Calibri"/>
                <a:cs typeface="Calibri"/>
              </a:rPr>
              <a:t>by</a:t>
            </a:r>
            <a:r>
              <a:rPr sz="2000" spc="-35" dirty="0">
                <a:latin typeface="Calibri"/>
                <a:cs typeface="Calibri"/>
              </a:rPr>
              <a:t> </a:t>
            </a:r>
            <a:r>
              <a:rPr sz="2000" dirty="0">
                <a:latin typeface="Calibri"/>
                <a:cs typeface="Calibri"/>
              </a:rPr>
              <a:t>using</a:t>
            </a:r>
            <a:r>
              <a:rPr sz="2000" spc="-35" dirty="0">
                <a:latin typeface="Calibri"/>
                <a:cs typeface="Calibri"/>
              </a:rPr>
              <a:t> </a:t>
            </a:r>
            <a:r>
              <a:rPr sz="2000" spc="-25" dirty="0">
                <a:latin typeface="Calibri"/>
                <a:cs typeface="Calibri"/>
              </a:rPr>
              <a:t>the </a:t>
            </a:r>
            <a:r>
              <a:rPr sz="2000" spc="-10" dirty="0">
                <a:latin typeface="Calibri"/>
                <a:cs typeface="Calibri"/>
              </a:rPr>
              <a:t>Administrator’s</a:t>
            </a:r>
            <a:r>
              <a:rPr sz="2000" spc="-20" dirty="0">
                <a:latin typeface="Calibri"/>
                <a:cs typeface="Calibri"/>
              </a:rPr>
              <a:t> </a:t>
            </a:r>
            <a:r>
              <a:rPr sz="2000" dirty="0">
                <a:latin typeface="Calibri"/>
                <a:cs typeface="Calibri"/>
              </a:rPr>
              <a:t>financial</a:t>
            </a:r>
            <a:r>
              <a:rPr sz="2000" spc="-30" dirty="0">
                <a:latin typeface="Calibri"/>
                <a:cs typeface="Calibri"/>
              </a:rPr>
              <a:t> </a:t>
            </a:r>
            <a:r>
              <a:rPr sz="2000" spc="-10" dirty="0">
                <a:latin typeface="Calibri"/>
                <a:cs typeface="Calibri"/>
              </a:rPr>
              <a:t>projections</a:t>
            </a:r>
            <a:r>
              <a:rPr sz="2000" spc="-55" dirty="0">
                <a:latin typeface="Calibri"/>
                <a:cs typeface="Calibri"/>
              </a:rPr>
              <a:t> </a:t>
            </a:r>
            <a:r>
              <a:rPr sz="2000" dirty="0">
                <a:latin typeface="Calibri"/>
                <a:cs typeface="Calibri"/>
              </a:rPr>
              <a:t>in</a:t>
            </a:r>
            <a:r>
              <a:rPr sz="2000" spc="-30" dirty="0">
                <a:latin typeface="Calibri"/>
                <a:cs typeface="Calibri"/>
              </a:rPr>
              <a:t> </a:t>
            </a:r>
            <a:r>
              <a:rPr sz="2000" spc="-10" dirty="0">
                <a:latin typeface="Calibri"/>
                <a:cs typeface="Calibri"/>
              </a:rPr>
              <a:t>computing </a:t>
            </a:r>
            <a:r>
              <a:rPr sz="2000" dirty="0">
                <a:latin typeface="Calibri"/>
                <a:cs typeface="Calibri"/>
              </a:rPr>
              <a:t>universal</a:t>
            </a:r>
            <a:r>
              <a:rPr sz="2000" spc="-40" dirty="0">
                <a:latin typeface="Calibri"/>
                <a:cs typeface="Calibri"/>
              </a:rPr>
              <a:t> </a:t>
            </a:r>
            <a:r>
              <a:rPr sz="2000" dirty="0">
                <a:latin typeface="Calibri"/>
                <a:cs typeface="Calibri"/>
              </a:rPr>
              <a:t>service</a:t>
            </a:r>
            <a:r>
              <a:rPr sz="2000" spc="-45" dirty="0">
                <a:latin typeface="Calibri"/>
                <a:cs typeface="Calibri"/>
              </a:rPr>
              <a:t> </a:t>
            </a:r>
            <a:r>
              <a:rPr sz="2000" spc="-10" dirty="0">
                <a:latin typeface="Calibri"/>
                <a:cs typeface="Calibri"/>
              </a:rPr>
              <a:t>contribution</a:t>
            </a:r>
            <a:r>
              <a:rPr sz="2000" spc="-75" dirty="0">
                <a:latin typeface="Calibri"/>
                <a:cs typeface="Calibri"/>
              </a:rPr>
              <a:t> </a:t>
            </a:r>
            <a:r>
              <a:rPr sz="2000" spc="-10" dirty="0">
                <a:latin typeface="Calibri"/>
                <a:cs typeface="Calibri"/>
              </a:rPr>
              <a:t>rates.</a:t>
            </a:r>
            <a:endParaRPr sz="2000" dirty="0">
              <a:latin typeface="Calibri"/>
              <a:cs typeface="Calibri"/>
            </a:endParaRPr>
          </a:p>
          <a:p>
            <a:pPr marL="527685" marR="154305" indent="-515620">
              <a:lnSpc>
                <a:spcPts val="2160"/>
              </a:lnSpc>
              <a:spcBef>
                <a:spcPts val="994"/>
              </a:spcBef>
              <a:buAutoNum type="arabicPeriod"/>
              <a:tabLst>
                <a:tab pos="527685" algn="l"/>
              </a:tabLst>
            </a:pPr>
            <a:r>
              <a:rPr sz="2000" dirty="0">
                <a:latin typeface="Calibri"/>
                <a:cs typeface="Calibri"/>
              </a:rPr>
              <a:t>Whether</a:t>
            </a:r>
            <a:r>
              <a:rPr sz="2000" spc="-60" dirty="0">
                <a:latin typeface="Calibri"/>
                <a:cs typeface="Calibri"/>
              </a:rPr>
              <a:t> </a:t>
            </a:r>
            <a:r>
              <a:rPr sz="2000" dirty="0">
                <a:latin typeface="Calibri"/>
                <a:cs typeface="Calibri"/>
              </a:rPr>
              <a:t>the</a:t>
            </a:r>
            <a:r>
              <a:rPr sz="2000" spc="-50" dirty="0">
                <a:latin typeface="Calibri"/>
                <a:cs typeface="Calibri"/>
              </a:rPr>
              <a:t> </a:t>
            </a:r>
            <a:r>
              <a:rPr sz="2000" dirty="0">
                <a:latin typeface="Calibri"/>
                <a:cs typeface="Calibri"/>
              </a:rPr>
              <a:t>combination</a:t>
            </a:r>
            <a:r>
              <a:rPr sz="2000" spc="-50" dirty="0">
                <a:latin typeface="Calibri"/>
                <a:cs typeface="Calibri"/>
              </a:rPr>
              <a:t> </a:t>
            </a:r>
            <a:r>
              <a:rPr sz="2000" dirty="0">
                <a:latin typeface="Calibri"/>
                <a:cs typeface="Calibri"/>
              </a:rPr>
              <a:t>of</a:t>
            </a:r>
            <a:r>
              <a:rPr sz="2000" spc="-50" dirty="0">
                <a:latin typeface="Calibri"/>
                <a:cs typeface="Calibri"/>
              </a:rPr>
              <a:t> </a:t>
            </a:r>
            <a:r>
              <a:rPr sz="2000" spc="-20" dirty="0">
                <a:latin typeface="Calibri"/>
                <a:cs typeface="Calibri"/>
              </a:rPr>
              <a:t>Congress’s</a:t>
            </a:r>
            <a:r>
              <a:rPr sz="2000" spc="-60" dirty="0">
                <a:latin typeface="Calibri"/>
                <a:cs typeface="Calibri"/>
              </a:rPr>
              <a:t> </a:t>
            </a:r>
            <a:r>
              <a:rPr sz="2000" spc="-10" dirty="0">
                <a:latin typeface="Calibri"/>
                <a:cs typeface="Calibri"/>
              </a:rPr>
              <a:t>conferral </a:t>
            </a:r>
            <a:r>
              <a:rPr sz="2000" dirty="0">
                <a:latin typeface="Calibri"/>
                <a:cs typeface="Calibri"/>
              </a:rPr>
              <a:t>of</a:t>
            </a:r>
            <a:r>
              <a:rPr sz="2000" spc="-35" dirty="0">
                <a:latin typeface="Calibri"/>
                <a:cs typeface="Calibri"/>
              </a:rPr>
              <a:t> </a:t>
            </a:r>
            <a:r>
              <a:rPr sz="2000" dirty="0">
                <a:latin typeface="Calibri"/>
                <a:cs typeface="Calibri"/>
              </a:rPr>
              <a:t>authority</a:t>
            </a:r>
            <a:r>
              <a:rPr sz="2000" spc="-30" dirty="0">
                <a:latin typeface="Calibri"/>
                <a:cs typeface="Calibri"/>
              </a:rPr>
              <a:t> </a:t>
            </a:r>
            <a:r>
              <a:rPr sz="2000" dirty="0">
                <a:latin typeface="Calibri"/>
                <a:cs typeface="Calibri"/>
              </a:rPr>
              <a:t>on</a:t>
            </a:r>
            <a:r>
              <a:rPr sz="2000" spc="-45" dirty="0">
                <a:latin typeface="Calibri"/>
                <a:cs typeface="Calibri"/>
              </a:rPr>
              <a:t> </a:t>
            </a:r>
            <a:r>
              <a:rPr sz="2000" dirty="0">
                <a:latin typeface="Calibri"/>
                <a:cs typeface="Calibri"/>
              </a:rPr>
              <a:t>the</a:t>
            </a:r>
            <a:r>
              <a:rPr sz="2000" spc="-25" dirty="0">
                <a:latin typeface="Calibri"/>
                <a:cs typeface="Calibri"/>
              </a:rPr>
              <a:t> </a:t>
            </a:r>
            <a:r>
              <a:rPr sz="2000" dirty="0">
                <a:latin typeface="Calibri"/>
                <a:cs typeface="Calibri"/>
              </a:rPr>
              <a:t>Commission</a:t>
            </a:r>
            <a:r>
              <a:rPr sz="2000" spc="-20" dirty="0">
                <a:latin typeface="Calibri"/>
                <a:cs typeface="Calibri"/>
              </a:rPr>
              <a:t> </a:t>
            </a:r>
            <a:r>
              <a:rPr sz="2000" dirty="0">
                <a:latin typeface="Calibri"/>
                <a:cs typeface="Calibri"/>
              </a:rPr>
              <a:t>and</a:t>
            </a:r>
            <a:r>
              <a:rPr sz="2000" spc="-30" dirty="0">
                <a:latin typeface="Calibri"/>
                <a:cs typeface="Calibri"/>
              </a:rPr>
              <a:t> </a:t>
            </a:r>
            <a:r>
              <a:rPr sz="2000" spc="-25" dirty="0">
                <a:latin typeface="Calibri"/>
                <a:cs typeface="Calibri"/>
              </a:rPr>
              <a:t>the </a:t>
            </a:r>
            <a:r>
              <a:rPr sz="2000" spc="-10" dirty="0">
                <a:latin typeface="Calibri"/>
                <a:cs typeface="Calibri"/>
              </a:rPr>
              <a:t>Commission’s</a:t>
            </a:r>
            <a:r>
              <a:rPr sz="2000" spc="-35" dirty="0">
                <a:latin typeface="Calibri"/>
                <a:cs typeface="Calibri"/>
              </a:rPr>
              <a:t> </a:t>
            </a:r>
            <a:r>
              <a:rPr sz="2000" spc="-10" dirty="0">
                <a:latin typeface="Calibri"/>
                <a:cs typeface="Calibri"/>
              </a:rPr>
              <a:t>delegation</a:t>
            </a:r>
            <a:r>
              <a:rPr sz="2000" spc="-45" dirty="0">
                <a:latin typeface="Calibri"/>
                <a:cs typeface="Calibri"/>
              </a:rPr>
              <a:t> </a:t>
            </a:r>
            <a:r>
              <a:rPr sz="2000" dirty="0">
                <a:latin typeface="Calibri"/>
                <a:cs typeface="Calibri"/>
              </a:rPr>
              <a:t>of</a:t>
            </a:r>
            <a:r>
              <a:rPr sz="2000" spc="-55" dirty="0">
                <a:latin typeface="Calibri"/>
                <a:cs typeface="Calibri"/>
              </a:rPr>
              <a:t> </a:t>
            </a:r>
            <a:r>
              <a:rPr sz="2000" spc="-10" dirty="0">
                <a:latin typeface="Calibri"/>
                <a:cs typeface="Calibri"/>
              </a:rPr>
              <a:t>administrative responsibilities</a:t>
            </a:r>
            <a:r>
              <a:rPr sz="2000" spc="-20" dirty="0">
                <a:latin typeface="Calibri"/>
                <a:cs typeface="Calibri"/>
              </a:rPr>
              <a:t> </a:t>
            </a:r>
            <a:r>
              <a:rPr sz="2000" dirty="0">
                <a:latin typeface="Calibri"/>
                <a:cs typeface="Calibri"/>
              </a:rPr>
              <a:t>to</a:t>
            </a:r>
            <a:r>
              <a:rPr sz="2000" spc="-50" dirty="0">
                <a:latin typeface="Calibri"/>
                <a:cs typeface="Calibri"/>
              </a:rPr>
              <a:t> </a:t>
            </a:r>
            <a:r>
              <a:rPr sz="2000" dirty="0">
                <a:latin typeface="Calibri"/>
                <a:cs typeface="Calibri"/>
              </a:rPr>
              <a:t>the</a:t>
            </a:r>
            <a:r>
              <a:rPr sz="2000" spc="-60" dirty="0">
                <a:latin typeface="Calibri"/>
                <a:cs typeface="Calibri"/>
              </a:rPr>
              <a:t> </a:t>
            </a:r>
            <a:r>
              <a:rPr sz="2000" spc="-10" dirty="0">
                <a:latin typeface="Calibri"/>
                <a:cs typeface="Calibri"/>
              </a:rPr>
              <a:t>Administrator</a:t>
            </a:r>
            <a:r>
              <a:rPr sz="2000" spc="-30" dirty="0">
                <a:latin typeface="Calibri"/>
                <a:cs typeface="Calibri"/>
              </a:rPr>
              <a:t> </a:t>
            </a:r>
            <a:r>
              <a:rPr sz="2000" dirty="0">
                <a:latin typeface="Calibri"/>
                <a:cs typeface="Calibri"/>
              </a:rPr>
              <a:t>violates</a:t>
            </a:r>
            <a:r>
              <a:rPr sz="2000" spc="-30" dirty="0">
                <a:latin typeface="Calibri"/>
                <a:cs typeface="Calibri"/>
              </a:rPr>
              <a:t> </a:t>
            </a:r>
            <a:r>
              <a:rPr sz="2000" spc="-25" dirty="0">
                <a:latin typeface="Calibri"/>
                <a:cs typeface="Calibri"/>
              </a:rPr>
              <a:t>the </a:t>
            </a:r>
            <a:r>
              <a:rPr sz="2000" spc="-10" dirty="0">
                <a:latin typeface="Calibri"/>
                <a:cs typeface="Calibri"/>
              </a:rPr>
              <a:t>nondelegation</a:t>
            </a:r>
            <a:r>
              <a:rPr sz="2000" spc="-20" dirty="0">
                <a:latin typeface="Calibri"/>
                <a:cs typeface="Calibri"/>
              </a:rPr>
              <a:t> </a:t>
            </a:r>
            <a:r>
              <a:rPr sz="2000" spc="-10" dirty="0">
                <a:latin typeface="Calibri"/>
                <a:cs typeface="Calibri"/>
              </a:rPr>
              <a:t>doctrine.</a:t>
            </a:r>
            <a:endParaRPr sz="2000" dirty="0">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Title 5">
            <a:extLst>
              <a:ext uri="{FF2B5EF4-FFF2-40B4-BE49-F238E27FC236}">
                <a16:creationId xmlns:a16="http://schemas.microsoft.com/office/drawing/2014/main" id="{D1E475AA-FEFA-0051-684F-9A5DA6DE0FFE}"/>
              </a:ext>
            </a:extLst>
          </p:cNvPr>
          <p:cNvSpPr>
            <a:spLocks noGrp="1"/>
          </p:cNvSpPr>
          <p:nvPr>
            <p:ph type="title"/>
          </p:nvPr>
        </p:nvSpPr>
        <p:spPr>
          <a:xfrm>
            <a:off x="525717" y="787068"/>
            <a:ext cx="4950173" cy="1455091"/>
          </a:xfrm>
        </p:spPr>
        <p:txBody>
          <a:bodyPr>
            <a:normAutofit/>
          </a:bodyPr>
          <a:lstStyle/>
          <a:p>
            <a:r>
              <a:rPr lang="en-US"/>
              <a:t>“Reverse” discrimination</a:t>
            </a:r>
          </a:p>
        </p:txBody>
      </p:sp>
      <p:sp>
        <p:nvSpPr>
          <p:cNvPr id="41" name="Freeform: Shape 4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4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4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4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4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4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4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7" name="Content Placeholder 6">
            <a:extLst>
              <a:ext uri="{FF2B5EF4-FFF2-40B4-BE49-F238E27FC236}">
                <a16:creationId xmlns:a16="http://schemas.microsoft.com/office/drawing/2014/main" id="{904FBFEE-88FB-3604-B577-A481BBF2B443}"/>
              </a:ext>
            </a:extLst>
          </p:cNvPr>
          <p:cNvSpPr>
            <a:spLocks noGrp="1"/>
          </p:cNvSpPr>
          <p:nvPr>
            <p:ph idx="1"/>
          </p:nvPr>
        </p:nvSpPr>
        <p:spPr>
          <a:xfrm>
            <a:off x="525717" y="2796427"/>
            <a:ext cx="4950173" cy="3274503"/>
          </a:xfrm>
        </p:spPr>
        <p:txBody>
          <a:bodyPr>
            <a:normAutofit lnSpcReduction="10000"/>
          </a:bodyPr>
          <a:lstStyle/>
          <a:p>
            <a:pPr marL="0" indent="0">
              <a:lnSpc>
                <a:spcPct val="100000"/>
              </a:lnSpc>
              <a:buNone/>
            </a:pPr>
            <a:r>
              <a:rPr lang="en-US" sz="1400" i="1" dirty="0"/>
              <a:t>Ames v. Ohio Department of Youth Services</a:t>
            </a:r>
            <a:r>
              <a:rPr lang="en-US" sz="1400" dirty="0"/>
              <a:t>,</a:t>
            </a:r>
            <a:r>
              <a:rPr lang="en-US" sz="1400" i="1" dirty="0"/>
              <a:t> </a:t>
            </a:r>
            <a:r>
              <a:rPr lang="en-US" sz="1400" dirty="0"/>
              <a:t>87 F.4th 822 (6</a:t>
            </a:r>
            <a:r>
              <a:rPr lang="en-US" sz="1400" baseline="30000" dirty="0"/>
              <a:t>th</a:t>
            </a:r>
            <a:r>
              <a:rPr lang="en-US" sz="1400" dirty="0"/>
              <a:t> Cir. 2023), cert. granted Oct. 4, 2024.</a:t>
            </a:r>
          </a:p>
          <a:p>
            <a:pPr marL="0" indent="0">
              <a:lnSpc>
                <a:spcPct val="100000"/>
              </a:lnSpc>
              <a:buNone/>
            </a:pPr>
            <a:r>
              <a:rPr lang="en-US" sz="1400" dirty="0">
                <a:latin typeface="Aptos" panose="020B0004020202020204" pitchFamily="34" charset="0"/>
              </a:rPr>
              <a:t>Marlean Ames alleges she lost out on a promotion that she wanted, and then was demoted, simply because she is straight, in violation of Title VII, which prohibits discrimination based on sex.</a:t>
            </a:r>
          </a:p>
          <a:p>
            <a:pPr marL="0" indent="0">
              <a:lnSpc>
                <a:spcPct val="100000"/>
              </a:lnSpc>
              <a:buNone/>
            </a:pPr>
            <a:r>
              <a:rPr lang="en-US" sz="1400" dirty="0">
                <a:latin typeface="Aptos" panose="020B0004020202020204" pitchFamily="34" charset="0"/>
              </a:rPr>
              <a:t>Under the Supreme Court’s decision in </a:t>
            </a:r>
            <a:r>
              <a:rPr lang="en-US" sz="1400" i="1" dirty="0">
                <a:latin typeface="Aptos" panose="020B0004020202020204" pitchFamily="34" charset="0"/>
              </a:rPr>
              <a:t>Bostock v. Clayton County </a:t>
            </a:r>
            <a:r>
              <a:rPr lang="en-US" sz="1400" dirty="0">
                <a:latin typeface="Aptos" panose="020B0004020202020204" pitchFamily="34" charset="0"/>
              </a:rPr>
              <a:t>(2020),  “sex” includes “sexual orientation.”</a:t>
            </a:r>
          </a:p>
          <a:p>
            <a:pPr marL="0" indent="0">
              <a:lnSpc>
                <a:spcPct val="100000"/>
              </a:lnSpc>
              <a:buNone/>
            </a:pPr>
            <a:r>
              <a:rPr lang="en-US" sz="1400" dirty="0">
                <a:latin typeface="Aptos" panose="020B0004020202020204" pitchFamily="34" charset="0"/>
              </a:rPr>
              <a:t>She alleges:</a:t>
            </a:r>
          </a:p>
          <a:p>
            <a:pPr>
              <a:lnSpc>
                <a:spcPct val="100000"/>
              </a:lnSpc>
            </a:pPr>
            <a:r>
              <a:rPr lang="en-US" sz="1400" b="0" i="0" dirty="0">
                <a:effectLst/>
                <a:latin typeface="Aptos" panose="020B0004020202020204" pitchFamily="34" charset="0"/>
              </a:rPr>
              <a:t>ODYS hired a gay woman instead of Ames for a promotion for which she had applied.</a:t>
            </a:r>
          </a:p>
          <a:p>
            <a:pPr>
              <a:lnSpc>
                <a:spcPct val="100000"/>
              </a:lnSpc>
            </a:pPr>
            <a:r>
              <a:rPr lang="en-US" sz="1400" dirty="0">
                <a:latin typeface="Aptos" panose="020B0004020202020204" pitchFamily="34" charset="0"/>
              </a:rPr>
              <a:t>ODYS </a:t>
            </a:r>
            <a:r>
              <a:rPr lang="en-US" sz="1400" b="0" i="0" dirty="0">
                <a:effectLst/>
                <a:latin typeface="Aptos" panose="020B0004020202020204" pitchFamily="34" charset="0"/>
              </a:rPr>
              <a:t>demoted Ames to a job that paid considerably less than her previous salary, and hired a gay man to replace her.</a:t>
            </a:r>
          </a:p>
          <a:p>
            <a:pPr>
              <a:lnSpc>
                <a:spcPct val="100000"/>
              </a:lnSpc>
            </a:pPr>
            <a:endParaRPr lang="en-US" sz="1300" dirty="0">
              <a:latin typeface="Aptos" panose="020B0004020202020204" pitchFamily="34" charset="0"/>
            </a:endParaRPr>
          </a:p>
        </p:txBody>
      </p:sp>
      <p:pic>
        <p:nvPicPr>
          <p:cNvPr id="8" name="Picture 7">
            <a:extLst>
              <a:ext uri="{FF2B5EF4-FFF2-40B4-BE49-F238E27FC236}">
                <a16:creationId xmlns:a16="http://schemas.microsoft.com/office/drawing/2014/main" id="{663AB9CB-C9CA-0C1F-9811-1F3F4D9D0B9F}"/>
              </a:ext>
            </a:extLst>
          </p:cNvPr>
          <p:cNvPicPr>
            <a:picLocks noChangeAspect="1"/>
          </p:cNvPicPr>
          <p:nvPr/>
        </p:nvPicPr>
        <p:blipFill>
          <a:blip r:embed="rId3"/>
          <a:srcRect l="13412" r="20912" b="1"/>
          <a:stretch/>
        </p:blipFill>
        <p:spPr>
          <a:xfrm>
            <a:off x="6002404" y="564012"/>
            <a:ext cx="5606888" cy="5677185"/>
          </a:xfrm>
          <a:prstGeom prst="rect">
            <a:avLst/>
          </a:prstGeom>
        </p:spPr>
      </p:pic>
      <p:sp>
        <p:nvSpPr>
          <p:cNvPr id="51" name="Freeform: Shape 50">
            <a:extLst>
              <a:ext uri="{FF2B5EF4-FFF2-40B4-BE49-F238E27FC236}">
                <a16:creationId xmlns:a16="http://schemas.microsoft.com/office/drawing/2014/main" id="{D5B4F0F5-BE58-4EC0-B650-A71A0743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53" name="Group 52">
            <a:extLst>
              <a:ext uri="{FF2B5EF4-FFF2-40B4-BE49-F238E27FC236}">
                <a16:creationId xmlns:a16="http://schemas.microsoft.com/office/drawing/2014/main" id="{E700C1F5-B637-45FE-96CC-270D263A59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54" name="Freeform: Shape 53">
              <a:extLst>
                <a:ext uri="{FF2B5EF4-FFF2-40B4-BE49-F238E27FC236}">
                  <a16:creationId xmlns:a16="http://schemas.microsoft.com/office/drawing/2014/main" id="{83DA22C9-3830-4323-9087-6D7C1E6AA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5" name="Freeform: Shape 54">
              <a:extLst>
                <a:ext uri="{FF2B5EF4-FFF2-40B4-BE49-F238E27FC236}">
                  <a16:creationId xmlns:a16="http://schemas.microsoft.com/office/drawing/2014/main" id="{A5AC4DA9-FD16-4055-8D2D-95D615C03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6" name="Freeform: Shape 55">
              <a:extLst>
                <a:ext uri="{FF2B5EF4-FFF2-40B4-BE49-F238E27FC236}">
                  <a16:creationId xmlns:a16="http://schemas.microsoft.com/office/drawing/2014/main" id="{8BA7D58E-9AB5-4B54-A635-2E86BEC7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7" name="Graphic 12">
              <a:extLst>
                <a:ext uri="{FF2B5EF4-FFF2-40B4-BE49-F238E27FC236}">
                  <a16:creationId xmlns:a16="http://schemas.microsoft.com/office/drawing/2014/main" id="{B7D72779-BBD2-4D64-B6B1-E052E227E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58" name="Graphic 15">
              <a:extLst>
                <a:ext uri="{FF2B5EF4-FFF2-40B4-BE49-F238E27FC236}">
                  <a16:creationId xmlns:a16="http://schemas.microsoft.com/office/drawing/2014/main" id="{569BD34C-BFEF-4FB1-A094-2D9E687CD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9" name="Graphic 15">
              <a:extLst>
                <a:ext uri="{FF2B5EF4-FFF2-40B4-BE49-F238E27FC236}">
                  <a16:creationId xmlns:a16="http://schemas.microsoft.com/office/drawing/2014/main" id="{DC258A66-ED52-4FA3-96CE-7932E91F5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EC6A48C-21EF-4485-9836-044550003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724138C7-1931-9806-FCEA-42E6C884B78B}"/>
              </a:ext>
            </a:extLst>
          </p:cNvPr>
          <p:cNvSpPr>
            <a:spLocks noGrp="1"/>
          </p:cNvSpPr>
          <p:nvPr>
            <p:ph type="sldNum" sz="quarter" idx="12"/>
          </p:nvPr>
        </p:nvSpPr>
        <p:spPr>
          <a:xfrm>
            <a:off x="11655367" y="6356350"/>
            <a:ext cx="529809" cy="365125"/>
          </a:xfrm>
        </p:spPr>
        <p:txBody>
          <a:bodyPr>
            <a:normAutofit/>
          </a:bodyPr>
          <a:lstStyle/>
          <a:p>
            <a:pPr>
              <a:spcAft>
                <a:spcPts val="600"/>
              </a:spcAft>
            </a:pPr>
            <a:fld id="{73B850FF-6169-4056-8077-06FFA93A5366}" type="slidenum">
              <a:rPr lang="en-US">
                <a:solidFill>
                  <a:srgbClr val="595959"/>
                </a:solidFill>
              </a:rPr>
              <a:pPr>
                <a:spcAft>
                  <a:spcPts val="600"/>
                </a:spcAft>
              </a:pPr>
              <a:t>46</a:t>
            </a:fld>
            <a:endParaRPr lang="en-US">
              <a:solidFill>
                <a:srgbClr val="595959"/>
              </a:solidFill>
            </a:endParaRPr>
          </a:p>
        </p:txBody>
      </p:sp>
    </p:spTree>
    <p:extLst>
      <p:ext uri="{BB962C8B-B14F-4D97-AF65-F5344CB8AC3E}">
        <p14:creationId xmlns:p14="http://schemas.microsoft.com/office/powerpoint/2010/main" val="3225617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67AA221-8DE7-AFD7-22BD-5AACDFAE8A5C}"/>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Title 5">
            <a:extLst>
              <a:ext uri="{FF2B5EF4-FFF2-40B4-BE49-F238E27FC236}">
                <a16:creationId xmlns:a16="http://schemas.microsoft.com/office/drawing/2014/main" id="{5E1B0DAA-9A1F-8A8F-DB17-9F9C4A88ABA3}"/>
              </a:ext>
            </a:extLst>
          </p:cNvPr>
          <p:cNvSpPr>
            <a:spLocks noGrp="1"/>
          </p:cNvSpPr>
          <p:nvPr>
            <p:ph type="title"/>
          </p:nvPr>
        </p:nvSpPr>
        <p:spPr>
          <a:xfrm>
            <a:off x="525717" y="787068"/>
            <a:ext cx="4950173" cy="1455091"/>
          </a:xfrm>
        </p:spPr>
        <p:txBody>
          <a:bodyPr>
            <a:normAutofit/>
          </a:bodyPr>
          <a:lstStyle/>
          <a:p>
            <a:r>
              <a:rPr lang="en-US"/>
              <a:t>“Reverse” discrimination</a:t>
            </a:r>
          </a:p>
        </p:txBody>
      </p:sp>
      <p:sp>
        <p:nvSpPr>
          <p:cNvPr id="14" name="Freeform: Shape 13">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7"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8"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9"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0"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1"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2"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7" name="Content Placeholder 6">
            <a:extLst>
              <a:ext uri="{FF2B5EF4-FFF2-40B4-BE49-F238E27FC236}">
                <a16:creationId xmlns:a16="http://schemas.microsoft.com/office/drawing/2014/main" id="{4F5BE7FC-990D-76A2-A9A6-E4479758E46C}"/>
              </a:ext>
            </a:extLst>
          </p:cNvPr>
          <p:cNvSpPr>
            <a:spLocks noGrp="1"/>
          </p:cNvSpPr>
          <p:nvPr>
            <p:ph idx="1"/>
          </p:nvPr>
        </p:nvSpPr>
        <p:spPr>
          <a:xfrm>
            <a:off x="525717" y="2796427"/>
            <a:ext cx="4950173" cy="3274503"/>
          </a:xfrm>
        </p:spPr>
        <p:txBody>
          <a:bodyPr>
            <a:normAutofit/>
          </a:bodyPr>
          <a:lstStyle/>
          <a:p>
            <a:pPr marL="0" indent="0">
              <a:lnSpc>
                <a:spcPct val="100000"/>
              </a:lnSpc>
              <a:buNone/>
            </a:pPr>
            <a:r>
              <a:rPr lang="en-US" sz="1700" dirty="0">
                <a:latin typeface="Aptos" panose="020B0004020202020204" pitchFamily="34" charset="0"/>
              </a:rPr>
              <a:t>U.S. Court of Appeals for the 6</a:t>
            </a:r>
            <a:r>
              <a:rPr lang="en-US" sz="1700" baseline="30000" dirty="0">
                <a:latin typeface="Aptos" panose="020B0004020202020204" pitchFamily="34" charset="0"/>
              </a:rPr>
              <a:t>th</a:t>
            </a:r>
            <a:r>
              <a:rPr lang="en-US" sz="1700" dirty="0">
                <a:latin typeface="Aptos" panose="020B0004020202020204" pitchFamily="34" charset="0"/>
              </a:rPr>
              <a:t> Circuit upheld the lower court’s ruling on summary judgement.</a:t>
            </a:r>
            <a:endParaRPr lang="en-US" sz="1700" b="0" i="0" dirty="0">
              <a:effectLst/>
              <a:latin typeface="Aptos" panose="020B0004020202020204" pitchFamily="34" charset="0"/>
            </a:endParaRPr>
          </a:p>
          <a:p>
            <a:pPr>
              <a:lnSpc>
                <a:spcPct val="100000"/>
              </a:lnSpc>
            </a:pPr>
            <a:r>
              <a:rPr lang="en-US" sz="1700" dirty="0">
                <a:latin typeface="Aptos" panose="020B0004020202020204" pitchFamily="34" charset="0"/>
              </a:rPr>
              <a:t>Because Ames is straight, she was required to show “background circumstances” to support her allegations of reverse discrimination. </a:t>
            </a:r>
          </a:p>
          <a:p>
            <a:pPr>
              <a:lnSpc>
                <a:spcPct val="100000"/>
              </a:lnSpc>
            </a:pPr>
            <a:r>
              <a:rPr lang="en-US" sz="1700" dirty="0">
                <a:latin typeface="Aptos" panose="020B0004020202020204" pitchFamily="34" charset="0"/>
              </a:rPr>
              <a:t>Ames could not provide evidence that a member of a minority group made the allegedly discriminatory decision, or with evidence demonstrating a pattern of discrimination against members of the majority group.</a:t>
            </a:r>
          </a:p>
        </p:txBody>
      </p:sp>
      <p:pic>
        <p:nvPicPr>
          <p:cNvPr id="2" name="Picture 1">
            <a:extLst>
              <a:ext uri="{FF2B5EF4-FFF2-40B4-BE49-F238E27FC236}">
                <a16:creationId xmlns:a16="http://schemas.microsoft.com/office/drawing/2014/main" id="{3F86DC64-D2F4-2370-F0BD-A12076CF0A37}"/>
              </a:ext>
            </a:extLst>
          </p:cNvPr>
          <p:cNvPicPr>
            <a:picLocks noChangeAspect="1"/>
          </p:cNvPicPr>
          <p:nvPr/>
        </p:nvPicPr>
        <p:blipFill>
          <a:blip r:embed="rId3"/>
          <a:srcRect l="18689" r="15635" b="1"/>
          <a:stretch/>
        </p:blipFill>
        <p:spPr>
          <a:xfrm>
            <a:off x="6002404" y="564012"/>
            <a:ext cx="5606888" cy="5677185"/>
          </a:xfrm>
          <a:prstGeom prst="rect">
            <a:avLst/>
          </a:prstGeom>
        </p:spPr>
      </p:pic>
      <p:sp>
        <p:nvSpPr>
          <p:cNvPr id="24" name="Freeform: Shape 23">
            <a:extLst>
              <a:ext uri="{FF2B5EF4-FFF2-40B4-BE49-F238E27FC236}">
                <a16:creationId xmlns:a16="http://schemas.microsoft.com/office/drawing/2014/main" id="{D5B4F0F5-BE58-4EC0-B650-A71A0743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6" name="Group 25">
            <a:extLst>
              <a:ext uri="{FF2B5EF4-FFF2-40B4-BE49-F238E27FC236}">
                <a16:creationId xmlns:a16="http://schemas.microsoft.com/office/drawing/2014/main" id="{E700C1F5-B637-45FE-96CC-270D263A59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7" name="Freeform: Shape 26">
              <a:extLst>
                <a:ext uri="{FF2B5EF4-FFF2-40B4-BE49-F238E27FC236}">
                  <a16:creationId xmlns:a16="http://schemas.microsoft.com/office/drawing/2014/main" id="{83DA22C9-3830-4323-9087-6D7C1E6AA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8" name="Freeform: Shape 27">
              <a:extLst>
                <a:ext uri="{FF2B5EF4-FFF2-40B4-BE49-F238E27FC236}">
                  <a16:creationId xmlns:a16="http://schemas.microsoft.com/office/drawing/2014/main" id="{A5AC4DA9-FD16-4055-8D2D-95D615C03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9" name="Freeform: Shape 28">
              <a:extLst>
                <a:ext uri="{FF2B5EF4-FFF2-40B4-BE49-F238E27FC236}">
                  <a16:creationId xmlns:a16="http://schemas.microsoft.com/office/drawing/2014/main" id="{8BA7D58E-9AB5-4B54-A635-2E86BEC7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30" name="Graphic 12">
              <a:extLst>
                <a:ext uri="{FF2B5EF4-FFF2-40B4-BE49-F238E27FC236}">
                  <a16:creationId xmlns:a16="http://schemas.microsoft.com/office/drawing/2014/main" id="{B7D72779-BBD2-4D64-B6B1-E052E227E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31" name="Graphic 15">
              <a:extLst>
                <a:ext uri="{FF2B5EF4-FFF2-40B4-BE49-F238E27FC236}">
                  <a16:creationId xmlns:a16="http://schemas.microsoft.com/office/drawing/2014/main" id="{569BD34C-BFEF-4FB1-A094-2D9E687CD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2" name="Graphic 15">
              <a:extLst>
                <a:ext uri="{FF2B5EF4-FFF2-40B4-BE49-F238E27FC236}">
                  <a16:creationId xmlns:a16="http://schemas.microsoft.com/office/drawing/2014/main" id="{DC258A66-ED52-4FA3-96CE-7932E91F5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EC6A48C-21EF-4485-9836-044550003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0C8921C6-FAD2-96C5-9DDD-055150F2837E}"/>
              </a:ext>
            </a:extLst>
          </p:cNvPr>
          <p:cNvSpPr>
            <a:spLocks noGrp="1"/>
          </p:cNvSpPr>
          <p:nvPr>
            <p:ph type="sldNum" sz="quarter" idx="12"/>
          </p:nvPr>
        </p:nvSpPr>
        <p:spPr>
          <a:xfrm>
            <a:off x="11655367" y="6356350"/>
            <a:ext cx="529809" cy="365125"/>
          </a:xfrm>
        </p:spPr>
        <p:txBody>
          <a:bodyPr>
            <a:normAutofit/>
          </a:bodyPr>
          <a:lstStyle/>
          <a:p>
            <a:pPr>
              <a:spcAft>
                <a:spcPts val="600"/>
              </a:spcAft>
            </a:pPr>
            <a:fld id="{73B850FF-6169-4056-8077-06FFA93A5366}" type="slidenum">
              <a:rPr lang="en-US">
                <a:solidFill>
                  <a:srgbClr val="595959"/>
                </a:solidFill>
              </a:rPr>
              <a:pPr>
                <a:spcAft>
                  <a:spcPts val="600"/>
                </a:spcAft>
              </a:pPr>
              <a:t>47</a:t>
            </a:fld>
            <a:endParaRPr lang="en-US">
              <a:solidFill>
                <a:srgbClr val="595959"/>
              </a:solidFill>
            </a:endParaRPr>
          </a:p>
        </p:txBody>
      </p:sp>
    </p:spTree>
    <p:extLst>
      <p:ext uri="{BB962C8B-B14F-4D97-AF65-F5344CB8AC3E}">
        <p14:creationId xmlns:p14="http://schemas.microsoft.com/office/powerpoint/2010/main" val="1360262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3EE77A5-AC36-DBB9-E729-DBAC43BE3D38}"/>
            </a:ext>
          </a:extLst>
        </p:cNvPr>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336FDFBA-27D4-0C5D-BB94-1C60A39712F6}"/>
              </a:ext>
            </a:extLst>
          </p:cNvPr>
          <p:cNvSpPr>
            <a:spLocks noGrp="1"/>
          </p:cNvSpPr>
          <p:nvPr>
            <p:ph type="title"/>
          </p:nvPr>
        </p:nvSpPr>
        <p:spPr>
          <a:xfrm>
            <a:off x="525717" y="787068"/>
            <a:ext cx="5566263" cy="1455091"/>
          </a:xfrm>
        </p:spPr>
        <p:txBody>
          <a:bodyPr>
            <a:normAutofit/>
          </a:bodyPr>
          <a:lstStyle/>
          <a:p>
            <a:r>
              <a:rPr lang="en-US"/>
              <a:t>What you should know:</a:t>
            </a:r>
          </a:p>
        </p:txBody>
      </p:sp>
      <p:sp>
        <p:nvSpPr>
          <p:cNvPr id="51" name="Freeform: Shape 5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53"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3"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54"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55"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56"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57"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10" name="Content Placeholder 11">
            <a:extLst>
              <a:ext uri="{FF2B5EF4-FFF2-40B4-BE49-F238E27FC236}">
                <a16:creationId xmlns:a16="http://schemas.microsoft.com/office/drawing/2014/main" id="{92ADD9FC-82B0-DDF5-83D6-B3133B28D0B4}"/>
              </a:ext>
            </a:extLst>
          </p:cNvPr>
          <p:cNvSpPr>
            <a:spLocks noGrp="1"/>
          </p:cNvSpPr>
          <p:nvPr>
            <p:ph idx="1"/>
          </p:nvPr>
        </p:nvSpPr>
        <p:spPr>
          <a:xfrm>
            <a:off x="525717" y="2796427"/>
            <a:ext cx="5566263" cy="3274503"/>
          </a:xfrm>
        </p:spPr>
        <p:txBody>
          <a:bodyPr>
            <a:normAutofit/>
          </a:bodyPr>
          <a:lstStyle/>
          <a:p>
            <a:pPr>
              <a:lnSpc>
                <a:spcPct val="100000"/>
              </a:lnSpc>
            </a:pPr>
            <a:r>
              <a:rPr lang="en-US" sz="1700"/>
              <a:t>No matter what happens in the </a:t>
            </a:r>
            <a:r>
              <a:rPr lang="en-US" sz="1700" i="1"/>
              <a:t>Ames</a:t>
            </a:r>
            <a:r>
              <a:rPr lang="en-US" sz="1700"/>
              <a:t> case, we will continue to see a rise in reverse discrimination claims.</a:t>
            </a:r>
          </a:p>
          <a:p>
            <a:pPr>
              <a:lnSpc>
                <a:spcPct val="100000"/>
              </a:lnSpc>
            </a:pPr>
            <a:r>
              <a:rPr lang="en-US" sz="1700"/>
              <a:t>Employment discrimination claims in general have become easier to allege. Last term, the Supreme Court said employees have to allege “some” harm, not “significant” harm, to state a claim.</a:t>
            </a:r>
          </a:p>
          <a:p>
            <a:pPr>
              <a:lnSpc>
                <a:spcPct val="100000"/>
              </a:lnSpc>
            </a:pPr>
            <a:r>
              <a:rPr lang="en-US" sz="1700"/>
              <a:t>But Title VII cases still have to go through the EEOC or state counterpart.</a:t>
            </a:r>
          </a:p>
          <a:p>
            <a:pPr marL="0" indent="0">
              <a:lnSpc>
                <a:spcPct val="100000"/>
              </a:lnSpc>
              <a:buNone/>
            </a:pPr>
            <a:endParaRPr lang="en-US" sz="1700"/>
          </a:p>
          <a:p>
            <a:pPr marL="457200" lvl="1" indent="0">
              <a:lnSpc>
                <a:spcPct val="100000"/>
              </a:lnSpc>
              <a:buNone/>
            </a:pPr>
            <a:r>
              <a:rPr lang="en-US" sz="1700" i="1"/>
              <a:t>*… Consult your NSAA attorney!</a:t>
            </a:r>
          </a:p>
        </p:txBody>
      </p:sp>
      <p:pic>
        <p:nvPicPr>
          <p:cNvPr id="22" name="Picture 21">
            <a:extLst>
              <a:ext uri="{FF2B5EF4-FFF2-40B4-BE49-F238E27FC236}">
                <a16:creationId xmlns:a16="http://schemas.microsoft.com/office/drawing/2014/main" id="{23A1F6AA-EB6A-608D-C966-41C43F1A23B2}"/>
              </a:ext>
            </a:extLst>
          </p:cNvPr>
          <p:cNvPicPr>
            <a:picLocks noChangeAspect="1"/>
          </p:cNvPicPr>
          <p:nvPr/>
        </p:nvPicPr>
        <p:blipFill>
          <a:blip r:embed="rId2"/>
          <a:srcRect l="36151" r="8826"/>
          <a:stretch/>
        </p:blipFill>
        <p:spPr>
          <a:xfrm>
            <a:off x="6531789" y="10"/>
            <a:ext cx="5660211" cy="6857990"/>
          </a:xfrm>
          <a:prstGeom prst="rect">
            <a:avLst/>
          </a:prstGeom>
        </p:spPr>
      </p:pic>
      <p:sp>
        <p:nvSpPr>
          <p:cNvPr id="58" name="Freeform: Shape 57">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59" name="Group 58">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60" name="Freeform: Shape 59">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61" name="Freeform: Shape 60">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62" name="Freeform: Shape 61">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63"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64"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65"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09860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duation caps in the sky">
            <a:extLst>
              <a:ext uri="{FF2B5EF4-FFF2-40B4-BE49-F238E27FC236}">
                <a16:creationId xmlns:a16="http://schemas.microsoft.com/office/drawing/2014/main" id="{3B448007-8C0C-4219-BC1D-2A362D2163B9}"/>
              </a:ext>
            </a:extLst>
          </p:cNvPr>
          <p:cNvPicPr>
            <a:picLocks noChangeAspect="1"/>
          </p:cNvPicPr>
          <p:nvPr/>
        </p:nvPicPr>
        <p:blipFill>
          <a:blip r:embed="rId2">
            <a:extLst>
              <a:ext uri="{28A0092B-C50C-407E-A947-70E740481C1C}">
                <a14:useLocalDpi xmlns:a14="http://schemas.microsoft.com/office/drawing/2010/main" val="0"/>
              </a:ext>
            </a:extLst>
          </a:blip>
          <a:srcRect t="26769" b="26769"/>
          <a:stretch/>
        </p:blipFill>
        <p:spPr>
          <a:xfrm>
            <a:off x="555170" y="481586"/>
            <a:ext cx="11087101" cy="3431928"/>
          </a:xfrm>
          <a:prstGeom prst="rect">
            <a:avLst/>
          </a:prstGeom>
        </p:spPr>
      </p:pic>
      <p:sp>
        <p:nvSpPr>
          <p:cNvPr id="3" name="Content Placeholder 2">
            <a:extLst>
              <a:ext uri="{FF2B5EF4-FFF2-40B4-BE49-F238E27FC236}">
                <a16:creationId xmlns:a16="http://schemas.microsoft.com/office/drawing/2014/main" id="{1D10E09D-F771-41D0-865D-D0DC755AC53C}"/>
              </a:ext>
            </a:extLst>
          </p:cNvPr>
          <p:cNvSpPr>
            <a:spLocks noGrp="1"/>
          </p:cNvSpPr>
          <p:nvPr>
            <p:ph idx="1"/>
          </p:nvPr>
        </p:nvSpPr>
        <p:spPr>
          <a:xfrm>
            <a:off x="6444040" y="4544915"/>
            <a:ext cx="5198232" cy="1627367"/>
          </a:xfrm>
        </p:spPr>
        <p:txBody>
          <a:bodyPr>
            <a:normAutofit fontScale="92500" lnSpcReduction="20000"/>
          </a:bodyPr>
          <a:lstStyle/>
          <a:p>
            <a:pPr marL="0" indent="0">
              <a:buNone/>
            </a:pPr>
            <a:r>
              <a:rPr lang="en-US" dirty="0"/>
              <a:t>							</a:t>
            </a:r>
          </a:p>
          <a:p>
            <a:pPr marL="0" indent="0">
              <a:buNone/>
            </a:pPr>
            <a:r>
              <a:rPr lang="en-US" sz="3200" b="1" dirty="0"/>
              <a:t>BELIEVE IN PUBLIC EDUCATION</a:t>
            </a:r>
          </a:p>
          <a:p>
            <a:pPr marL="0" indent="0">
              <a:buNone/>
            </a:pPr>
            <a:endParaRPr lang="en-US" dirty="0"/>
          </a:p>
        </p:txBody>
      </p:sp>
    </p:spTree>
    <p:extLst>
      <p:ext uri="{BB962C8B-B14F-4D97-AF65-F5344CB8AC3E}">
        <p14:creationId xmlns:p14="http://schemas.microsoft.com/office/powerpoint/2010/main" val="18946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418A5-5518-3F98-8E2F-432951E7B9EC}"/>
              </a:ext>
            </a:extLst>
          </p:cNvPr>
          <p:cNvSpPr>
            <a:spLocks noGrp="1"/>
          </p:cNvSpPr>
          <p:nvPr>
            <p:ph type="title"/>
          </p:nvPr>
        </p:nvSpPr>
        <p:spPr/>
        <p:txBody>
          <a:bodyPr/>
          <a:lstStyle/>
          <a:p>
            <a:r>
              <a:rPr lang="en-US" dirty="0"/>
              <a:t>House Bill 92 – cont’d.</a:t>
            </a:r>
          </a:p>
        </p:txBody>
      </p:sp>
      <p:sp>
        <p:nvSpPr>
          <p:cNvPr id="3" name="Content Placeholder 2">
            <a:extLst>
              <a:ext uri="{FF2B5EF4-FFF2-40B4-BE49-F238E27FC236}">
                <a16:creationId xmlns:a16="http://schemas.microsoft.com/office/drawing/2014/main" id="{6BE08B56-8CBF-08E7-7F59-CFAEBE945EC2}"/>
              </a:ext>
            </a:extLst>
          </p:cNvPr>
          <p:cNvSpPr>
            <a:spLocks noGrp="1"/>
          </p:cNvSpPr>
          <p:nvPr>
            <p:ph sz="quarter" idx="18"/>
          </p:nvPr>
        </p:nvSpPr>
        <p:spPr>
          <a:xfrm>
            <a:off x="1186774" y="2470826"/>
            <a:ext cx="6797201" cy="4105072"/>
          </a:xfrm>
        </p:spPr>
        <p:txBody>
          <a:bodyPr>
            <a:normAutofit fontScale="85000" lnSpcReduction="20000"/>
          </a:bodyPr>
          <a:lstStyle/>
          <a:p>
            <a:pPr marL="342900" indent="-342900">
              <a:buFont typeface="Arial" panose="020B0604020202020204" pitchFamily="34" charset="0"/>
              <a:buChar char="•"/>
            </a:pPr>
            <a:r>
              <a:rPr lang="en-US" sz="2400" dirty="0"/>
              <a:t>Specifies that HB 581 homestead tax exemption is for the primary residence and 5 acres or less immediately surrounding</a:t>
            </a:r>
          </a:p>
          <a:p>
            <a:pPr marL="631825" indent="-342900">
              <a:spcBef>
                <a:spcPts val="600"/>
              </a:spcBef>
              <a:buFont typeface="Wingdings" panose="05000000000000000000" pitchFamily="2" charset="2"/>
              <a:buChar char="Ø"/>
            </a:pPr>
            <a:r>
              <a:rPr lang="en-US" sz="2400" dirty="0"/>
              <a:t>Must be contiguous</a:t>
            </a:r>
          </a:p>
          <a:p>
            <a:pPr marL="342900" indent="-342900">
              <a:buFont typeface="Arial" panose="020B0604020202020204" pitchFamily="34" charset="0"/>
              <a:buChar char="•"/>
            </a:pPr>
            <a:r>
              <a:rPr lang="en-US" sz="2400" dirty="0">
                <a:solidFill>
                  <a:srgbClr val="FF0000"/>
                </a:solidFill>
              </a:rPr>
              <a:t>Must go through the same procedure and file by March 1, 2027 to maintain opt-out status of HB 581 for future years</a:t>
            </a:r>
          </a:p>
          <a:p>
            <a:pPr marL="342900" indent="-342900">
              <a:buFont typeface="Arial" panose="020B0604020202020204" pitchFamily="34" charset="0"/>
              <a:buChar char="•"/>
            </a:pPr>
            <a:r>
              <a:rPr lang="en-US" sz="2400" dirty="0"/>
              <a:t>Can rescind vote to opt-out any time by filing resolution with Secretary of State by April 30, 2025, for tax year 2025; March 1 for tax years 2026-2029</a:t>
            </a:r>
          </a:p>
        </p:txBody>
      </p:sp>
      <p:pic>
        <p:nvPicPr>
          <p:cNvPr id="5" name="Content Placeholder 4">
            <a:extLst>
              <a:ext uri="{FF2B5EF4-FFF2-40B4-BE49-F238E27FC236}">
                <a16:creationId xmlns:a16="http://schemas.microsoft.com/office/drawing/2014/main" id="{0097B08F-ABA6-D84C-2A75-A65F75D47908}"/>
              </a:ext>
            </a:extLst>
          </p:cNvPr>
          <p:cNvPicPr>
            <a:picLocks noGrp="1" noChangeAspect="1"/>
          </p:cNvPicPr>
          <p:nvPr>
            <p:ph sz="quarter" idx="17"/>
          </p:nvPr>
        </p:nvPicPr>
        <p:blipFill>
          <a:blip r:embed="rId2"/>
          <a:stretch>
            <a:fillRect/>
          </a:stretch>
        </p:blipFill>
        <p:spPr>
          <a:xfrm>
            <a:off x="8197850" y="2688431"/>
            <a:ext cx="3522663" cy="3522663"/>
          </a:xfrm>
          <a:prstGeom prst="rect">
            <a:avLst/>
          </a:prstGeom>
        </p:spPr>
      </p:pic>
    </p:spTree>
    <p:extLst>
      <p:ext uri="{BB962C8B-B14F-4D97-AF65-F5344CB8AC3E}">
        <p14:creationId xmlns:p14="http://schemas.microsoft.com/office/powerpoint/2010/main" val="334689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2CCA6-F4F2-05F5-F291-4676C55A9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56DBDF-7466-79A1-EAB8-B5EFF0BA66F2}"/>
              </a:ext>
            </a:extLst>
          </p:cNvPr>
          <p:cNvSpPr>
            <a:spLocks noGrp="1"/>
          </p:cNvSpPr>
          <p:nvPr>
            <p:ph type="title"/>
          </p:nvPr>
        </p:nvSpPr>
        <p:spPr/>
        <p:txBody>
          <a:bodyPr/>
          <a:lstStyle/>
          <a:p>
            <a:r>
              <a:rPr lang="en-US" dirty="0"/>
              <a:t>House Bill 92 – cont’d.</a:t>
            </a:r>
          </a:p>
        </p:txBody>
      </p:sp>
      <p:sp>
        <p:nvSpPr>
          <p:cNvPr id="3" name="Content Placeholder 2">
            <a:extLst>
              <a:ext uri="{FF2B5EF4-FFF2-40B4-BE49-F238E27FC236}">
                <a16:creationId xmlns:a16="http://schemas.microsoft.com/office/drawing/2014/main" id="{63E43BE4-F148-D427-A865-7311C11ACFDA}"/>
              </a:ext>
            </a:extLst>
          </p:cNvPr>
          <p:cNvSpPr>
            <a:spLocks noGrp="1"/>
          </p:cNvSpPr>
          <p:nvPr>
            <p:ph sz="quarter" idx="18"/>
          </p:nvPr>
        </p:nvSpPr>
        <p:spPr>
          <a:xfrm>
            <a:off x="1186774" y="2470826"/>
            <a:ext cx="10710154" cy="4221804"/>
          </a:xfrm>
        </p:spPr>
        <p:txBody>
          <a:bodyPr>
            <a:normAutofit/>
          </a:bodyPr>
          <a:lstStyle/>
          <a:p>
            <a:pPr marL="342900" indent="-342900">
              <a:buFont typeface="Arial" panose="020B0604020202020204" pitchFamily="34" charset="0"/>
              <a:buChar char="•"/>
            </a:pPr>
            <a:r>
              <a:rPr lang="en-US" sz="2400" dirty="0">
                <a:solidFill>
                  <a:srgbClr val="FF0000"/>
                </a:solidFill>
              </a:rPr>
              <a:t>Must calculate estimated rollback rate and certify to Board of Assessors and Tax Commissioner within 15 days prior to the postmark of annual notice of assessment</a:t>
            </a:r>
          </a:p>
          <a:p>
            <a:pPr marL="342900" indent="-342900">
              <a:buFont typeface="Arial" panose="020B0604020202020204" pitchFamily="34" charset="0"/>
              <a:buChar char="•"/>
            </a:pPr>
            <a:r>
              <a:rPr lang="en-US" sz="2400" dirty="0"/>
              <a:t>Exempt local sales and use tax on qualifying construction materials used in capital outlay projects for educational purposes</a:t>
            </a:r>
          </a:p>
        </p:txBody>
      </p:sp>
    </p:spTree>
    <p:extLst>
      <p:ext uri="{BB962C8B-B14F-4D97-AF65-F5344CB8AC3E}">
        <p14:creationId xmlns:p14="http://schemas.microsoft.com/office/powerpoint/2010/main" val="174058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98"/>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446DE4C3-C1F5-F72D-24EB-CCDA97BB90C7}"/>
              </a:ext>
            </a:extLst>
          </p:cNvPr>
          <p:cNvSpPr>
            <a:spLocks noGrp="1"/>
          </p:cNvSpPr>
          <p:nvPr>
            <p:ph type="title"/>
          </p:nvPr>
        </p:nvSpPr>
        <p:spPr>
          <a:xfrm>
            <a:off x="525717" y="696952"/>
            <a:ext cx="10077196" cy="821794"/>
          </a:xfrm>
        </p:spPr>
        <p:txBody>
          <a:bodyPr>
            <a:normAutofit/>
          </a:bodyPr>
          <a:lstStyle/>
          <a:p>
            <a:r>
              <a:rPr lang="en-US" sz="3300" dirty="0"/>
              <a:t>Politics on School Campus and with Students</a:t>
            </a:r>
          </a:p>
        </p:txBody>
      </p:sp>
      <p:grpSp>
        <p:nvGrpSpPr>
          <p:cNvPr id="11" name="Graphic 78">
            <a:extLst>
              <a:ext uri="{FF2B5EF4-FFF2-40B4-BE49-F238E27FC236}">
                <a16:creationId xmlns:a16="http://schemas.microsoft.com/office/drawing/2014/main" id="{BC3D4A83-1EFA-4B2C-B330-849E358950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1708814"/>
            <a:ext cx="972241" cy="45718"/>
            <a:chOff x="4886325" y="3371754"/>
            <a:chExt cx="2418492" cy="113728"/>
          </a:xfrm>
          <a:solidFill>
            <a:schemeClr val="accent1"/>
          </a:solidFill>
        </p:grpSpPr>
        <p:sp>
          <p:nvSpPr>
            <p:cNvPr id="12" name="Graphic 78">
              <a:extLst>
                <a:ext uri="{FF2B5EF4-FFF2-40B4-BE49-F238E27FC236}">
                  <a16:creationId xmlns:a16="http://schemas.microsoft.com/office/drawing/2014/main" id="{3508E11F-ACA4-405C-A9FA-2577500EA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dirty="0"/>
            </a:p>
          </p:txBody>
        </p:sp>
        <p:grpSp>
          <p:nvGrpSpPr>
            <p:cNvPr id="13" name="Graphic 78">
              <a:extLst>
                <a:ext uri="{FF2B5EF4-FFF2-40B4-BE49-F238E27FC236}">
                  <a16:creationId xmlns:a16="http://schemas.microsoft.com/office/drawing/2014/main" id="{82B1CDA4-B2EA-4968-8276-0552D6D7446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4" name="Graphic 78">
                <a:extLst>
                  <a:ext uri="{FF2B5EF4-FFF2-40B4-BE49-F238E27FC236}">
                    <a16:creationId xmlns:a16="http://schemas.microsoft.com/office/drawing/2014/main" id="{F4337472-CDEB-4AFE-BBB9-5A11CA470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dirty="0"/>
              </a:p>
            </p:txBody>
          </p:sp>
          <p:sp>
            <p:nvSpPr>
              <p:cNvPr id="15" name="Graphic 78">
                <a:extLst>
                  <a:ext uri="{FF2B5EF4-FFF2-40B4-BE49-F238E27FC236}">
                    <a16:creationId xmlns:a16="http://schemas.microsoft.com/office/drawing/2014/main" id="{6CD67A6D-EAE7-4891-ACC9-4AC0CCF44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dirty="0"/>
              </a:p>
            </p:txBody>
          </p:sp>
          <p:sp>
            <p:nvSpPr>
              <p:cNvPr id="16" name="Graphic 78">
                <a:extLst>
                  <a:ext uri="{FF2B5EF4-FFF2-40B4-BE49-F238E27FC236}">
                    <a16:creationId xmlns:a16="http://schemas.microsoft.com/office/drawing/2014/main" id="{F1769489-D4BC-4B3B-9E23-87FCFDAB4E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dirty="0"/>
              </a:p>
            </p:txBody>
          </p:sp>
          <p:sp>
            <p:nvSpPr>
              <p:cNvPr id="17" name="Graphic 78">
                <a:extLst>
                  <a:ext uri="{FF2B5EF4-FFF2-40B4-BE49-F238E27FC236}">
                    <a16:creationId xmlns:a16="http://schemas.microsoft.com/office/drawing/2014/main" id="{13E13021-8923-4A4D-84FA-DA886E292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sp>
        <p:nvSpPr>
          <p:cNvPr id="19" name="Freeform: Shape 18">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84683" y="5165905"/>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Content Placeholder 2">
            <a:extLst>
              <a:ext uri="{FF2B5EF4-FFF2-40B4-BE49-F238E27FC236}">
                <a16:creationId xmlns:a16="http://schemas.microsoft.com/office/drawing/2014/main" id="{4A3D59A3-D382-FBA3-036D-5515E4F19494}"/>
              </a:ext>
            </a:extLst>
          </p:cNvPr>
          <p:cNvGraphicFramePr>
            <a:graphicFrameLocks noGrp="1"/>
          </p:cNvGraphicFramePr>
          <p:nvPr>
            <p:ph idx="1"/>
            <p:extLst>
              <p:ext uri="{D42A27DB-BD31-4B8C-83A1-F6EECF244321}">
                <p14:modId xmlns:p14="http://schemas.microsoft.com/office/powerpoint/2010/main" val="3440971180"/>
              </p:ext>
            </p:extLst>
          </p:nvPr>
        </p:nvGraphicFramePr>
        <p:xfrm>
          <a:off x="525462" y="1804163"/>
          <a:ext cx="11004385" cy="4407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8111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3EE4D-276B-F449-766D-059E16683060}"/>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DA087DDF-5F73-9CC7-CD10-6A5BC90EC9EB}"/>
              </a:ext>
            </a:extLst>
          </p:cNvPr>
          <p:cNvSpPr>
            <a:spLocks noGrp="1"/>
          </p:cNvSpPr>
          <p:nvPr>
            <p:ph type="title"/>
          </p:nvPr>
        </p:nvSpPr>
        <p:spPr/>
        <p:txBody>
          <a:bodyPr/>
          <a:lstStyle/>
          <a:p>
            <a:r>
              <a:rPr lang="en-US" dirty="0"/>
              <a:t>House Bill 340</a:t>
            </a:r>
          </a:p>
        </p:txBody>
      </p:sp>
      <p:sp>
        <p:nvSpPr>
          <p:cNvPr id="15" name="Subtitle 14">
            <a:extLst>
              <a:ext uri="{FF2B5EF4-FFF2-40B4-BE49-F238E27FC236}">
                <a16:creationId xmlns:a16="http://schemas.microsoft.com/office/drawing/2014/main" id="{F81558A6-E004-1954-C840-61CB7708709B}"/>
              </a:ext>
            </a:extLst>
          </p:cNvPr>
          <p:cNvSpPr>
            <a:spLocks noGrp="1"/>
          </p:cNvSpPr>
          <p:nvPr>
            <p:ph type="subTitle" idx="1"/>
          </p:nvPr>
        </p:nvSpPr>
        <p:spPr/>
        <p:txBody>
          <a:bodyPr/>
          <a:lstStyle/>
          <a:p>
            <a:r>
              <a:rPr lang="en-US" dirty="0"/>
              <a:t>Distract Free Education Act</a:t>
            </a:r>
          </a:p>
        </p:txBody>
      </p:sp>
      <p:pic>
        <p:nvPicPr>
          <p:cNvPr id="5" name="Picture Placeholder 4">
            <a:extLst>
              <a:ext uri="{FF2B5EF4-FFF2-40B4-BE49-F238E27FC236}">
                <a16:creationId xmlns:a16="http://schemas.microsoft.com/office/drawing/2014/main" id="{4E13C4ED-DF85-20A5-CA15-C97ED04E3CC9}"/>
              </a:ext>
            </a:extLst>
          </p:cNvPr>
          <p:cNvPicPr>
            <a:picLocks noGrp="1" noChangeAspect="1"/>
          </p:cNvPicPr>
          <p:nvPr>
            <p:ph type="pic" sz="quarter" idx="13"/>
          </p:nvPr>
        </p:nvPicPr>
        <p:blipFill rotWithShape="1">
          <a:blip r:embed="rId3"/>
          <a:srcRect l="16557" r="16557"/>
          <a:stretch/>
        </p:blipFill>
        <p:spPr/>
      </p:pic>
    </p:spTree>
    <p:extLst>
      <p:ext uri="{BB962C8B-B14F-4D97-AF65-F5344CB8AC3E}">
        <p14:creationId xmlns:p14="http://schemas.microsoft.com/office/powerpoint/2010/main" val="295608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dirty="0"/>
              <a:t>House Bill 340 – </a:t>
            </a:r>
            <a:br>
              <a:rPr lang="en-US" dirty="0"/>
            </a:br>
            <a:r>
              <a:rPr lang="en-US" dirty="0"/>
              <a:t>Distract Free Education Act</a:t>
            </a:r>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quarter" idx="18"/>
          </p:nvPr>
        </p:nvSpPr>
        <p:spPr>
          <a:xfrm>
            <a:off x="1206230" y="2354094"/>
            <a:ext cx="10690697" cy="4503906"/>
          </a:xfrm>
        </p:spPr>
        <p:txBody>
          <a:bodyPr>
            <a:normAutofit/>
          </a:bodyPr>
          <a:lstStyle/>
          <a:p>
            <a:pPr>
              <a:lnSpc>
                <a:spcPct val="100000"/>
              </a:lnSpc>
            </a:pPr>
            <a:r>
              <a:rPr lang="en-US" sz="2000" dirty="0"/>
              <a:t>No later than July 1, 2026, no K-8</a:t>
            </a:r>
            <a:r>
              <a:rPr lang="en-US" sz="2000" baseline="30000" dirty="0"/>
              <a:t>th</a:t>
            </a:r>
            <a:r>
              <a:rPr lang="en-US" sz="2000" dirty="0"/>
              <a:t> grade student shall be permitted to access personal electronic devices during the school day.</a:t>
            </a:r>
          </a:p>
          <a:p>
            <a:pPr marL="285750" indent="-285750">
              <a:lnSpc>
                <a:spcPct val="100000"/>
              </a:lnSpc>
              <a:buFont typeface="Arial" panose="020B0604020202020204" pitchFamily="34" charset="0"/>
              <a:buChar char="•"/>
            </a:pPr>
            <a:r>
              <a:rPr lang="en-US" sz="2000" dirty="0"/>
              <a:t>Personal Electronic Device = Portable electronic devise capable of transmitting, receiving or accessing communications, data or media.</a:t>
            </a:r>
          </a:p>
          <a:p>
            <a:pPr lvl="1">
              <a:lnSpc>
                <a:spcPct val="100000"/>
              </a:lnSpc>
            </a:pPr>
            <a:r>
              <a:rPr lang="en-US" sz="2000" dirty="0"/>
              <a:t>Includes: SmartPhones/watches, tablets, e-readers, headphones</a:t>
            </a:r>
          </a:p>
          <a:p>
            <a:pPr marL="285750" lvl="1" indent="-285750">
              <a:lnSpc>
                <a:spcPct val="100000"/>
              </a:lnSpc>
              <a:buFont typeface="Arial" panose="020B0604020202020204" pitchFamily="34" charset="0"/>
              <a:buChar char="•"/>
            </a:pPr>
            <a:r>
              <a:rPr lang="en-US" sz="2000" dirty="0"/>
              <a:t>School Day = Bell-to-bell period for student receiving instruction on campus (not virtual/remote away from campus)</a:t>
            </a:r>
          </a:p>
          <a:p>
            <a:pPr marL="285750" lvl="1" indent="-285750">
              <a:lnSpc>
                <a:spcPct val="100000"/>
              </a:lnSpc>
              <a:buFont typeface="Arial" panose="020B0604020202020204" pitchFamily="34" charset="0"/>
              <a:buChar char="•"/>
            </a:pPr>
            <a:r>
              <a:rPr lang="en-US" sz="2000" dirty="0"/>
              <a:t>Bell-to-bell = Period beginning with first bell signaling the start of instruction time and ending with final bell signaling conclusion of school day (includes all breaks, transitions, assemblies)</a:t>
            </a:r>
          </a:p>
        </p:txBody>
      </p:sp>
    </p:spTree>
    <p:extLst>
      <p:ext uri="{BB962C8B-B14F-4D97-AF65-F5344CB8AC3E}">
        <p14:creationId xmlns:p14="http://schemas.microsoft.com/office/powerpoint/2010/main" val="222563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8983</TotalTime>
  <Words>5624</Words>
  <Application>Microsoft Office PowerPoint</Application>
  <PresentationFormat>Widescreen</PresentationFormat>
  <Paragraphs>250</Paragraphs>
  <Slides>49</Slides>
  <Notes>16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49</vt:i4>
      </vt:variant>
    </vt:vector>
  </HeadingPairs>
  <TitlesOfParts>
    <vt:vector size="65" baseType="lpstr">
      <vt:lpstr>Meiryo</vt:lpstr>
      <vt:lpstr>Aptos</vt:lpstr>
      <vt:lpstr>Arial</vt:lpstr>
      <vt:lpstr>Avenir Next LT Pro</vt:lpstr>
      <vt:lpstr>Avenir Next LT Pro Light</vt:lpstr>
      <vt:lpstr>Calibri</vt:lpstr>
      <vt:lpstr>Calibri Light</vt:lpstr>
      <vt:lpstr>Californian FB</vt:lpstr>
      <vt:lpstr>Georgia Pro Semibold</vt:lpstr>
      <vt:lpstr>Instrument Sans</vt:lpstr>
      <vt:lpstr>RNMCRK+TimesNewRomanPSMT</vt:lpstr>
      <vt:lpstr>Roboto</vt:lpstr>
      <vt:lpstr>Times New Roman</vt:lpstr>
      <vt:lpstr>var(--wp--custom--typography--heading-1--font-family)</vt:lpstr>
      <vt:lpstr>Wingdings</vt:lpstr>
      <vt:lpstr>RocaVTI</vt:lpstr>
      <vt:lpstr>GSSA LEGAL UPDATE SPRING BOOTSTRAP April 17, 2025 </vt:lpstr>
      <vt:lpstr>ISSUES FROM THE  GENERAL ASSEMBLY</vt:lpstr>
      <vt:lpstr>House Bill 92 Senate Bill 581 Redux</vt:lpstr>
      <vt:lpstr>House Bill 92</vt:lpstr>
      <vt:lpstr>House Bill 92 – cont’d.</vt:lpstr>
      <vt:lpstr>House Bill 92 – cont’d.</vt:lpstr>
      <vt:lpstr>Politics on School Campus and with Students</vt:lpstr>
      <vt:lpstr>House Bill 340</vt:lpstr>
      <vt:lpstr>House Bill 340 –  Distract Free Education Act</vt:lpstr>
      <vt:lpstr>House Bill 340 –  Distract Free Education Act cont’d.</vt:lpstr>
      <vt:lpstr>House Bill 340 –  Distract Free Education Act cont’d.</vt:lpstr>
      <vt:lpstr>HB 340 cont’d</vt:lpstr>
      <vt:lpstr>HB 268 School Safety</vt:lpstr>
      <vt:lpstr>HB 268 School Safety</vt:lpstr>
      <vt:lpstr>HB 268 School Safety</vt:lpstr>
      <vt:lpstr>Riley Gaines Act – SB 1</vt:lpstr>
      <vt:lpstr>SB 1 Sex Discrimination</vt:lpstr>
      <vt:lpstr>PowerPoint Presentation</vt:lpstr>
      <vt:lpstr>Remember Loper Bright Enterprises v. Raimondo; (June 28, 2024)</vt:lpstr>
      <vt:lpstr>Ensuring Accountability for All Agencies</vt:lpstr>
      <vt:lpstr>PowerPoint Presentation</vt:lpstr>
      <vt:lpstr>    Expanding Educational Freedom and Opportunity for Families Freedom and Opportunity for Families </vt:lpstr>
      <vt:lpstr>Ending Radical Indoctrination in K-12 Schooling – January 29, 2025 </vt:lpstr>
      <vt:lpstr>Radical Indoctrination, cont.</vt:lpstr>
      <vt:lpstr>Title IX Regulations Update</vt:lpstr>
      <vt:lpstr>Defending Women from Ideology Extremism  and Restoring Biological Truth to the Federal Government – Executive Order</vt:lpstr>
      <vt:lpstr>Executive Order</vt:lpstr>
      <vt:lpstr>Executive Orders</vt:lpstr>
      <vt:lpstr>DEI prohibited – executive order</vt:lpstr>
      <vt:lpstr>DEI – executive order</vt:lpstr>
      <vt:lpstr>USDOE Requires Certification by SDOE and LOA issued April 3, 2025, SDOE requests return by 4/8</vt:lpstr>
      <vt:lpstr> Nat’l Ass’n of Diversity Officers in Higher Educ., et al., v. Donald J. Trump, et al., No. 1:25-cv-00333-ABA, Dkt. 44-45 (D. Md. 2025).   </vt:lpstr>
      <vt:lpstr>PowerPoint Presentation</vt:lpstr>
      <vt:lpstr>Section 504 Suit by Attorney Generals</vt:lpstr>
      <vt:lpstr>What Does the Future Hold? </vt:lpstr>
      <vt:lpstr>PowerPoint Presentation</vt:lpstr>
      <vt:lpstr>October 2024 Term</vt:lpstr>
      <vt:lpstr>Liability under Section 504</vt:lpstr>
      <vt:lpstr>A.J.T. v. Osseo Area Schools, (8th Cir. 2024, cert. accepted)</vt:lpstr>
      <vt:lpstr>2024 – Petitions granted</vt:lpstr>
      <vt:lpstr>SCOTUS agreed to hear MD case on parental opt-out of LGBTQ- themed books</vt:lpstr>
      <vt:lpstr>2024 Petition – State Law Banning Biological Male Participation on Female Sports Teams </vt:lpstr>
      <vt:lpstr>Athletic Participation - Executive Order Feb. 5, 2025: Keeping Men Out of Women’s Sports (February 5, 2025)</vt:lpstr>
      <vt:lpstr>“Sex”-based classifications under Equal Protection</vt:lpstr>
      <vt:lpstr>2024 Petition – Whether E-Rate Program Violates Delegation Doctrine</vt:lpstr>
      <vt:lpstr>“Reverse” discrimination</vt:lpstr>
      <vt:lpstr>“Reverse” discrimination</vt:lpstr>
      <vt:lpstr>What you should know: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Fall Conference November 19, 2021</dc:title>
  <dc:creator>Rhonda Stevens</dc:creator>
  <cp:lastModifiedBy>Joshua  Hooper</cp:lastModifiedBy>
  <cp:revision>79</cp:revision>
  <cp:lastPrinted>2025-04-14T16:33:45Z</cp:lastPrinted>
  <dcterms:created xsi:type="dcterms:W3CDTF">2021-10-28T15:50:02Z</dcterms:created>
  <dcterms:modified xsi:type="dcterms:W3CDTF">2025-04-14T20:36:02Z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dDocumentId">
    <vt:lpwstr>4908-4743-5574</vt:lpwstr>
  </property>
</Properties>
</file>